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3"/>
    <p:sldMasterId id="2147483664" r:id="rId4"/>
    <p:sldMasterId id="2147483661" r:id="rId5"/>
  </p:sldMasterIdLst>
  <p:notesMasterIdLst>
    <p:notesMasterId r:id="rId16"/>
  </p:notesMasterIdLst>
  <p:handoutMasterIdLst>
    <p:handoutMasterId r:id="rId17"/>
  </p:handoutMasterIdLst>
  <p:sldIdLst>
    <p:sldId id="256" r:id="rId6"/>
    <p:sldId id="276" r:id="rId7"/>
    <p:sldId id="333" r:id="rId8"/>
    <p:sldId id="345" r:id="rId9"/>
    <p:sldId id="346" r:id="rId10"/>
    <p:sldId id="289" r:id="rId11"/>
    <p:sldId id="347" r:id="rId12"/>
    <p:sldId id="348" r:id="rId13"/>
    <p:sldId id="283" r:id="rId14"/>
    <p:sldId id="349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1310" autoAdjust="0"/>
  </p:normalViewPr>
  <p:slideViewPr>
    <p:cSldViewPr snapToObjects="1" showGuides="1">
      <p:cViewPr>
        <p:scale>
          <a:sx n="100" d="100"/>
          <a:sy n="100" d="100"/>
        </p:scale>
        <p:origin x="-1140" y="14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9210"/>
    </p:cViewPr>
  </p:sorterViewPr>
  <p:notesViewPr>
    <p:cSldViewPr snapToObjects="1" showGuides="1">
      <p:cViewPr varScale="1">
        <p:scale>
          <a:sx n="83" d="100"/>
          <a:sy n="83" d="100"/>
        </p:scale>
        <p:origin x="-31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B4B2-7E19-4D5F-A0F1-5A7DC7A2766F}" type="datetimeFigureOut">
              <a:rPr lang="sv-SE" smtClean="0"/>
              <a:pPr/>
              <a:t>2013-04-16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CA0B-127A-41EE-9113-B4A45AC469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87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6C3C6-CA2D-4470-9C84-A55A106BD82F}" type="datetimeFigureOut">
              <a:rPr lang="sv-SE" smtClean="0"/>
              <a:pPr/>
              <a:t>2013-04-16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B42-6670-4E3E-85F1-3369727DFF9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44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33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45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17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17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17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999" y="2109600"/>
            <a:ext cx="4157991" cy="3697200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2"/>
          </p:nvPr>
        </p:nvSpPr>
        <p:spPr>
          <a:xfrm>
            <a:off x="5004048" y="2206800"/>
            <a:ext cx="4139952" cy="37908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7919996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1343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995988"/>
          </a:xfrm>
        </p:spPr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30250" y="4008537"/>
            <a:ext cx="4321175" cy="1987862"/>
          </a:xfrm>
          <a:solidFill>
            <a:schemeClr val="tx1">
              <a:alpha val="85000"/>
            </a:schemeClr>
          </a:solidFill>
        </p:spPr>
        <p:txBody>
          <a:bodyPr lIns="432000" bIns="10800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5051424" y="4010400"/>
            <a:ext cx="4092576" cy="1987200"/>
          </a:xfrm>
          <a:solidFill>
            <a:schemeClr val="tx1">
              <a:alpha val="85000"/>
            </a:schemeClr>
          </a:solidFill>
        </p:spPr>
        <p:txBody>
          <a:bodyPr lIns="936000" tIns="46800" rIns="180000" bIns="144000" anchor="b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6889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612000" y="2109600"/>
            <a:ext cx="7920000" cy="369566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7920000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89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612000" y="2109600"/>
            <a:ext cx="3743976" cy="3697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7920000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775200" y="2109600"/>
            <a:ext cx="3743976" cy="3697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089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6625410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0600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5995989"/>
          </a:xfrm>
        </p:spPr>
        <p:txBody>
          <a:bodyPr rIns="108000" bIns="72000"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5940000" y="853200"/>
            <a:ext cx="3204000" cy="5144400"/>
          </a:xfrm>
          <a:solidFill>
            <a:schemeClr val="tx1">
              <a:alpha val="85000"/>
            </a:schemeClr>
          </a:solidFill>
        </p:spPr>
        <p:txBody>
          <a:bodyPr lIns="180000" tIns="144000" rIns="108000" bIns="36000" numCol="1">
            <a:noAutofit/>
          </a:bodyPr>
          <a:lstStyle>
            <a:lvl1pPr marL="180000" indent="-18000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444500" indent="-179388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715963" indent="-18000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5940000" y="0"/>
            <a:ext cx="3204000" cy="853200"/>
          </a:xfrm>
          <a:solidFill>
            <a:schemeClr val="tx1">
              <a:alpha val="85000"/>
            </a:schemeClr>
          </a:solidFill>
        </p:spPr>
        <p:txBody>
          <a:bodyPr lIns="180000" tIns="180000" rIns="108000" bIns="0" anchor="ctr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172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5995989"/>
          </a:xfrm>
        </p:spPr>
        <p:txBody>
          <a:bodyPr rIns="108000" bIns="72000"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0" y="853200"/>
            <a:ext cx="3204000" cy="5144400"/>
          </a:xfrm>
          <a:solidFill>
            <a:schemeClr val="tx1">
              <a:alpha val="85000"/>
            </a:schemeClr>
          </a:solidFill>
        </p:spPr>
        <p:txBody>
          <a:bodyPr vert="horz" lIns="180000" tIns="144000" rIns="108000" bIns="36000" numCol="1" rtlCol="0">
            <a:noAutofit/>
          </a:bodyPr>
          <a:lstStyle>
            <a:lvl1pPr>
              <a:defRPr lang="sv-SE" sz="1600" smtClean="0">
                <a:solidFill>
                  <a:schemeClr val="bg1"/>
                </a:solidFill>
              </a:defRPr>
            </a:lvl1pPr>
            <a:lvl2pPr>
              <a:defRPr lang="sv-SE" sz="1600" smtClean="0">
                <a:solidFill>
                  <a:schemeClr val="bg1"/>
                </a:solidFill>
              </a:defRPr>
            </a:lvl2pPr>
            <a:lvl3pPr>
              <a:defRPr lang="sv-SE" sz="1600" smtClean="0">
                <a:solidFill>
                  <a:schemeClr val="bg1"/>
                </a:solidFill>
              </a:defRPr>
            </a:lvl3pPr>
          </a:lstStyle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sv-SE" smtClean="0"/>
              <a:t>Klicka här för att ändra format på bakgrundstexten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sv-SE" smtClean="0"/>
              <a:t>Nivå två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sv-SE" smtClean="0"/>
              <a:t>Nivå tre</a:t>
            </a:r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0" y="0"/>
            <a:ext cx="3204000" cy="853200"/>
          </a:xfrm>
          <a:solidFill>
            <a:schemeClr val="tx1">
              <a:alpha val="85000"/>
            </a:schemeClr>
          </a:solidFill>
        </p:spPr>
        <p:txBody>
          <a:bodyPr lIns="180000" tIns="180000" rIns="108000" bIns="0" anchor="ctr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460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7200" y="6174829"/>
            <a:ext cx="4536505" cy="512056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599598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86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9757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0800" y="4010400"/>
            <a:ext cx="8413200" cy="1987200"/>
          </a:xfrm>
          <a:solidFill>
            <a:schemeClr val="tx1">
              <a:alpha val="85000"/>
            </a:schemeClr>
          </a:solidFill>
          <a:ln>
            <a:noFill/>
          </a:ln>
        </p:spPr>
        <p:txBody>
          <a:bodyPr lIns="432000" tIns="46800" rIns="3960000" bIns="10800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717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9757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0800" y="4010400"/>
            <a:ext cx="8413200" cy="1987200"/>
          </a:xfrm>
          <a:solidFill>
            <a:schemeClr val="tx1">
              <a:alpha val="85000"/>
            </a:schemeClr>
          </a:solidFill>
          <a:ln>
            <a:noFill/>
          </a:ln>
        </p:spPr>
        <p:txBody>
          <a:bodyPr lIns="432000" tIns="46800" rIns="3960000" bIns="10800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717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88424" y="6093296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4" r="-1"/>
          <a:stretch/>
        </p:blipFill>
        <p:spPr>
          <a:xfrm>
            <a:off x="8438920" y="6165056"/>
            <a:ext cx="556426" cy="545264"/>
          </a:xfrm>
          <a:prstGeom prst="rect">
            <a:avLst/>
          </a:prstGeom>
        </p:spPr>
      </p:pic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642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611999" y="2109600"/>
            <a:ext cx="7919997" cy="369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9289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6" r:id="rId3"/>
    <p:sldLayoutId id="2147483658" r:id="rId4"/>
    <p:sldLayoutId id="2147483660" r:id="rId5"/>
    <p:sldLayoutId id="2147483667" r:id="rId6"/>
    <p:sldLayoutId id="2147483659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000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0975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b="4"/>
          <a:stretch/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20000" cy="642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612000" y="2109600"/>
            <a:ext cx="6875870" cy="34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436768" y="6134100"/>
            <a:ext cx="599728" cy="60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4"/>
          <a:stretch/>
        </p:blipFill>
        <p:spPr>
          <a:xfrm>
            <a:off x="8436768" y="6165056"/>
            <a:ext cx="558577" cy="5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097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b="4"/>
          <a:stretch/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20440" cy="642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493669" y="6124575"/>
            <a:ext cx="2542827" cy="616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39" y="6165056"/>
            <a:ext cx="2391507" cy="545264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612000" y="2109600"/>
            <a:ext cx="6875870" cy="34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0210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097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730250" y="4008537"/>
            <a:ext cx="5209902" cy="1987862"/>
          </a:xfrm>
        </p:spPr>
        <p:txBody>
          <a:bodyPr/>
          <a:lstStyle/>
          <a:p>
            <a:r>
              <a:rPr lang="en-US" dirty="0" smtClean="0"/>
              <a:t>PSK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dirty="0" err="1" smtClean="0"/>
              <a:t>Kevätseminaari</a:t>
            </a:r>
            <a:r>
              <a:rPr lang="en-US" dirty="0" smtClean="0"/>
              <a:t> 2013</a:t>
            </a:r>
            <a:endParaRPr lang="en-US" noProof="0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5724128" y="4010400"/>
            <a:ext cx="3419872" cy="1987200"/>
          </a:xfrm>
        </p:spPr>
        <p:txBody>
          <a:bodyPr/>
          <a:lstStyle/>
          <a:p>
            <a:pPr algn="r"/>
            <a:r>
              <a:rPr lang="sv-SE" sz="1800" noProof="0" dirty="0" smtClean="0"/>
              <a:t>Risto Koivunen 18.4.2013</a:t>
            </a:r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904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4" b="9898"/>
          <a:stretch/>
        </p:blipFill>
        <p:spPr/>
      </p:pic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 smtClean="0"/>
          </a:p>
          <a:p>
            <a:pPr>
              <a:buNone/>
            </a:pPr>
            <a:r>
              <a:rPr lang="en-US" dirty="0" smtClean="0"/>
              <a:t>Risto Koivunen</a:t>
            </a:r>
          </a:p>
          <a:p>
            <a:pPr>
              <a:buNone/>
            </a:pPr>
            <a:r>
              <a:rPr lang="en-US" noProof="0" dirty="0" smtClean="0"/>
              <a:t>040-348 5312</a:t>
            </a:r>
          </a:p>
          <a:p>
            <a:pPr>
              <a:buNone/>
            </a:pPr>
            <a:r>
              <a:rPr lang="en-US" dirty="0"/>
              <a:t>r</a:t>
            </a:r>
            <a:r>
              <a:rPr lang="en-US" dirty="0" smtClean="0"/>
              <a:t>isto.koivunen@afconsult.com</a:t>
            </a:r>
            <a:endParaRPr lang="en-US" noProof="0" dirty="0" smtClean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Kiitos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mielenkiinnosta</a:t>
            </a:r>
            <a:r>
              <a:rPr lang="en-US" dirty="0" smtClean="0"/>
              <a:t> !</a:t>
            </a:r>
            <a:endParaRPr lang="en-US" noProof="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71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" r="43"/>
          <a:stretch>
            <a:fillRect/>
          </a:stretch>
        </p:blipFill>
        <p:spPr/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 lIns="360000" rIns="288000"/>
          <a:lstStyle/>
          <a:p>
            <a:r>
              <a:rPr lang="en-US" sz="3200" dirty="0" err="1" smtClean="0"/>
              <a:t>Miksi</a:t>
            </a:r>
            <a:r>
              <a:rPr lang="en-US" sz="3200" dirty="0" smtClean="0"/>
              <a:t> </a:t>
            </a:r>
            <a:r>
              <a:rPr lang="en-US" sz="3200" dirty="0" err="1" smtClean="0"/>
              <a:t>projekti</a:t>
            </a:r>
            <a:r>
              <a:rPr lang="en-US" sz="3200" dirty="0" smtClean="0"/>
              <a:t> </a:t>
            </a:r>
            <a:r>
              <a:rPr lang="en-US" sz="3200" dirty="0" err="1" smtClean="0"/>
              <a:t>epäonnistui</a:t>
            </a:r>
            <a:r>
              <a:rPr lang="en-US" sz="3200" dirty="0" smtClean="0"/>
              <a:t> </a:t>
            </a:r>
            <a:r>
              <a:rPr lang="en-US" sz="3200" dirty="0" err="1" smtClean="0"/>
              <a:t>taloudellisesti</a:t>
            </a:r>
            <a:r>
              <a:rPr lang="en-US" sz="3200" dirty="0" smtClean="0"/>
              <a:t> ?</a:t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600" dirty="0" err="1" smtClean="0"/>
              <a:t>Yhteenveto</a:t>
            </a:r>
            <a:r>
              <a:rPr lang="en-US" sz="2600" dirty="0" smtClean="0"/>
              <a:t> </a:t>
            </a:r>
            <a:r>
              <a:rPr lang="en-US" sz="2600" dirty="0" err="1" smtClean="0"/>
              <a:t>kevätseminaarin</a:t>
            </a:r>
            <a:r>
              <a:rPr lang="en-US" sz="2600" dirty="0" smtClean="0"/>
              <a:t> 2012 </a:t>
            </a:r>
            <a:r>
              <a:rPr lang="en-US" sz="2600" dirty="0" err="1" smtClean="0"/>
              <a:t>kyselyn</a:t>
            </a:r>
            <a:r>
              <a:rPr lang="en-US" sz="2600" dirty="0" smtClean="0"/>
              <a:t> </a:t>
            </a:r>
            <a:r>
              <a:rPr lang="en-US" sz="2600" dirty="0" err="1" smtClean="0"/>
              <a:t>tuloksista</a:t>
            </a:r>
            <a:endParaRPr lang="en-US" sz="2600" noProof="0" dirty="0"/>
          </a:p>
        </p:txBody>
      </p:sp>
    </p:spTree>
    <p:extLst>
      <p:ext uri="{BB962C8B-B14F-4D97-AF65-F5344CB8AC3E}">
        <p14:creationId xmlns:p14="http://schemas.microsoft.com/office/powerpoint/2010/main" val="24994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612000" y="2109600"/>
            <a:ext cx="3743976" cy="383968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Takuuarvoja</a:t>
            </a:r>
            <a:r>
              <a:rPr lang="en-US" b="1" dirty="0" smtClean="0"/>
              <a:t> </a:t>
            </a:r>
            <a:r>
              <a:rPr lang="en-US" b="1" dirty="0" err="1" smtClean="0"/>
              <a:t>ei</a:t>
            </a:r>
            <a:r>
              <a:rPr lang="en-US" b="1" dirty="0" smtClean="0"/>
              <a:t> </a:t>
            </a:r>
            <a:r>
              <a:rPr lang="en-US" b="1" dirty="0" err="1" smtClean="0"/>
              <a:t>saavuteta</a:t>
            </a:r>
            <a:endParaRPr lang="en-US" b="1" dirty="0" smtClean="0"/>
          </a:p>
          <a:p>
            <a:r>
              <a:rPr lang="en-US" dirty="0" err="1" smtClean="0"/>
              <a:t>Hyötysuhde</a:t>
            </a:r>
            <a:endParaRPr lang="en-US" noProof="0" dirty="0"/>
          </a:p>
          <a:p>
            <a:r>
              <a:rPr lang="en-US" noProof="0" dirty="0" err="1" smtClean="0"/>
              <a:t>Suorituskyky</a:t>
            </a:r>
            <a:r>
              <a:rPr lang="en-US" noProof="0" dirty="0" smtClean="0"/>
              <a:t> (</a:t>
            </a:r>
            <a:r>
              <a:rPr lang="en-US" noProof="0" dirty="0" err="1" smtClean="0"/>
              <a:t>kapasiteetti</a:t>
            </a:r>
            <a:r>
              <a:rPr lang="en-US" dirty="0" smtClean="0"/>
              <a:t>)</a:t>
            </a:r>
            <a:endParaRPr lang="en-US" noProof="0" dirty="0" smtClean="0"/>
          </a:p>
          <a:p>
            <a:r>
              <a:rPr lang="en-US" dirty="0" err="1" smtClean="0"/>
              <a:t>Apuhyödykkeiden</a:t>
            </a:r>
            <a:r>
              <a:rPr lang="en-US" dirty="0" smtClean="0"/>
              <a:t> </a:t>
            </a:r>
            <a:r>
              <a:rPr lang="en-US" dirty="0" err="1" smtClean="0"/>
              <a:t>kulutus</a:t>
            </a:r>
            <a:endParaRPr lang="en-US" dirty="0" smtClean="0"/>
          </a:p>
          <a:p>
            <a:r>
              <a:rPr lang="en-US" dirty="0" err="1" smtClean="0"/>
              <a:t>Käytettävyys</a:t>
            </a:r>
            <a:endParaRPr lang="en-US" dirty="0" smtClean="0"/>
          </a:p>
          <a:p>
            <a:r>
              <a:rPr lang="en-US" dirty="0" err="1" smtClean="0"/>
              <a:t>Kunnossapitokustannukset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noProof="0" dirty="0" err="1" smtClean="0"/>
              <a:t>Imagon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menetys</a:t>
            </a:r>
            <a:endParaRPr lang="en-US" b="1" noProof="0" dirty="0" smtClean="0"/>
          </a:p>
          <a:p>
            <a:r>
              <a:rPr lang="en-US" dirty="0" err="1" smtClean="0"/>
              <a:t>Tuleva</a:t>
            </a:r>
            <a:r>
              <a:rPr lang="en-US" dirty="0" smtClean="0"/>
              <a:t> </a:t>
            </a:r>
            <a:r>
              <a:rPr lang="en-US" dirty="0" err="1" smtClean="0"/>
              <a:t>kauppa</a:t>
            </a:r>
            <a:r>
              <a:rPr lang="en-US" dirty="0" smtClean="0"/>
              <a:t> </a:t>
            </a:r>
            <a:r>
              <a:rPr lang="en-US" dirty="0" err="1" smtClean="0"/>
              <a:t>menetetään</a:t>
            </a:r>
            <a:endParaRPr lang="en-US" dirty="0" smtClean="0"/>
          </a:p>
          <a:p>
            <a:r>
              <a:rPr lang="en-US" noProof="0" dirty="0" err="1" smtClean="0"/>
              <a:t>Asiakas</a:t>
            </a:r>
            <a:r>
              <a:rPr lang="en-US" noProof="0" dirty="0" smtClean="0"/>
              <a:t> </a:t>
            </a:r>
            <a:r>
              <a:rPr lang="en-US" noProof="0" dirty="0" err="1" smtClean="0"/>
              <a:t>menetetään</a:t>
            </a:r>
            <a:endParaRPr lang="en-US" noProof="0" dirty="0" smtClean="0"/>
          </a:p>
          <a:p>
            <a:r>
              <a:rPr lang="en-US" dirty="0" err="1" smtClean="0"/>
              <a:t>Riitely</a:t>
            </a:r>
            <a:r>
              <a:rPr lang="en-US" dirty="0" smtClean="0"/>
              <a:t> </a:t>
            </a:r>
            <a:r>
              <a:rPr lang="en-US" dirty="0" err="1" smtClean="0"/>
              <a:t>oikeudessa</a:t>
            </a: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Näin</a:t>
            </a:r>
            <a:r>
              <a:rPr lang="en-US" dirty="0" smtClean="0"/>
              <a:t> </a:t>
            </a:r>
            <a:r>
              <a:rPr lang="en-US" dirty="0" err="1" smtClean="0"/>
              <a:t>epäonnistuminen</a:t>
            </a:r>
            <a:r>
              <a:rPr lang="en-US" dirty="0" smtClean="0"/>
              <a:t> </a:t>
            </a:r>
            <a:r>
              <a:rPr lang="en-US" dirty="0" err="1" smtClean="0"/>
              <a:t>näkyy</a:t>
            </a:r>
            <a:r>
              <a:rPr lang="en-US" dirty="0" smtClean="0"/>
              <a:t> </a:t>
            </a:r>
            <a:r>
              <a:rPr lang="en-US" dirty="0" err="1" smtClean="0"/>
              <a:t>projektin</a:t>
            </a:r>
            <a:r>
              <a:rPr lang="en-US" dirty="0" smtClean="0"/>
              <a:t> </a:t>
            </a:r>
            <a:r>
              <a:rPr lang="en-US" dirty="0" err="1" smtClean="0"/>
              <a:t>taloudellisessa</a:t>
            </a:r>
            <a:r>
              <a:rPr lang="en-US" dirty="0" smtClean="0"/>
              <a:t> </a:t>
            </a:r>
            <a:r>
              <a:rPr lang="en-US" dirty="0" err="1" smtClean="0"/>
              <a:t>tuloksessa</a:t>
            </a:r>
            <a:r>
              <a:rPr lang="en-US" dirty="0" smtClean="0"/>
              <a:t> </a:t>
            </a:r>
            <a:endParaRPr lang="en-US" noProof="0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b="1" noProof="0" dirty="0" err="1" smtClean="0"/>
              <a:t>Paljon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lisä</a:t>
            </a:r>
            <a:r>
              <a:rPr lang="en-US" b="1" noProof="0" dirty="0" smtClean="0"/>
              <a:t>- </a:t>
            </a:r>
            <a:r>
              <a:rPr lang="en-US" b="1" noProof="0" dirty="0" err="1" smtClean="0"/>
              <a:t>ja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muutostöitä</a:t>
            </a:r>
            <a:endParaRPr lang="en-US" b="1" noProof="0" dirty="0" smtClean="0"/>
          </a:p>
          <a:p>
            <a:r>
              <a:rPr lang="en-US" noProof="0" dirty="0" err="1" smtClean="0"/>
              <a:t>Tehdään</a:t>
            </a:r>
            <a:r>
              <a:rPr lang="en-US" noProof="0" dirty="0" smtClean="0"/>
              <a:t> </a:t>
            </a:r>
            <a:r>
              <a:rPr lang="en-US" noProof="0" dirty="0" err="1" smtClean="0"/>
              <a:t>kahteen</a:t>
            </a:r>
            <a:r>
              <a:rPr lang="en-US" noProof="0" dirty="0" smtClean="0"/>
              <a:t> </a:t>
            </a:r>
            <a:r>
              <a:rPr lang="en-US" noProof="0" dirty="0" err="1" smtClean="0"/>
              <a:t>kertaan</a:t>
            </a:r>
            <a:endParaRPr lang="en-US" noProof="0" dirty="0" smtClean="0"/>
          </a:p>
          <a:p>
            <a:r>
              <a:rPr lang="en-US" dirty="0" err="1" smtClean="0"/>
              <a:t>Lisätyö</a:t>
            </a:r>
            <a:r>
              <a:rPr lang="en-US" dirty="0" smtClean="0"/>
              <a:t> </a:t>
            </a:r>
            <a:r>
              <a:rPr lang="en-US" dirty="0" err="1" smtClean="0"/>
              <a:t>yleensä</a:t>
            </a:r>
            <a:r>
              <a:rPr lang="en-US" dirty="0" smtClean="0"/>
              <a:t> </a:t>
            </a:r>
            <a:r>
              <a:rPr lang="en-US" dirty="0" err="1" smtClean="0"/>
              <a:t>kalliimpaa</a:t>
            </a:r>
            <a:endParaRPr lang="en-US" dirty="0" smtClean="0"/>
          </a:p>
          <a:p>
            <a:endParaRPr lang="en-US" noProof="0" dirty="0" smtClean="0"/>
          </a:p>
          <a:p>
            <a:endParaRPr lang="en-US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pPr>
              <a:buNone/>
            </a:pPr>
            <a:r>
              <a:rPr lang="en-US" b="1" noProof="0" dirty="0" err="1" smtClean="0"/>
              <a:t>Aikataulu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ei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pidä</a:t>
            </a:r>
            <a:endParaRPr lang="en-US" b="1" noProof="0" dirty="0" smtClean="0"/>
          </a:p>
          <a:p>
            <a:r>
              <a:rPr lang="en-US" noProof="0" dirty="0" err="1" smtClean="0"/>
              <a:t>Tuotannon</a:t>
            </a:r>
            <a:r>
              <a:rPr lang="en-US" noProof="0" dirty="0" smtClean="0"/>
              <a:t> </a:t>
            </a:r>
            <a:r>
              <a:rPr lang="en-US" noProof="0" dirty="0" err="1" smtClean="0"/>
              <a:t>aloitus</a:t>
            </a:r>
            <a:r>
              <a:rPr lang="en-US" noProof="0" dirty="0" smtClean="0"/>
              <a:t> </a:t>
            </a:r>
            <a:r>
              <a:rPr lang="en-US" noProof="0" dirty="0" err="1" smtClean="0"/>
              <a:t>viivästyy</a:t>
            </a:r>
            <a:endParaRPr lang="en-US" noProof="0" dirty="0"/>
          </a:p>
          <a:p>
            <a:endParaRPr lang="en-US" noProof="0" dirty="0" smtClean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612000" y="2109600"/>
            <a:ext cx="3743976" cy="383968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Suhdannevaihtelu</a:t>
            </a:r>
            <a:r>
              <a:rPr lang="en-US" b="1" dirty="0" smtClean="0"/>
              <a:t>:</a:t>
            </a:r>
          </a:p>
          <a:p>
            <a:r>
              <a:rPr lang="fi-FI" dirty="0" smtClean="0"/>
              <a:t>Myyntiennusteet epäonnistuivat</a:t>
            </a:r>
          </a:p>
          <a:p>
            <a:r>
              <a:rPr lang="fi-FI" dirty="0" smtClean="0"/>
              <a:t>Projektin ajoitus talouden suhdanteeseen ei toiminut</a:t>
            </a:r>
          </a:p>
          <a:p>
            <a:r>
              <a:rPr lang="fi-FI" dirty="0" smtClean="0"/>
              <a:t>Mitä tapahtui markkinaympäristössä, joka muutti talouden</a:t>
            </a:r>
          </a:p>
          <a:p>
            <a:r>
              <a:rPr lang="fi-FI" dirty="0" smtClean="0"/>
              <a:t>Asiakkaan heikko talous-/markkina-asema</a:t>
            </a:r>
          </a:p>
          <a:p>
            <a:r>
              <a:rPr lang="fi-FI" dirty="0" smtClean="0"/>
              <a:t>Markkina-analyysi ja herkkyysanalyysi tehty huonosti</a:t>
            </a: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Arviointi</a:t>
            </a:r>
            <a:r>
              <a:rPr lang="en-US" dirty="0" smtClean="0"/>
              <a:t>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ennustusongelmat</a:t>
            </a:r>
            <a:r>
              <a:rPr lang="en-US" dirty="0" smtClean="0"/>
              <a:t> </a:t>
            </a:r>
            <a:endParaRPr lang="en-US" noProof="0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4"/>
          </p:nvPr>
        </p:nvSpPr>
        <p:spPr>
          <a:xfrm>
            <a:off x="4775200" y="2109600"/>
            <a:ext cx="4261296" cy="383968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Hankkeen</a:t>
            </a:r>
            <a:r>
              <a:rPr lang="en-US" b="1" dirty="0" smtClean="0"/>
              <a:t> </a:t>
            </a:r>
            <a:r>
              <a:rPr lang="en-US" b="1" dirty="0" err="1" smtClean="0"/>
              <a:t>laajuus</a:t>
            </a:r>
            <a:r>
              <a:rPr lang="en-US" b="1" dirty="0" smtClean="0"/>
              <a:t>:</a:t>
            </a:r>
            <a:endParaRPr lang="en-US" b="1" noProof="0" dirty="0" smtClean="0"/>
          </a:p>
          <a:p>
            <a:r>
              <a:rPr lang="fi-FI" sz="1600" dirty="0" smtClean="0"/>
              <a:t>Työmäärä ja laajuus arvioitu virheellisesti</a:t>
            </a:r>
          </a:p>
          <a:p>
            <a:r>
              <a:rPr lang="fi-FI" sz="1600" dirty="0" smtClean="0"/>
              <a:t>Kaikkia hankkeeseen liittyviä tekijöitä ei tunnettu/tunnistettu</a:t>
            </a:r>
          </a:p>
          <a:p>
            <a:r>
              <a:rPr lang="fi-FI" sz="1600" dirty="0" smtClean="0"/>
              <a:t>Projekti laajeni tavoitteiden selkiintyessä</a:t>
            </a:r>
          </a:p>
          <a:p>
            <a:r>
              <a:rPr lang="fi-FI" sz="1600" dirty="0" smtClean="0"/>
              <a:t>Kesken projektin siihen tehtiin laajennuksia, jotka oli pakko tehdä</a:t>
            </a:r>
          </a:p>
          <a:p>
            <a:r>
              <a:rPr lang="fi-FI" sz="1600" dirty="0" smtClean="0"/>
              <a:t>Räätälöinnin aiheuttama kustannus oli aliarvioitu</a:t>
            </a:r>
          </a:p>
          <a:p>
            <a:r>
              <a:rPr lang="fi-FI" sz="1600" dirty="0" smtClean="0"/>
              <a:t>Perustekniikka oli kunnossa, mutta kaikkia asioita ei ole kuitenkaan osattu huomioida</a:t>
            </a:r>
          </a:p>
          <a:p>
            <a:r>
              <a:rPr lang="fi-FI" sz="1600" dirty="0" smtClean="0"/>
              <a:t>Uuden teknisen ratkaisun vaikutusta ei osattu arvioida</a:t>
            </a:r>
          </a:p>
          <a:p>
            <a:endParaRPr lang="en-US" noProof="0" dirty="0"/>
          </a:p>
          <a:p>
            <a:endParaRPr lang="en-US" noProof="0" dirty="0" smtClean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612000" y="2109600"/>
            <a:ext cx="3743976" cy="383968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Tekniset</a:t>
            </a:r>
            <a:r>
              <a:rPr lang="en-US" b="1" dirty="0" smtClean="0"/>
              <a:t> </a:t>
            </a:r>
            <a:r>
              <a:rPr lang="en-US" b="1" dirty="0" err="1" smtClean="0"/>
              <a:t>perusteet</a:t>
            </a:r>
            <a:r>
              <a:rPr lang="en-US" b="1" dirty="0" smtClean="0"/>
              <a:t>:</a:t>
            </a:r>
          </a:p>
          <a:p>
            <a:r>
              <a:rPr lang="fi-FI" sz="1600" dirty="0" smtClean="0"/>
              <a:t>Esisuunnittelussa valittu väärä teknologia</a:t>
            </a:r>
          </a:p>
          <a:p>
            <a:r>
              <a:rPr lang="fi-FI" sz="1600" dirty="0" smtClean="0"/>
              <a:t>Esisuunnittelu epätarkka, laajuus muuttuu kesken projektin</a:t>
            </a:r>
          </a:p>
          <a:p>
            <a:r>
              <a:rPr lang="fi-FI" sz="1600" dirty="0" smtClean="0"/>
              <a:t>Riskien arviointi puutteellinen ,  yllättäviä hidastuksia toteutuksessa</a:t>
            </a:r>
          </a:p>
          <a:p>
            <a:r>
              <a:rPr lang="fi-FI" sz="1600" dirty="0" smtClean="0"/>
              <a:t>Olosuhteita, joissa rakentaminen tehtiin, ei oltu riittävästi ennakkoon huomioitu</a:t>
            </a:r>
          </a:p>
          <a:p>
            <a:r>
              <a:rPr lang="fi-FI" sz="1600" dirty="0" smtClean="0"/>
              <a:t>Aikataulu oli epärealistinen</a:t>
            </a:r>
          </a:p>
          <a:p>
            <a:r>
              <a:rPr lang="fi-FI" sz="1600" dirty="0" smtClean="0"/>
              <a:t>Yllättävät viranomaiskustannukset</a:t>
            </a:r>
          </a:p>
          <a:p>
            <a:r>
              <a:rPr lang="fi-FI" sz="1600" dirty="0" err="1" smtClean="0"/>
              <a:t>Study</a:t>
            </a:r>
            <a:r>
              <a:rPr lang="fi-FI" sz="1600" dirty="0" smtClean="0"/>
              <a:t> – </a:t>
            </a:r>
            <a:r>
              <a:rPr lang="fi-FI" sz="1600" dirty="0" err="1" smtClean="0"/>
              <a:t>Feasibility</a:t>
            </a:r>
            <a:r>
              <a:rPr lang="fi-FI" sz="1600" dirty="0" smtClean="0"/>
              <a:t> </a:t>
            </a:r>
            <a:r>
              <a:rPr lang="fi-FI" sz="1600" dirty="0" err="1" smtClean="0"/>
              <a:t>study</a:t>
            </a:r>
            <a:r>
              <a:rPr lang="fi-FI" sz="1600" dirty="0" smtClean="0"/>
              <a:t> – FEED – EPCM &gt; projektivaiheiden ohitus aiheutti puutteellisen lähtötietojen määrittelyn</a:t>
            </a:r>
          </a:p>
          <a:p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Suunitteluongelmat</a:t>
            </a:r>
            <a:r>
              <a:rPr lang="en-US" dirty="0" smtClean="0"/>
              <a:t> </a:t>
            </a:r>
            <a:endParaRPr lang="en-US" noProof="0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4"/>
          </p:nvPr>
        </p:nvSpPr>
        <p:spPr>
          <a:xfrm>
            <a:off x="4775200" y="2109600"/>
            <a:ext cx="4261296" cy="383968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Suunnittelun</a:t>
            </a:r>
            <a:r>
              <a:rPr lang="en-US" b="1" dirty="0" smtClean="0"/>
              <a:t> </a:t>
            </a:r>
            <a:r>
              <a:rPr lang="en-US" b="1" dirty="0" err="1" smtClean="0"/>
              <a:t>laatu</a:t>
            </a:r>
            <a:r>
              <a:rPr lang="en-US" b="1" dirty="0" smtClean="0"/>
              <a:t>:</a:t>
            </a:r>
            <a:endParaRPr lang="en-US" b="1" noProof="0" dirty="0" smtClean="0"/>
          </a:p>
          <a:p>
            <a:r>
              <a:rPr lang="fi-FI" sz="1600" dirty="0" smtClean="0"/>
              <a:t>Suunnitelmat ovat heikot, joudutaan paikkaamaan asennuksissa</a:t>
            </a:r>
          </a:p>
          <a:p>
            <a:r>
              <a:rPr lang="fi-FI" sz="1600" dirty="0" smtClean="0"/>
              <a:t>Projektin taloudelliseen suunnitteluun ei panostettu riittävästi</a:t>
            </a:r>
          </a:p>
          <a:p>
            <a:r>
              <a:rPr lang="fi-FI" sz="1600" dirty="0" smtClean="0"/>
              <a:t>Suunnittelu keskeneräinen, lisätyöt</a:t>
            </a:r>
          </a:p>
          <a:p>
            <a:endParaRPr lang="fi-FI" sz="1600" dirty="0" smtClean="0"/>
          </a:p>
          <a:p>
            <a:endParaRPr lang="en-US" noProof="0" dirty="0"/>
          </a:p>
          <a:p>
            <a:endParaRPr lang="en-US" noProof="0" dirty="0" smtClean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Toteutusvaiheen</a:t>
            </a:r>
            <a:r>
              <a:rPr lang="en-US" dirty="0" smtClean="0"/>
              <a:t> </a:t>
            </a:r>
            <a:r>
              <a:rPr lang="en-US" dirty="0" err="1" smtClean="0"/>
              <a:t>ongelmat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 smtClean="0"/>
              <a:t>Kustannusarvio hyväksytty riisuttuna, mutta ”herkut” haluttiin silti toteutuksessa</a:t>
            </a:r>
          </a:p>
          <a:p>
            <a:r>
              <a:rPr lang="fi-FI" dirty="0" smtClean="0"/>
              <a:t>Laajuus liukui pois alkuperäisestä tavoitteistaan puuttuvan muutosten hallinnan takia, lukuisa määrä sinällään pieniä muutoksia tekniikkaan, laatuun, aikatauluun, laajuuteen jne.</a:t>
            </a:r>
          </a:p>
          <a:p>
            <a:r>
              <a:rPr lang="fi-FI" dirty="0" smtClean="0"/>
              <a:t>Toimitusajat venyvät, tavarat eivät ole ajoissa asennettavissa</a:t>
            </a:r>
          </a:p>
          <a:p>
            <a:r>
              <a:rPr lang="fi-FI" dirty="0" smtClean="0"/>
              <a:t>Ostettu kalliimpia laitteita kuin olisi tarvinnut</a:t>
            </a:r>
          </a:p>
          <a:p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Johtamisongelmat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 smtClean="0"/>
              <a:t>Projektin vetohenkilöiden osaamattomuus johtamisessa</a:t>
            </a:r>
          </a:p>
          <a:p>
            <a:r>
              <a:rPr lang="fi-FI" dirty="0" smtClean="0"/>
              <a:t>Hankintojen kilpailuttaminen epäonnistui suunnittelusta, aikatauluista, osaamisesta, yllättävistä muutoksista yms. Johtuen</a:t>
            </a:r>
          </a:p>
          <a:p>
            <a:r>
              <a:rPr lang="fi-FI" dirty="0" smtClean="0"/>
              <a:t>Viivyttely päätöksenteossa, joudutaan tekemään ylitöitä</a:t>
            </a:r>
          </a:p>
          <a:p>
            <a:r>
              <a:rPr lang="fi-FI" dirty="0" smtClean="0"/>
              <a:t>Projektin tavoitteita ei määritysvaiheessa ”lukittu”</a:t>
            </a:r>
          </a:p>
          <a:p>
            <a:r>
              <a:rPr lang="fi-FI" dirty="0" smtClean="0"/>
              <a:t>Alihankintaketju oli huonosti hallinnassa</a:t>
            </a:r>
          </a:p>
          <a:p>
            <a:r>
              <a:rPr lang="fi-FI" dirty="0" smtClean="0"/>
              <a:t>Partnereiden välinen </a:t>
            </a:r>
            <a:r>
              <a:rPr lang="fi-FI" dirty="0" err="1" smtClean="0"/>
              <a:t>roolitus/yhteistyö</a:t>
            </a:r>
            <a:r>
              <a:rPr lang="fi-FI" dirty="0" smtClean="0"/>
              <a:t> </a:t>
            </a:r>
            <a:r>
              <a:rPr lang="fi-FI" dirty="0" err="1" smtClean="0"/>
              <a:t>takkuili</a:t>
            </a:r>
            <a:endParaRPr lang="fi-FI" dirty="0" smtClean="0"/>
          </a:p>
          <a:p>
            <a:r>
              <a:rPr lang="fi-FI" dirty="0" smtClean="0"/>
              <a:t>Loppuasiakkaan ääntä/tarvetta ei kuunnella</a:t>
            </a:r>
          </a:p>
          <a:p>
            <a:r>
              <a:rPr lang="fi-FI" dirty="0" smtClean="0"/>
              <a:t>Liian kova kiire, liian pienet resurssit</a:t>
            </a:r>
          </a:p>
          <a:p>
            <a:r>
              <a:rPr lang="fi-FI" dirty="0" smtClean="0"/>
              <a:t>Muutosten hallinta pettää</a:t>
            </a:r>
          </a:p>
          <a:p>
            <a:endParaRPr lang="fi-FI" dirty="0" smtClean="0"/>
          </a:p>
          <a:p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Sopimusongelmat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 smtClean="0"/>
              <a:t>Epäselvät sopimukset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Itse </a:t>
            </a:r>
            <a:r>
              <a:rPr lang="en-US" dirty="0" err="1" smtClean="0"/>
              <a:t>sopimukseen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tullut</a:t>
            </a:r>
            <a:r>
              <a:rPr lang="en-US" dirty="0" smtClean="0"/>
              <a:t> </a:t>
            </a:r>
            <a:r>
              <a:rPr lang="en-US" dirty="0" err="1" smtClean="0"/>
              <a:t>juurikaan</a:t>
            </a:r>
            <a:r>
              <a:rPr lang="en-US" dirty="0" smtClean="0"/>
              <a:t> </a:t>
            </a:r>
            <a:r>
              <a:rPr lang="en-US" dirty="0" err="1" smtClean="0"/>
              <a:t>kommentteja</a:t>
            </a:r>
            <a:r>
              <a:rPr lang="en-US" dirty="0" smtClean="0"/>
              <a:t>, </a:t>
            </a:r>
            <a:r>
              <a:rPr lang="en-US" dirty="0" err="1" smtClean="0"/>
              <a:t>liitteisiin</a:t>
            </a:r>
            <a:r>
              <a:rPr lang="en-US" dirty="0" smtClean="0"/>
              <a:t> </a:t>
            </a:r>
            <a:r>
              <a:rPr lang="en-US" dirty="0" err="1" smtClean="0"/>
              <a:t>sitäkin</a:t>
            </a:r>
            <a:r>
              <a:rPr lang="en-US" dirty="0" smtClean="0"/>
              <a:t> </a:t>
            </a:r>
            <a:r>
              <a:rPr lang="en-US" dirty="0" err="1" smtClean="0"/>
              <a:t>enemmän</a:t>
            </a:r>
            <a:endParaRPr lang="en-US" dirty="0" smtClean="0"/>
          </a:p>
          <a:p>
            <a:pPr lvl="1"/>
            <a:r>
              <a:rPr lang="en-US" noProof="0" dirty="0" err="1" smtClean="0"/>
              <a:t>Käytetään</a:t>
            </a:r>
            <a:r>
              <a:rPr lang="en-US" noProof="0" dirty="0" smtClean="0"/>
              <a:t> </a:t>
            </a:r>
            <a:r>
              <a:rPr lang="en-US" noProof="0" dirty="0" err="1" smtClean="0"/>
              <a:t>siis</a:t>
            </a:r>
            <a:r>
              <a:rPr lang="en-US" noProof="0" dirty="0" smtClean="0"/>
              <a:t> </a:t>
            </a:r>
            <a:r>
              <a:rPr lang="en-US" noProof="0" dirty="0" err="1" smtClean="0"/>
              <a:t>PSK:n</a:t>
            </a:r>
            <a:r>
              <a:rPr lang="en-US" noProof="0" dirty="0" smtClean="0"/>
              <a:t> </a:t>
            </a:r>
            <a:r>
              <a:rPr lang="en-US" noProof="0" dirty="0" err="1" smtClean="0"/>
              <a:t>malli-sopimuksia</a:t>
            </a:r>
            <a:endParaRPr lang="en-US" noProof="0" dirty="0" smtClean="0"/>
          </a:p>
          <a:p>
            <a:r>
              <a:rPr lang="en-US" dirty="0" err="1" smtClean="0"/>
              <a:t>Johtamisen</a:t>
            </a:r>
            <a:r>
              <a:rPr lang="en-US" dirty="0" smtClean="0"/>
              <a:t> </a:t>
            </a:r>
            <a:r>
              <a:rPr lang="en-US" dirty="0" err="1" smtClean="0"/>
              <a:t>puutteet</a:t>
            </a:r>
            <a:r>
              <a:rPr lang="en-US" dirty="0" smtClean="0"/>
              <a:t> </a:t>
            </a:r>
            <a:r>
              <a:rPr lang="en-US" dirty="0" err="1" smtClean="0"/>
              <a:t>nousi</a:t>
            </a:r>
            <a:r>
              <a:rPr lang="en-US" dirty="0" smtClean="0"/>
              <a:t> </a:t>
            </a:r>
            <a:r>
              <a:rPr lang="en-US" dirty="0" err="1" smtClean="0"/>
              <a:t>selkeästi</a:t>
            </a:r>
            <a:r>
              <a:rPr lang="en-US" dirty="0" smtClean="0"/>
              <a:t> </a:t>
            </a:r>
            <a:r>
              <a:rPr lang="en-US" dirty="0" err="1" smtClean="0"/>
              <a:t>esille</a:t>
            </a:r>
            <a:endParaRPr lang="en-US" noProof="0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r>
              <a:rPr lang="en-US" noProof="0" dirty="0" err="1" smtClean="0"/>
              <a:t>hteenveto</a:t>
            </a:r>
            <a:endParaRPr lang="en-US" noProof="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43775" y="2276872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4" imgW="1800476" imgH="1800476" progId="PBrush">
                  <p:embed/>
                </p:oleObj>
              </mc:Choice>
              <mc:Fallback>
                <p:oleObj name="Bitmap Image" r:id="rId4" imgW="1800476" imgH="1800476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2276872"/>
                        <a:ext cx="1800225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 descr="C:\Users\a410411\AppData\Local\Microsoft\Windows\Temporary Internet Files\Content.Outlook\R3ULSGB1\Vi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1562" y="2109600"/>
            <a:ext cx="4412438" cy="266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1214-Solberg-AF_PPT-template 2012-Final">
  <a:themeElements>
    <a:clrScheme name="Å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AF00"/>
      </a:accent1>
      <a:accent2>
        <a:srgbClr val="20B3B8"/>
      </a:accent2>
      <a:accent3>
        <a:srgbClr val="FFCC00"/>
      </a:accent3>
      <a:accent4>
        <a:srgbClr val="6D6E71"/>
      </a:accent4>
      <a:accent5>
        <a:srgbClr val="000000"/>
      </a:accent5>
      <a:accent6>
        <a:srgbClr val="F45813"/>
      </a:accent6>
      <a:hlink>
        <a:srgbClr val="0000FF"/>
      </a:hlink>
      <a:folHlink>
        <a:srgbClr val="800080"/>
      </a:folHlink>
    </a:clrScheme>
    <a:fontScheme name="Å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F Consult template 2012 ">
  <a:themeElements>
    <a:clrScheme name="Å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AF00"/>
      </a:accent1>
      <a:accent2>
        <a:srgbClr val="20B3B8"/>
      </a:accent2>
      <a:accent3>
        <a:srgbClr val="FFCC00"/>
      </a:accent3>
      <a:accent4>
        <a:srgbClr val="6D6E71"/>
      </a:accent4>
      <a:accent5>
        <a:srgbClr val="000000"/>
      </a:accent5>
      <a:accent6>
        <a:srgbClr val="F45813"/>
      </a:accent6>
      <a:hlink>
        <a:srgbClr val="0000FF"/>
      </a:hlink>
      <a:folHlink>
        <a:srgbClr val="800080"/>
      </a:folHlink>
    </a:clrScheme>
    <a:fontScheme name="Å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F Consult template 2012  ">
  <a:themeElements>
    <a:clrScheme name="Å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AF00"/>
      </a:accent1>
      <a:accent2>
        <a:srgbClr val="20B3B8"/>
      </a:accent2>
      <a:accent3>
        <a:srgbClr val="FFCC00"/>
      </a:accent3>
      <a:accent4>
        <a:srgbClr val="6D6E71"/>
      </a:accent4>
      <a:accent5>
        <a:srgbClr val="000000"/>
      </a:accent5>
      <a:accent6>
        <a:srgbClr val="F45813"/>
      </a:accent6>
      <a:hlink>
        <a:srgbClr val="0000FF"/>
      </a:hlink>
      <a:folHlink>
        <a:srgbClr val="800080"/>
      </a:folHlink>
    </a:clrScheme>
    <a:fontScheme name="Å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842CCB0147145A361A0D442E0F571" ma:contentTypeVersion="8" ma:contentTypeDescription="Create a new document." ma:contentTypeScope="" ma:versionID="03767feb98aa7f148eaa2e2848270cf1">
  <xsd:schema xmlns:xsd="http://www.w3.org/2001/XMLSchema" xmlns:xs="http://www.w3.org/2001/XMLSchema" xmlns:p="http://schemas.microsoft.com/office/2006/metadata/properties" xmlns:ns2="91674d99-27d9-4a9d-850d-9684fd43e7fc" xmlns:ns3="5a9621f5-3fb7-4ae0-bff5-cccaad560d60" targetNamespace="http://schemas.microsoft.com/office/2006/metadata/properties" ma:root="true" ma:fieldsID="5a01a1c7e4e7943f1270c977d9ea2271" ns2:_="" ns3:_="">
    <xsd:import namespace="91674d99-27d9-4a9d-850d-9684fd43e7fc"/>
    <xsd:import namespace="5a9621f5-3fb7-4ae0-bff5-cccaad560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74d99-27d9-4a9d-850d-9684fd43e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621f5-3fb7-4ae0-bff5-cccaad560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D1C259-B83F-45C8-841E-38D32F8A24F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e6ec678c-9e7a-45b6-879d-42b5de9d141d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B725F5-9429-44C3-A9AC-60EB53078753}"/>
</file>

<file path=customXml/itemProps3.xml><?xml version="1.0" encoding="utf-8"?>
<ds:datastoreItem xmlns:ds="http://schemas.openxmlformats.org/officeDocument/2006/customXml" ds:itemID="{3BFC0470-C5C1-4E9B-93E7-C8AC7BBDB47C}"/>
</file>

<file path=docProps/app.xml><?xml version="1.0" encoding="utf-8"?>
<Properties xmlns="http://schemas.openxmlformats.org/officeDocument/2006/extended-properties" xmlns:vt="http://schemas.openxmlformats.org/officeDocument/2006/docPropsVTypes">
  <Template>121214-Solberg-AF_PPT-template 2012-Final.potx</Template>
  <TotalTime>877</TotalTime>
  <Words>346</Words>
  <Application>Microsoft Office PowerPoint</Application>
  <PresentationFormat>Näytössä katseltava diaesitys (4:3)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121214-Solberg-AF_PPT-template 2012-Final</vt:lpstr>
      <vt:lpstr>AF Consult template 2012 </vt:lpstr>
      <vt:lpstr>AF Consult template 2012  </vt:lpstr>
      <vt:lpstr>Bitmap Image</vt:lpstr>
      <vt:lpstr>PSK Kevätseminaari 2013</vt:lpstr>
      <vt:lpstr>Miksi projekti epäonnistui taloudellisesti ?  Yhteenveto kevätseminaarin 2012 kyselyn tuloksista</vt:lpstr>
      <vt:lpstr>Näin epäonnistuminen näkyy projektin taloudellisessa tuloksessa </vt:lpstr>
      <vt:lpstr>Arviointi- ja ennustusongelmat </vt:lpstr>
      <vt:lpstr>Suunitteluongelmat </vt:lpstr>
      <vt:lpstr>Toteutusvaiheen ongelmat</vt:lpstr>
      <vt:lpstr>Johtamisongelmat</vt:lpstr>
      <vt:lpstr>Sopimusongelmat</vt:lpstr>
      <vt:lpstr>Yhteenveto</vt:lpstr>
      <vt:lpstr>Kiitos mielenkiinnosta !</vt:lpstr>
    </vt:vector>
  </TitlesOfParts>
  <Company>ÅF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ÅF Powerpoint template</dc:title>
  <dc:creator>Bäckbro Karolina</dc:creator>
  <cp:lastModifiedBy>Jari</cp:lastModifiedBy>
  <cp:revision>45</cp:revision>
  <cp:lastPrinted>2012-10-11T15:06:29Z</cp:lastPrinted>
  <dcterms:created xsi:type="dcterms:W3CDTF">2012-12-14T12:18:26Z</dcterms:created>
  <dcterms:modified xsi:type="dcterms:W3CDTF">2013-04-16T14:50:13Z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0x010100D09842CCB0147145A361A0D442E0F571</vt:lpwstr>
  </property>
</Properties>
</file>