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s/slide4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drawing1.xml" ContentType="application/vnd.ms-office.drawingml.diagramDrawing+xml"/>
  <Override PartName="/ppt/diagrams/drawing2.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diagrams/colors2.xml" ContentType="application/vnd.openxmlformats-officedocument.drawingml.diagramColors+xml"/>
  <Override PartName="/ppt/diagrams/layout1.xml" ContentType="application/vnd.openxmlformats-officedocument.drawingml.diagramLayout+xml"/>
  <Override PartName="/ppt/theme/themeOverride1.xml" ContentType="application/vnd.openxmlformats-officedocument.themeOverride+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theme/themeOverride2.xml" ContentType="application/vnd.openxmlformats-officedocument.themeOverrid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83" r:id="rId2"/>
  </p:sldMasterIdLst>
  <p:notesMasterIdLst>
    <p:notesMasterId r:id="rId44"/>
  </p:notesMasterIdLst>
  <p:handoutMasterIdLst>
    <p:handoutMasterId r:id="rId45"/>
  </p:handoutMasterIdLst>
  <p:sldIdLst>
    <p:sldId id="1540" r:id="rId3"/>
    <p:sldId id="1972" r:id="rId4"/>
    <p:sldId id="1942" r:id="rId5"/>
    <p:sldId id="1943" r:id="rId6"/>
    <p:sldId id="1944" r:id="rId7"/>
    <p:sldId id="1949" r:id="rId8"/>
    <p:sldId id="1940" r:id="rId9"/>
    <p:sldId id="1934" r:id="rId10"/>
    <p:sldId id="1933" r:id="rId11"/>
    <p:sldId id="1906" r:id="rId12"/>
    <p:sldId id="1900" r:id="rId13"/>
    <p:sldId id="1901" r:id="rId14"/>
    <p:sldId id="2005" r:id="rId15"/>
    <p:sldId id="1941" r:id="rId16"/>
    <p:sldId id="1975" r:id="rId17"/>
    <p:sldId id="1977" r:id="rId18"/>
    <p:sldId id="1978" r:id="rId19"/>
    <p:sldId id="1980" r:id="rId20"/>
    <p:sldId id="1981" r:id="rId21"/>
    <p:sldId id="1982" r:id="rId22"/>
    <p:sldId id="1983" r:id="rId23"/>
    <p:sldId id="1912" r:id="rId24"/>
    <p:sldId id="1962" r:id="rId25"/>
    <p:sldId id="1991" r:id="rId26"/>
    <p:sldId id="1990" r:id="rId27"/>
    <p:sldId id="1971" r:id="rId28"/>
    <p:sldId id="1968" r:id="rId29"/>
    <p:sldId id="1956" r:id="rId30"/>
    <p:sldId id="1960" r:id="rId31"/>
    <p:sldId id="1915" r:id="rId32"/>
    <p:sldId id="1916" r:id="rId33"/>
    <p:sldId id="1970" r:id="rId34"/>
    <p:sldId id="1992" r:id="rId35"/>
    <p:sldId id="1994" r:id="rId36"/>
    <p:sldId id="1995" r:id="rId37"/>
    <p:sldId id="2003" r:id="rId38"/>
    <p:sldId id="1996" r:id="rId39"/>
    <p:sldId id="2001" r:id="rId40"/>
    <p:sldId id="2002" r:id="rId41"/>
    <p:sldId id="1998" r:id="rId42"/>
    <p:sldId id="2004" r:id="rId43"/>
  </p:sldIdLst>
  <p:sldSz cx="9144000" cy="6858000" type="screen4x3"/>
  <p:notesSz cx="6797675" cy="9926638"/>
  <p:defaultTextStyle>
    <a:defPPr>
      <a:defRPr lang="en-US"/>
    </a:defPPr>
    <a:lvl1pPr algn="ctr" rtl="0" fontAlgn="base">
      <a:spcBef>
        <a:spcPct val="50000"/>
      </a:spcBef>
      <a:spcAft>
        <a:spcPct val="0"/>
      </a:spcAft>
      <a:defRPr sz="1400" kern="1200">
        <a:solidFill>
          <a:schemeClr val="tx1"/>
        </a:solidFill>
        <a:latin typeface="Arial" charset="0"/>
        <a:ea typeface="+mn-ea"/>
        <a:cs typeface="+mn-cs"/>
      </a:defRPr>
    </a:lvl1pPr>
    <a:lvl2pPr marL="457200" algn="ctr" rtl="0" fontAlgn="base">
      <a:spcBef>
        <a:spcPct val="50000"/>
      </a:spcBef>
      <a:spcAft>
        <a:spcPct val="0"/>
      </a:spcAft>
      <a:defRPr sz="1400" kern="1200">
        <a:solidFill>
          <a:schemeClr val="tx1"/>
        </a:solidFill>
        <a:latin typeface="Arial" charset="0"/>
        <a:ea typeface="+mn-ea"/>
        <a:cs typeface="+mn-cs"/>
      </a:defRPr>
    </a:lvl2pPr>
    <a:lvl3pPr marL="914400" algn="ctr" rtl="0" fontAlgn="base">
      <a:spcBef>
        <a:spcPct val="50000"/>
      </a:spcBef>
      <a:spcAft>
        <a:spcPct val="0"/>
      </a:spcAft>
      <a:defRPr sz="1400" kern="1200">
        <a:solidFill>
          <a:schemeClr val="tx1"/>
        </a:solidFill>
        <a:latin typeface="Arial" charset="0"/>
        <a:ea typeface="+mn-ea"/>
        <a:cs typeface="+mn-cs"/>
      </a:defRPr>
    </a:lvl3pPr>
    <a:lvl4pPr marL="1371600" algn="ctr" rtl="0" fontAlgn="base">
      <a:spcBef>
        <a:spcPct val="50000"/>
      </a:spcBef>
      <a:spcAft>
        <a:spcPct val="0"/>
      </a:spcAft>
      <a:defRPr sz="1400" kern="1200">
        <a:solidFill>
          <a:schemeClr val="tx1"/>
        </a:solidFill>
        <a:latin typeface="Arial" charset="0"/>
        <a:ea typeface="+mn-ea"/>
        <a:cs typeface="+mn-cs"/>
      </a:defRPr>
    </a:lvl4pPr>
    <a:lvl5pPr marL="1828800" algn="ctr" rtl="0" fontAlgn="base">
      <a:spcBef>
        <a:spcPct val="5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82DCA"/>
    <a:srgbClr val="FFFF99"/>
    <a:srgbClr val="CCFF99"/>
    <a:srgbClr val="FFFFCC"/>
    <a:srgbClr val="1F74DB"/>
    <a:srgbClr val="669900"/>
    <a:srgbClr val="000000"/>
    <a:srgbClr val="254DF7"/>
    <a:srgbClr val="E68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01" autoAdjust="0"/>
    <p:restoredTop sz="90050" autoAdjust="0"/>
  </p:normalViewPr>
  <p:slideViewPr>
    <p:cSldViewPr>
      <p:cViewPr>
        <p:scale>
          <a:sx n="78" d="100"/>
          <a:sy n="78" d="100"/>
        </p:scale>
        <p:origin x="-2700" y="-10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408" y="42"/>
      </p:cViewPr>
      <p:guideLst>
        <p:guide orient="horz" pos="2158"/>
        <p:guide pos="291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E664F-B65B-4211-82CC-8962B4083E82}"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fi-FI"/>
        </a:p>
      </dgm:t>
    </dgm:pt>
    <dgm:pt modelId="{99F651B1-A5E4-427F-8448-166807CA3490}">
      <dgm:prSet phldrT="[Text]"/>
      <dgm:spPr/>
      <dgm:t>
        <a:bodyPr/>
        <a:lstStyle/>
        <a:p>
          <a:r>
            <a:rPr lang="fi-FI" dirty="0" smtClean="0"/>
            <a:t> </a:t>
          </a:r>
          <a:endParaRPr lang="fi-FI" dirty="0"/>
        </a:p>
      </dgm:t>
    </dgm:pt>
    <dgm:pt modelId="{992ACE10-971B-4327-93C4-E3F8EDA2EB3C}" type="parTrans" cxnId="{13E1CFEB-10DB-4317-B416-51BAEE296549}">
      <dgm:prSet/>
      <dgm:spPr/>
      <dgm:t>
        <a:bodyPr/>
        <a:lstStyle/>
        <a:p>
          <a:endParaRPr lang="fi-FI"/>
        </a:p>
      </dgm:t>
    </dgm:pt>
    <dgm:pt modelId="{019E48DB-53B3-4EA0-8790-3C7866D30E08}" type="sibTrans" cxnId="{13E1CFEB-10DB-4317-B416-51BAEE296549}">
      <dgm:prSet/>
      <dgm:spPr/>
      <dgm:t>
        <a:bodyPr/>
        <a:lstStyle/>
        <a:p>
          <a:endParaRPr lang="fi-FI"/>
        </a:p>
      </dgm:t>
    </dgm:pt>
    <dgm:pt modelId="{3DA93BED-5118-4507-8728-EDAA6DA508FF}">
      <dgm:prSet phldrT="[Text]"/>
      <dgm:spPr/>
      <dgm:t>
        <a:bodyPr/>
        <a:lstStyle/>
        <a:p>
          <a:r>
            <a:rPr lang="fi-FI" dirty="0" smtClean="0"/>
            <a:t> </a:t>
          </a:r>
          <a:endParaRPr lang="fi-FI" dirty="0"/>
        </a:p>
      </dgm:t>
    </dgm:pt>
    <dgm:pt modelId="{6340868B-E5EF-46D8-A01A-BE93F6F2C24D}" type="parTrans" cxnId="{66A15D0C-AB8C-4927-9D9A-A34E32551F66}">
      <dgm:prSet/>
      <dgm:spPr/>
      <dgm:t>
        <a:bodyPr/>
        <a:lstStyle/>
        <a:p>
          <a:endParaRPr lang="fi-FI"/>
        </a:p>
      </dgm:t>
    </dgm:pt>
    <dgm:pt modelId="{E74988CB-99CC-4CC2-8358-B11D5AEA81CD}" type="sibTrans" cxnId="{66A15D0C-AB8C-4927-9D9A-A34E32551F66}">
      <dgm:prSet/>
      <dgm:spPr/>
      <dgm:t>
        <a:bodyPr/>
        <a:lstStyle/>
        <a:p>
          <a:endParaRPr lang="fi-FI"/>
        </a:p>
      </dgm:t>
    </dgm:pt>
    <dgm:pt modelId="{01351D6E-8294-4CA0-9E6E-13EE04448451}">
      <dgm:prSet phldrT="[Text]"/>
      <dgm:spPr/>
      <dgm:t>
        <a:bodyPr/>
        <a:lstStyle/>
        <a:p>
          <a:r>
            <a:rPr lang="fi-FI" dirty="0" smtClean="0"/>
            <a:t> </a:t>
          </a:r>
          <a:endParaRPr lang="fi-FI" dirty="0"/>
        </a:p>
      </dgm:t>
    </dgm:pt>
    <dgm:pt modelId="{5CAEB74A-B983-49A7-90C2-F83965A6749D}" type="parTrans" cxnId="{E9649B53-0A07-40CB-981F-8B6834281396}">
      <dgm:prSet/>
      <dgm:spPr/>
      <dgm:t>
        <a:bodyPr/>
        <a:lstStyle/>
        <a:p>
          <a:endParaRPr lang="fi-FI"/>
        </a:p>
      </dgm:t>
    </dgm:pt>
    <dgm:pt modelId="{E2206FD7-09FC-4572-9CF8-FE33251880E7}" type="sibTrans" cxnId="{E9649B53-0A07-40CB-981F-8B6834281396}">
      <dgm:prSet/>
      <dgm:spPr/>
      <dgm:t>
        <a:bodyPr/>
        <a:lstStyle/>
        <a:p>
          <a:endParaRPr lang="fi-FI"/>
        </a:p>
      </dgm:t>
    </dgm:pt>
    <dgm:pt modelId="{5A5C1DA8-2B76-4205-9609-690492FF9DE9}">
      <dgm:prSet phldrT="[Text]"/>
      <dgm:spPr/>
      <dgm:t>
        <a:bodyPr/>
        <a:lstStyle/>
        <a:p>
          <a:r>
            <a:rPr lang="fi-FI" dirty="0" smtClean="0"/>
            <a:t> </a:t>
          </a:r>
          <a:endParaRPr lang="fi-FI" dirty="0"/>
        </a:p>
      </dgm:t>
    </dgm:pt>
    <dgm:pt modelId="{794CCBA8-5FB8-47A5-B458-F9BF80FA36BD}" type="parTrans" cxnId="{C5D9F864-6FFD-44ED-9135-0D510F84CB08}">
      <dgm:prSet/>
      <dgm:spPr/>
      <dgm:t>
        <a:bodyPr/>
        <a:lstStyle/>
        <a:p>
          <a:endParaRPr lang="fi-FI"/>
        </a:p>
      </dgm:t>
    </dgm:pt>
    <dgm:pt modelId="{ADAFA00B-69B0-4B8D-8DA7-484BCCE79579}" type="sibTrans" cxnId="{C5D9F864-6FFD-44ED-9135-0D510F84CB08}">
      <dgm:prSet/>
      <dgm:spPr/>
      <dgm:t>
        <a:bodyPr/>
        <a:lstStyle/>
        <a:p>
          <a:endParaRPr lang="fi-FI"/>
        </a:p>
      </dgm:t>
    </dgm:pt>
    <dgm:pt modelId="{00A8D587-EE88-4D81-8320-7ABB7C0C04A1}" type="pres">
      <dgm:prSet presAssocID="{77EE664F-B65B-4211-82CC-8962B4083E82}" presName="hierChild1" presStyleCnt="0">
        <dgm:presLayoutVars>
          <dgm:orgChart val="1"/>
          <dgm:chPref val="1"/>
          <dgm:dir/>
          <dgm:animOne val="branch"/>
          <dgm:animLvl val="lvl"/>
          <dgm:resizeHandles/>
        </dgm:presLayoutVars>
      </dgm:prSet>
      <dgm:spPr/>
      <dgm:t>
        <a:bodyPr/>
        <a:lstStyle/>
        <a:p>
          <a:endParaRPr lang="fi-FI"/>
        </a:p>
      </dgm:t>
    </dgm:pt>
    <dgm:pt modelId="{61AC8126-56E3-47DB-8127-7E0EEA63AE90}" type="pres">
      <dgm:prSet presAssocID="{99F651B1-A5E4-427F-8448-166807CA3490}" presName="hierRoot1" presStyleCnt="0">
        <dgm:presLayoutVars>
          <dgm:hierBranch val="init"/>
        </dgm:presLayoutVars>
      </dgm:prSet>
      <dgm:spPr/>
    </dgm:pt>
    <dgm:pt modelId="{C2FCC628-0480-469B-BC95-ACD3FBCE5F86}" type="pres">
      <dgm:prSet presAssocID="{99F651B1-A5E4-427F-8448-166807CA3490}" presName="rootComposite1" presStyleCnt="0"/>
      <dgm:spPr/>
    </dgm:pt>
    <dgm:pt modelId="{646FED4B-1E6A-40FD-A620-1A7912C387F0}" type="pres">
      <dgm:prSet presAssocID="{99F651B1-A5E4-427F-8448-166807CA3490}" presName="rootText1" presStyleLbl="node0" presStyleIdx="0" presStyleCnt="1">
        <dgm:presLayoutVars>
          <dgm:chPref val="3"/>
        </dgm:presLayoutVars>
      </dgm:prSet>
      <dgm:spPr/>
      <dgm:t>
        <a:bodyPr/>
        <a:lstStyle/>
        <a:p>
          <a:endParaRPr lang="fi-FI"/>
        </a:p>
      </dgm:t>
    </dgm:pt>
    <dgm:pt modelId="{BFC652F2-D7ED-4619-AB9C-AF7892B717AC}" type="pres">
      <dgm:prSet presAssocID="{99F651B1-A5E4-427F-8448-166807CA3490}" presName="rootConnector1" presStyleLbl="node1" presStyleIdx="0" presStyleCnt="0"/>
      <dgm:spPr/>
      <dgm:t>
        <a:bodyPr/>
        <a:lstStyle/>
        <a:p>
          <a:endParaRPr lang="fi-FI"/>
        </a:p>
      </dgm:t>
    </dgm:pt>
    <dgm:pt modelId="{D8CFF685-5297-471D-8075-98E508589C7B}" type="pres">
      <dgm:prSet presAssocID="{99F651B1-A5E4-427F-8448-166807CA3490}" presName="hierChild2" presStyleCnt="0"/>
      <dgm:spPr/>
    </dgm:pt>
    <dgm:pt modelId="{A39ABB67-D34F-4499-8686-41B8B6B8A899}" type="pres">
      <dgm:prSet presAssocID="{6340868B-E5EF-46D8-A01A-BE93F6F2C24D}" presName="Name37" presStyleLbl="parChTrans1D2" presStyleIdx="0" presStyleCnt="3"/>
      <dgm:spPr/>
      <dgm:t>
        <a:bodyPr/>
        <a:lstStyle/>
        <a:p>
          <a:endParaRPr lang="fi-FI"/>
        </a:p>
      </dgm:t>
    </dgm:pt>
    <dgm:pt modelId="{DFDD54C7-99EC-4A32-9D16-8EBA185F720D}" type="pres">
      <dgm:prSet presAssocID="{3DA93BED-5118-4507-8728-EDAA6DA508FF}" presName="hierRoot2" presStyleCnt="0">
        <dgm:presLayoutVars>
          <dgm:hierBranch val="init"/>
        </dgm:presLayoutVars>
      </dgm:prSet>
      <dgm:spPr/>
    </dgm:pt>
    <dgm:pt modelId="{A8A81EC6-F055-495F-A6DF-BE2AA5685A93}" type="pres">
      <dgm:prSet presAssocID="{3DA93BED-5118-4507-8728-EDAA6DA508FF}" presName="rootComposite" presStyleCnt="0"/>
      <dgm:spPr/>
    </dgm:pt>
    <dgm:pt modelId="{99771CDC-3556-48DC-8EB8-2EFA930BCECC}" type="pres">
      <dgm:prSet presAssocID="{3DA93BED-5118-4507-8728-EDAA6DA508FF}" presName="rootText" presStyleLbl="node2" presStyleIdx="0" presStyleCnt="3" custLinFactNeighborX="-16311" custLinFactNeighborY="76728">
        <dgm:presLayoutVars>
          <dgm:chPref val="3"/>
        </dgm:presLayoutVars>
      </dgm:prSet>
      <dgm:spPr/>
      <dgm:t>
        <a:bodyPr/>
        <a:lstStyle/>
        <a:p>
          <a:endParaRPr lang="fi-FI"/>
        </a:p>
      </dgm:t>
    </dgm:pt>
    <dgm:pt modelId="{9247DD33-EEFB-4FC2-B7BE-CFF7F02F9CC1}" type="pres">
      <dgm:prSet presAssocID="{3DA93BED-5118-4507-8728-EDAA6DA508FF}" presName="rootConnector" presStyleLbl="node2" presStyleIdx="0" presStyleCnt="3"/>
      <dgm:spPr/>
      <dgm:t>
        <a:bodyPr/>
        <a:lstStyle/>
        <a:p>
          <a:endParaRPr lang="fi-FI"/>
        </a:p>
      </dgm:t>
    </dgm:pt>
    <dgm:pt modelId="{F3CA3C3C-85A4-48E2-8345-50E64DE7402E}" type="pres">
      <dgm:prSet presAssocID="{3DA93BED-5118-4507-8728-EDAA6DA508FF}" presName="hierChild4" presStyleCnt="0"/>
      <dgm:spPr/>
    </dgm:pt>
    <dgm:pt modelId="{C8796816-22CD-49F2-BDF4-3F00D79E1E89}" type="pres">
      <dgm:prSet presAssocID="{3DA93BED-5118-4507-8728-EDAA6DA508FF}" presName="hierChild5" presStyleCnt="0"/>
      <dgm:spPr/>
    </dgm:pt>
    <dgm:pt modelId="{63220BB0-4FEC-4066-98A3-DD6BC60342B3}" type="pres">
      <dgm:prSet presAssocID="{5CAEB74A-B983-49A7-90C2-F83965A6749D}" presName="Name37" presStyleLbl="parChTrans1D2" presStyleIdx="1" presStyleCnt="3"/>
      <dgm:spPr/>
      <dgm:t>
        <a:bodyPr/>
        <a:lstStyle/>
        <a:p>
          <a:endParaRPr lang="fi-FI"/>
        </a:p>
      </dgm:t>
    </dgm:pt>
    <dgm:pt modelId="{47D8DC6D-7A5F-45A6-B1D8-609D71B667C0}" type="pres">
      <dgm:prSet presAssocID="{01351D6E-8294-4CA0-9E6E-13EE04448451}" presName="hierRoot2" presStyleCnt="0">
        <dgm:presLayoutVars>
          <dgm:hierBranch val="init"/>
        </dgm:presLayoutVars>
      </dgm:prSet>
      <dgm:spPr/>
    </dgm:pt>
    <dgm:pt modelId="{335AC859-6EAE-4544-A249-F448BB6C668E}" type="pres">
      <dgm:prSet presAssocID="{01351D6E-8294-4CA0-9E6E-13EE04448451}" presName="rootComposite" presStyleCnt="0"/>
      <dgm:spPr/>
    </dgm:pt>
    <dgm:pt modelId="{8606732C-3662-4D78-A915-D2AF3D1884C2}" type="pres">
      <dgm:prSet presAssocID="{01351D6E-8294-4CA0-9E6E-13EE04448451}" presName="rootText" presStyleLbl="node2" presStyleIdx="1" presStyleCnt="3" custLinFactNeighborX="-2622" custLinFactNeighborY="84245">
        <dgm:presLayoutVars>
          <dgm:chPref val="3"/>
        </dgm:presLayoutVars>
      </dgm:prSet>
      <dgm:spPr/>
      <dgm:t>
        <a:bodyPr/>
        <a:lstStyle/>
        <a:p>
          <a:endParaRPr lang="fi-FI"/>
        </a:p>
      </dgm:t>
    </dgm:pt>
    <dgm:pt modelId="{C5AA7C84-C1EA-4C78-ADA2-7AC6F1DBD1F5}" type="pres">
      <dgm:prSet presAssocID="{01351D6E-8294-4CA0-9E6E-13EE04448451}" presName="rootConnector" presStyleLbl="node2" presStyleIdx="1" presStyleCnt="3"/>
      <dgm:spPr/>
      <dgm:t>
        <a:bodyPr/>
        <a:lstStyle/>
        <a:p>
          <a:endParaRPr lang="fi-FI"/>
        </a:p>
      </dgm:t>
    </dgm:pt>
    <dgm:pt modelId="{1B692D37-0AE1-4172-B31C-100FC4A1AE7A}" type="pres">
      <dgm:prSet presAssocID="{01351D6E-8294-4CA0-9E6E-13EE04448451}" presName="hierChild4" presStyleCnt="0"/>
      <dgm:spPr/>
    </dgm:pt>
    <dgm:pt modelId="{C1AAD020-0BCA-4CBB-8E44-6131F2B8973E}" type="pres">
      <dgm:prSet presAssocID="{01351D6E-8294-4CA0-9E6E-13EE04448451}" presName="hierChild5" presStyleCnt="0"/>
      <dgm:spPr/>
    </dgm:pt>
    <dgm:pt modelId="{D6FCAD16-7418-4C90-8BDA-224FE4E1480F}" type="pres">
      <dgm:prSet presAssocID="{794CCBA8-5FB8-47A5-B458-F9BF80FA36BD}" presName="Name37" presStyleLbl="parChTrans1D2" presStyleIdx="2" presStyleCnt="3"/>
      <dgm:spPr/>
      <dgm:t>
        <a:bodyPr/>
        <a:lstStyle/>
        <a:p>
          <a:endParaRPr lang="fi-FI"/>
        </a:p>
      </dgm:t>
    </dgm:pt>
    <dgm:pt modelId="{49A4CAC3-F80D-4FC3-85FF-7D76C355A333}" type="pres">
      <dgm:prSet presAssocID="{5A5C1DA8-2B76-4205-9609-690492FF9DE9}" presName="hierRoot2" presStyleCnt="0">
        <dgm:presLayoutVars>
          <dgm:hierBranch val="init"/>
        </dgm:presLayoutVars>
      </dgm:prSet>
      <dgm:spPr/>
    </dgm:pt>
    <dgm:pt modelId="{BB3B6E53-453E-45B7-A5BF-8B0CF3A4A928}" type="pres">
      <dgm:prSet presAssocID="{5A5C1DA8-2B76-4205-9609-690492FF9DE9}" presName="rootComposite" presStyleCnt="0"/>
      <dgm:spPr/>
    </dgm:pt>
    <dgm:pt modelId="{40ACFCC2-4F39-48B0-9BC7-D27E79D0433D}" type="pres">
      <dgm:prSet presAssocID="{5A5C1DA8-2B76-4205-9609-690492FF9DE9}" presName="rootText" presStyleLbl="node2" presStyleIdx="2" presStyleCnt="3" custLinFactNeighborX="2296" custLinFactNeighborY="76728">
        <dgm:presLayoutVars>
          <dgm:chPref val="3"/>
        </dgm:presLayoutVars>
      </dgm:prSet>
      <dgm:spPr/>
      <dgm:t>
        <a:bodyPr/>
        <a:lstStyle/>
        <a:p>
          <a:endParaRPr lang="fi-FI"/>
        </a:p>
      </dgm:t>
    </dgm:pt>
    <dgm:pt modelId="{77B19033-F5C8-40F5-BC02-E01E710DDB59}" type="pres">
      <dgm:prSet presAssocID="{5A5C1DA8-2B76-4205-9609-690492FF9DE9}" presName="rootConnector" presStyleLbl="node2" presStyleIdx="2" presStyleCnt="3"/>
      <dgm:spPr/>
      <dgm:t>
        <a:bodyPr/>
        <a:lstStyle/>
        <a:p>
          <a:endParaRPr lang="fi-FI"/>
        </a:p>
      </dgm:t>
    </dgm:pt>
    <dgm:pt modelId="{BEB862CF-E047-47B6-9392-A6AD6C63E1B4}" type="pres">
      <dgm:prSet presAssocID="{5A5C1DA8-2B76-4205-9609-690492FF9DE9}" presName="hierChild4" presStyleCnt="0"/>
      <dgm:spPr/>
    </dgm:pt>
    <dgm:pt modelId="{36714810-4413-42CA-B3A7-6CB31E807484}" type="pres">
      <dgm:prSet presAssocID="{5A5C1DA8-2B76-4205-9609-690492FF9DE9}" presName="hierChild5" presStyleCnt="0"/>
      <dgm:spPr/>
    </dgm:pt>
    <dgm:pt modelId="{CE0B8A7B-2380-434E-A503-D3F0D1CB6D71}" type="pres">
      <dgm:prSet presAssocID="{99F651B1-A5E4-427F-8448-166807CA3490}" presName="hierChild3" presStyleCnt="0"/>
      <dgm:spPr/>
    </dgm:pt>
  </dgm:ptLst>
  <dgm:cxnLst>
    <dgm:cxn modelId="{057F1277-AF00-49A8-8D71-1407D79244EC}" type="presOf" srcId="{5A5C1DA8-2B76-4205-9609-690492FF9DE9}" destId="{77B19033-F5C8-40F5-BC02-E01E710DDB59}" srcOrd="1" destOrd="0" presId="urn:microsoft.com/office/officeart/2005/8/layout/orgChart1"/>
    <dgm:cxn modelId="{9B75ACEE-32EC-4843-BAF7-0B62F73E2C60}" type="presOf" srcId="{6340868B-E5EF-46D8-A01A-BE93F6F2C24D}" destId="{A39ABB67-D34F-4499-8686-41B8B6B8A899}" srcOrd="0" destOrd="0" presId="urn:microsoft.com/office/officeart/2005/8/layout/orgChart1"/>
    <dgm:cxn modelId="{BF9E9BB5-7835-4365-914C-0A9808DA5F6D}" type="presOf" srcId="{77EE664F-B65B-4211-82CC-8962B4083E82}" destId="{00A8D587-EE88-4D81-8320-7ABB7C0C04A1}" srcOrd="0" destOrd="0" presId="urn:microsoft.com/office/officeart/2005/8/layout/orgChart1"/>
    <dgm:cxn modelId="{C21CF1FA-9FD7-4932-8A43-A161945933AC}" type="presOf" srcId="{3DA93BED-5118-4507-8728-EDAA6DA508FF}" destId="{9247DD33-EEFB-4FC2-B7BE-CFF7F02F9CC1}" srcOrd="1" destOrd="0" presId="urn:microsoft.com/office/officeart/2005/8/layout/orgChart1"/>
    <dgm:cxn modelId="{8384CD32-C1C7-4D5B-BAC0-20C4C89A6CA4}" type="presOf" srcId="{01351D6E-8294-4CA0-9E6E-13EE04448451}" destId="{C5AA7C84-C1EA-4C78-ADA2-7AC6F1DBD1F5}" srcOrd="1" destOrd="0" presId="urn:microsoft.com/office/officeart/2005/8/layout/orgChart1"/>
    <dgm:cxn modelId="{0D0BFF42-A2DB-418E-A94E-09AEF52E12C2}" type="presOf" srcId="{794CCBA8-5FB8-47A5-B458-F9BF80FA36BD}" destId="{D6FCAD16-7418-4C90-8BDA-224FE4E1480F}" srcOrd="0" destOrd="0" presId="urn:microsoft.com/office/officeart/2005/8/layout/orgChart1"/>
    <dgm:cxn modelId="{22581825-6D33-49E3-89B7-82097E1111DB}" type="presOf" srcId="{5A5C1DA8-2B76-4205-9609-690492FF9DE9}" destId="{40ACFCC2-4F39-48B0-9BC7-D27E79D0433D}" srcOrd="0" destOrd="0" presId="urn:microsoft.com/office/officeart/2005/8/layout/orgChart1"/>
    <dgm:cxn modelId="{B7D5D4C0-F236-41D3-8490-9E84E2AE55AC}" type="presOf" srcId="{3DA93BED-5118-4507-8728-EDAA6DA508FF}" destId="{99771CDC-3556-48DC-8EB8-2EFA930BCECC}" srcOrd="0" destOrd="0" presId="urn:microsoft.com/office/officeart/2005/8/layout/orgChart1"/>
    <dgm:cxn modelId="{3C1DC359-6CB5-49C8-8B14-5B43B60CE101}" type="presOf" srcId="{99F651B1-A5E4-427F-8448-166807CA3490}" destId="{646FED4B-1E6A-40FD-A620-1A7912C387F0}" srcOrd="0" destOrd="0" presId="urn:microsoft.com/office/officeart/2005/8/layout/orgChart1"/>
    <dgm:cxn modelId="{E9649B53-0A07-40CB-981F-8B6834281396}" srcId="{99F651B1-A5E4-427F-8448-166807CA3490}" destId="{01351D6E-8294-4CA0-9E6E-13EE04448451}" srcOrd="1" destOrd="0" parTransId="{5CAEB74A-B983-49A7-90C2-F83965A6749D}" sibTransId="{E2206FD7-09FC-4572-9CF8-FE33251880E7}"/>
    <dgm:cxn modelId="{66A15D0C-AB8C-4927-9D9A-A34E32551F66}" srcId="{99F651B1-A5E4-427F-8448-166807CA3490}" destId="{3DA93BED-5118-4507-8728-EDAA6DA508FF}" srcOrd="0" destOrd="0" parTransId="{6340868B-E5EF-46D8-A01A-BE93F6F2C24D}" sibTransId="{E74988CB-99CC-4CC2-8358-B11D5AEA81CD}"/>
    <dgm:cxn modelId="{C5D9F864-6FFD-44ED-9135-0D510F84CB08}" srcId="{99F651B1-A5E4-427F-8448-166807CA3490}" destId="{5A5C1DA8-2B76-4205-9609-690492FF9DE9}" srcOrd="2" destOrd="0" parTransId="{794CCBA8-5FB8-47A5-B458-F9BF80FA36BD}" sibTransId="{ADAFA00B-69B0-4B8D-8DA7-484BCCE79579}"/>
    <dgm:cxn modelId="{13E1CFEB-10DB-4317-B416-51BAEE296549}" srcId="{77EE664F-B65B-4211-82CC-8962B4083E82}" destId="{99F651B1-A5E4-427F-8448-166807CA3490}" srcOrd="0" destOrd="0" parTransId="{992ACE10-971B-4327-93C4-E3F8EDA2EB3C}" sibTransId="{019E48DB-53B3-4EA0-8790-3C7866D30E08}"/>
    <dgm:cxn modelId="{C95D574A-2B4C-470C-BAB3-9837E7644D4A}" type="presOf" srcId="{99F651B1-A5E4-427F-8448-166807CA3490}" destId="{BFC652F2-D7ED-4619-AB9C-AF7892B717AC}" srcOrd="1" destOrd="0" presId="urn:microsoft.com/office/officeart/2005/8/layout/orgChart1"/>
    <dgm:cxn modelId="{E540BA6C-CF64-42AE-B5A1-7E807AED1CD1}" type="presOf" srcId="{5CAEB74A-B983-49A7-90C2-F83965A6749D}" destId="{63220BB0-4FEC-4066-98A3-DD6BC60342B3}" srcOrd="0" destOrd="0" presId="urn:microsoft.com/office/officeart/2005/8/layout/orgChart1"/>
    <dgm:cxn modelId="{3B1CBBEE-713F-4EBA-8654-48945335F23E}" type="presOf" srcId="{01351D6E-8294-4CA0-9E6E-13EE04448451}" destId="{8606732C-3662-4D78-A915-D2AF3D1884C2}" srcOrd="0" destOrd="0" presId="urn:microsoft.com/office/officeart/2005/8/layout/orgChart1"/>
    <dgm:cxn modelId="{345FFD57-517E-40A1-9AAF-17DA3CA460AE}" type="presParOf" srcId="{00A8D587-EE88-4D81-8320-7ABB7C0C04A1}" destId="{61AC8126-56E3-47DB-8127-7E0EEA63AE90}" srcOrd="0" destOrd="0" presId="urn:microsoft.com/office/officeart/2005/8/layout/orgChart1"/>
    <dgm:cxn modelId="{FF69D4C9-23FE-4C3B-A2DC-1855D2C77CA6}" type="presParOf" srcId="{61AC8126-56E3-47DB-8127-7E0EEA63AE90}" destId="{C2FCC628-0480-469B-BC95-ACD3FBCE5F86}" srcOrd="0" destOrd="0" presId="urn:microsoft.com/office/officeart/2005/8/layout/orgChart1"/>
    <dgm:cxn modelId="{139C899F-677E-4F3F-B679-CE19BC6B0494}" type="presParOf" srcId="{C2FCC628-0480-469B-BC95-ACD3FBCE5F86}" destId="{646FED4B-1E6A-40FD-A620-1A7912C387F0}" srcOrd="0" destOrd="0" presId="urn:microsoft.com/office/officeart/2005/8/layout/orgChart1"/>
    <dgm:cxn modelId="{74423C3A-5C56-4547-8932-B32C04B6AAE4}" type="presParOf" srcId="{C2FCC628-0480-469B-BC95-ACD3FBCE5F86}" destId="{BFC652F2-D7ED-4619-AB9C-AF7892B717AC}" srcOrd="1" destOrd="0" presId="urn:microsoft.com/office/officeart/2005/8/layout/orgChart1"/>
    <dgm:cxn modelId="{ED1C1DB8-787C-46F0-A5B0-CAFC8937476C}" type="presParOf" srcId="{61AC8126-56E3-47DB-8127-7E0EEA63AE90}" destId="{D8CFF685-5297-471D-8075-98E508589C7B}" srcOrd="1" destOrd="0" presId="urn:microsoft.com/office/officeart/2005/8/layout/orgChart1"/>
    <dgm:cxn modelId="{30D267CA-C0C0-4B88-A295-6FC1B7885E23}" type="presParOf" srcId="{D8CFF685-5297-471D-8075-98E508589C7B}" destId="{A39ABB67-D34F-4499-8686-41B8B6B8A899}" srcOrd="0" destOrd="0" presId="urn:microsoft.com/office/officeart/2005/8/layout/orgChart1"/>
    <dgm:cxn modelId="{5D32FD9A-CA56-4BB4-9781-5512E2C14E1B}" type="presParOf" srcId="{D8CFF685-5297-471D-8075-98E508589C7B}" destId="{DFDD54C7-99EC-4A32-9D16-8EBA185F720D}" srcOrd="1" destOrd="0" presId="urn:microsoft.com/office/officeart/2005/8/layout/orgChart1"/>
    <dgm:cxn modelId="{0751C781-069A-4CEC-95D1-989AADE8CC94}" type="presParOf" srcId="{DFDD54C7-99EC-4A32-9D16-8EBA185F720D}" destId="{A8A81EC6-F055-495F-A6DF-BE2AA5685A93}" srcOrd="0" destOrd="0" presId="urn:microsoft.com/office/officeart/2005/8/layout/orgChart1"/>
    <dgm:cxn modelId="{2C097E73-9F09-43F4-A798-89777E35EA4C}" type="presParOf" srcId="{A8A81EC6-F055-495F-A6DF-BE2AA5685A93}" destId="{99771CDC-3556-48DC-8EB8-2EFA930BCECC}" srcOrd="0" destOrd="0" presId="urn:microsoft.com/office/officeart/2005/8/layout/orgChart1"/>
    <dgm:cxn modelId="{406BA80E-08BC-4DC9-AB77-E2FDE706BBB2}" type="presParOf" srcId="{A8A81EC6-F055-495F-A6DF-BE2AA5685A93}" destId="{9247DD33-EEFB-4FC2-B7BE-CFF7F02F9CC1}" srcOrd="1" destOrd="0" presId="urn:microsoft.com/office/officeart/2005/8/layout/orgChart1"/>
    <dgm:cxn modelId="{4C7C0686-3B57-449E-8566-69A1874A4FE8}" type="presParOf" srcId="{DFDD54C7-99EC-4A32-9D16-8EBA185F720D}" destId="{F3CA3C3C-85A4-48E2-8345-50E64DE7402E}" srcOrd="1" destOrd="0" presId="urn:microsoft.com/office/officeart/2005/8/layout/orgChart1"/>
    <dgm:cxn modelId="{36E15B9E-7C5D-4626-B13F-ABEF3D2FC945}" type="presParOf" srcId="{DFDD54C7-99EC-4A32-9D16-8EBA185F720D}" destId="{C8796816-22CD-49F2-BDF4-3F00D79E1E89}" srcOrd="2" destOrd="0" presId="urn:microsoft.com/office/officeart/2005/8/layout/orgChart1"/>
    <dgm:cxn modelId="{E93FA148-BE29-489C-AA49-4F6371248B97}" type="presParOf" srcId="{D8CFF685-5297-471D-8075-98E508589C7B}" destId="{63220BB0-4FEC-4066-98A3-DD6BC60342B3}" srcOrd="2" destOrd="0" presId="urn:microsoft.com/office/officeart/2005/8/layout/orgChart1"/>
    <dgm:cxn modelId="{89F83797-744F-419E-BB8E-79B07F1D4609}" type="presParOf" srcId="{D8CFF685-5297-471D-8075-98E508589C7B}" destId="{47D8DC6D-7A5F-45A6-B1D8-609D71B667C0}" srcOrd="3" destOrd="0" presId="urn:microsoft.com/office/officeart/2005/8/layout/orgChart1"/>
    <dgm:cxn modelId="{AC2CA18C-89DF-4AFC-B220-48C7A3DBDFAD}" type="presParOf" srcId="{47D8DC6D-7A5F-45A6-B1D8-609D71B667C0}" destId="{335AC859-6EAE-4544-A249-F448BB6C668E}" srcOrd="0" destOrd="0" presId="urn:microsoft.com/office/officeart/2005/8/layout/orgChart1"/>
    <dgm:cxn modelId="{F7958C93-C8C9-4631-A2CA-EA70519BD7A4}" type="presParOf" srcId="{335AC859-6EAE-4544-A249-F448BB6C668E}" destId="{8606732C-3662-4D78-A915-D2AF3D1884C2}" srcOrd="0" destOrd="0" presId="urn:microsoft.com/office/officeart/2005/8/layout/orgChart1"/>
    <dgm:cxn modelId="{C939F8FC-356E-4937-9B07-AB7EAC4EC828}" type="presParOf" srcId="{335AC859-6EAE-4544-A249-F448BB6C668E}" destId="{C5AA7C84-C1EA-4C78-ADA2-7AC6F1DBD1F5}" srcOrd="1" destOrd="0" presId="urn:microsoft.com/office/officeart/2005/8/layout/orgChart1"/>
    <dgm:cxn modelId="{61CAA1B2-90EA-4C52-84B9-EFCBC02F15FA}" type="presParOf" srcId="{47D8DC6D-7A5F-45A6-B1D8-609D71B667C0}" destId="{1B692D37-0AE1-4172-B31C-100FC4A1AE7A}" srcOrd="1" destOrd="0" presId="urn:microsoft.com/office/officeart/2005/8/layout/orgChart1"/>
    <dgm:cxn modelId="{260A18A0-6D8E-4E30-8CDE-1A27774DC07F}" type="presParOf" srcId="{47D8DC6D-7A5F-45A6-B1D8-609D71B667C0}" destId="{C1AAD020-0BCA-4CBB-8E44-6131F2B8973E}" srcOrd="2" destOrd="0" presId="urn:microsoft.com/office/officeart/2005/8/layout/orgChart1"/>
    <dgm:cxn modelId="{F5E586A7-3AC8-40D6-9607-F22B8259F578}" type="presParOf" srcId="{D8CFF685-5297-471D-8075-98E508589C7B}" destId="{D6FCAD16-7418-4C90-8BDA-224FE4E1480F}" srcOrd="4" destOrd="0" presId="urn:microsoft.com/office/officeart/2005/8/layout/orgChart1"/>
    <dgm:cxn modelId="{0BAC8397-6CDA-4500-9603-824DA2AA41CA}" type="presParOf" srcId="{D8CFF685-5297-471D-8075-98E508589C7B}" destId="{49A4CAC3-F80D-4FC3-85FF-7D76C355A333}" srcOrd="5" destOrd="0" presId="urn:microsoft.com/office/officeart/2005/8/layout/orgChart1"/>
    <dgm:cxn modelId="{72E6E9F8-C0D7-4752-83B3-537037106E01}" type="presParOf" srcId="{49A4CAC3-F80D-4FC3-85FF-7D76C355A333}" destId="{BB3B6E53-453E-45B7-A5BF-8B0CF3A4A928}" srcOrd="0" destOrd="0" presId="urn:microsoft.com/office/officeart/2005/8/layout/orgChart1"/>
    <dgm:cxn modelId="{7EA1F8C3-64E6-4850-A299-7923C9E7A476}" type="presParOf" srcId="{BB3B6E53-453E-45B7-A5BF-8B0CF3A4A928}" destId="{40ACFCC2-4F39-48B0-9BC7-D27E79D0433D}" srcOrd="0" destOrd="0" presId="urn:microsoft.com/office/officeart/2005/8/layout/orgChart1"/>
    <dgm:cxn modelId="{C5F50710-432E-468B-A921-B4E37350B33A}" type="presParOf" srcId="{BB3B6E53-453E-45B7-A5BF-8B0CF3A4A928}" destId="{77B19033-F5C8-40F5-BC02-E01E710DDB59}" srcOrd="1" destOrd="0" presId="urn:microsoft.com/office/officeart/2005/8/layout/orgChart1"/>
    <dgm:cxn modelId="{4DFE0ECE-6958-49EC-AE6C-E5E2A3D05CC5}" type="presParOf" srcId="{49A4CAC3-F80D-4FC3-85FF-7D76C355A333}" destId="{BEB862CF-E047-47B6-9392-A6AD6C63E1B4}" srcOrd="1" destOrd="0" presId="urn:microsoft.com/office/officeart/2005/8/layout/orgChart1"/>
    <dgm:cxn modelId="{B8EBBC80-EE3A-4191-9350-517E9800EE16}" type="presParOf" srcId="{49A4CAC3-F80D-4FC3-85FF-7D76C355A333}" destId="{36714810-4413-42CA-B3A7-6CB31E807484}" srcOrd="2" destOrd="0" presId="urn:microsoft.com/office/officeart/2005/8/layout/orgChart1"/>
    <dgm:cxn modelId="{FCEAEE0D-A8EF-45CC-87A9-3E104022F763}" type="presParOf" srcId="{61AC8126-56E3-47DB-8127-7E0EEA63AE90}" destId="{CE0B8A7B-2380-434E-A503-D3F0D1CB6D71}"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370C9-0A0D-44FE-987B-7DD304F340B0}" type="doc">
      <dgm:prSet loTypeId="urn:microsoft.com/office/officeart/2005/8/layout/chart3" loCatId="cycle" qsTypeId="urn:microsoft.com/office/officeart/2005/8/quickstyle/simple1" qsCatId="simple" csTypeId="urn:microsoft.com/office/officeart/2005/8/colors/accent0_1" csCatId="mainScheme" phldr="1"/>
      <dgm:spPr/>
    </dgm:pt>
    <dgm:pt modelId="{173FC7CB-40FD-4816-893F-7B652D84D46C}">
      <dgm:prSet phldrT="[Text]"/>
      <dgm:spPr/>
      <dgm:t>
        <a:bodyPr/>
        <a:lstStyle/>
        <a:p>
          <a:r>
            <a:rPr lang="fi-FI" b="1" dirty="0" smtClean="0"/>
            <a:t>Executive</a:t>
          </a:r>
          <a:endParaRPr lang="fi-FI" b="1" dirty="0"/>
        </a:p>
      </dgm:t>
    </dgm:pt>
    <dgm:pt modelId="{4612DA52-688E-4323-A97F-187B55CE6A4B}" type="parTrans" cxnId="{523D21D6-1EB2-45C3-84F9-CABED3B1633A}">
      <dgm:prSet/>
      <dgm:spPr/>
      <dgm:t>
        <a:bodyPr/>
        <a:lstStyle/>
        <a:p>
          <a:endParaRPr lang="fi-FI" b="1"/>
        </a:p>
      </dgm:t>
    </dgm:pt>
    <dgm:pt modelId="{51DF235F-5C31-45A7-850F-65A76D7A341B}" type="sibTrans" cxnId="{523D21D6-1EB2-45C3-84F9-CABED3B1633A}">
      <dgm:prSet/>
      <dgm:spPr/>
      <dgm:t>
        <a:bodyPr/>
        <a:lstStyle/>
        <a:p>
          <a:endParaRPr lang="fi-FI" b="1"/>
        </a:p>
      </dgm:t>
    </dgm:pt>
    <dgm:pt modelId="{3C9FDEF4-2F64-4958-AE3A-7AB210456285}">
      <dgm:prSet phldrT="[Text]"/>
      <dgm:spPr/>
      <dgm:t>
        <a:bodyPr/>
        <a:lstStyle/>
        <a:p>
          <a:r>
            <a:rPr lang="fi-FI" b="1" dirty="0" smtClean="0"/>
            <a:t>Project manager</a:t>
          </a:r>
          <a:endParaRPr lang="fi-FI" b="1" dirty="0"/>
        </a:p>
      </dgm:t>
    </dgm:pt>
    <dgm:pt modelId="{60CEC73D-19DF-4204-B11D-1B6C0AD1D007}" type="parTrans" cxnId="{D2F9FC6C-807A-4C61-B324-82A17D3453AB}">
      <dgm:prSet/>
      <dgm:spPr/>
      <dgm:t>
        <a:bodyPr/>
        <a:lstStyle/>
        <a:p>
          <a:endParaRPr lang="fi-FI" b="1"/>
        </a:p>
      </dgm:t>
    </dgm:pt>
    <dgm:pt modelId="{37CE730E-0852-451A-894E-178E5AABFA85}" type="sibTrans" cxnId="{D2F9FC6C-807A-4C61-B324-82A17D3453AB}">
      <dgm:prSet/>
      <dgm:spPr/>
      <dgm:t>
        <a:bodyPr/>
        <a:lstStyle/>
        <a:p>
          <a:endParaRPr lang="fi-FI" b="1"/>
        </a:p>
      </dgm:t>
    </dgm:pt>
    <dgm:pt modelId="{C9E987AB-21F0-4E4E-87E4-2E7A0608EEE5}">
      <dgm:prSet phldrT="[Text]"/>
      <dgm:spPr/>
      <dgm:t>
        <a:bodyPr/>
        <a:lstStyle/>
        <a:p>
          <a:r>
            <a:rPr lang="fi-FI" b="1" dirty="0" smtClean="0"/>
            <a:t>Service manager</a:t>
          </a:r>
          <a:endParaRPr lang="fi-FI" b="1" dirty="0"/>
        </a:p>
      </dgm:t>
    </dgm:pt>
    <dgm:pt modelId="{B7A52EBB-9E82-4102-84C8-36C6F3ACC491}" type="parTrans" cxnId="{6161DDAE-7E37-45DE-8CC3-E4DC2E58AB23}">
      <dgm:prSet/>
      <dgm:spPr/>
      <dgm:t>
        <a:bodyPr/>
        <a:lstStyle/>
        <a:p>
          <a:endParaRPr lang="fi-FI" b="1"/>
        </a:p>
      </dgm:t>
    </dgm:pt>
    <dgm:pt modelId="{B5C8725B-CFB4-49A8-BBDC-EFF6D7866DE4}" type="sibTrans" cxnId="{6161DDAE-7E37-45DE-8CC3-E4DC2E58AB23}">
      <dgm:prSet/>
      <dgm:spPr/>
      <dgm:t>
        <a:bodyPr/>
        <a:lstStyle/>
        <a:p>
          <a:endParaRPr lang="fi-FI" b="1"/>
        </a:p>
      </dgm:t>
    </dgm:pt>
    <dgm:pt modelId="{23CD2ED3-9B74-4282-BE9D-4701CCF79A5D}">
      <dgm:prSet phldrT="[Text]"/>
      <dgm:spPr/>
      <dgm:t>
        <a:bodyPr/>
        <a:lstStyle/>
        <a:p>
          <a:r>
            <a:rPr lang="fi-FI" b="1" dirty="0" smtClean="0"/>
            <a:t>Sales manager</a:t>
          </a:r>
          <a:endParaRPr lang="fi-FI" b="1" dirty="0"/>
        </a:p>
      </dgm:t>
    </dgm:pt>
    <dgm:pt modelId="{B0228EE3-5E07-4AC5-A3F4-C89CA01CAC72}" type="parTrans" cxnId="{585297A3-7397-4098-AF77-6285CFDCA9A8}">
      <dgm:prSet/>
      <dgm:spPr/>
      <dgm:t>
        <a:bodyPr/>
        <a:lstStyle/>
        <a:p>
          <a:endParaRPr lang="fi-FI" b="1"/>
        </a:p>
      </dgm:t>
    </dgm:pt>
    <dgm:pt modelId="{81C0792A-E05B-4E6C-B52B-D397B898C388}" type="sibTrans" cxnId="{585297A3-7397-4098-AF77-6285CFDCA9A8}">
      <dgm:prSet/>
      <dgm:spPr/>
      <dgm:t>
        <a:bodyPr/>
        <a:lstStyle/>
        <a:p>
          <a:endParaRPr lang="fi-FI" b="1"/>
        </a:p>
      </dgm:t>
    </dgm:pt>
    <dgm:pt modelId="{A6903638-981E-4B30-B1C6-12D251FA14EB}" type="pres">
      <dgm:prSet presAssocID="{7A0370C9-0A0D-44FE-987B-7DD304F340B0}" presName="compositeShape" presStyleCnt="0">
        <dgm:presLayoutVars>
          <dgm:chMax val="7"/>
          <dgm:dir/>
          <dgm:resizeHandles val="exact"/>
        </dgm:presLayoutVars>
      </dgm:prSet>
      <dgm:spPr/>
    </dgm:pt>
    <dgm:pt modelId="{FF03C63B-3748-4E46-84A8-F946A09D6543}" type="pres">
      <dgm:prSet presAssocID="{7A0370C9-0A0D-44FE-987B-7DD304F340B0}" presName="wedge1" presStyleLbl="node1" presStyleIdx="0" presStyleCnt="4"/>
      <dgm:spPr/>
      <dgm:t>
        <a:bodyPr/>
        <a:lstStyle/>
        <a:p>
          <a:endParaRPr lang="fi-FI"/>
        </a:p>
      </dgm:t>
    </dgm:pt>
    <dgm:pt modelId="{AB3FF7E4-F944-40BC-806E-83384F310E27}" type="pres">
      <dgm:prSet presAssocID="{7A0370C9-0A0D-44FE-987B-7DD304F340B0}" presName="wedge1Tx" presStyleLbl="node1" presStyleIdx="0" presStyleCnt="4">
        <dgm:presLayoutVars>
          <dgm:chMax val="0"/>
          <dgm:chPref val="0"/>
          <dgm:bulletEnabled val="1"/>
        </dgm:presLayoutVars>
      </dgm:prSet>
      <dgm:spPr/>
      <dgm:t>
        <a:bodyPr/>
        <a:lstStyle/>
        <a:p>
          <a:endParaRPr lang="fi-FI"/>
        </a:p>
      </dgm:t>
    </dgm:pt>
    <dgm:pt modelId="{0365C986-D32B-455C-8E39-96BB1B67C7E2}" type="pres">
      <dgm:prSet presAssocID="{7A0370C9-0A0D-44FE-987B-7DD304F340B0}" presName="wedge2" presStyleLbl="node1" presStyleIdx="1" presStyleCnt="4" custLinFactNeighborX="2309" custLinFactNeighborY="2015"/>
      <dgm:spPr/>
      <dgm:t>
        <a:bodyPr/>
        <a:lstStyle/>
        <a:p>
          <a:endParaRPr lang="fi-FI"/>
        </a:p>
      </dgm:t>
    </dgm:pt>
    <dgm:pt modelId="{90D8564D-A70B-4AC4-9ABD-AAFCED2820F4}" type="pres">
      <dgm:prSet presAssocID="{7A0370C9-0A0D-44FE-987B-7DD304F340B0}" presName="wedge2Tx" presStyleLbl="node1" presStyleIdx="1" presStyleCnt="4">
        <dgm:presLayoutVars>
          <dgm:chMax val="0"/>
          <dgm:chPref val="0"/>
          <dgm:bulletEnabled val="1"/>
        </dgm:presLayoutVars>
      </dgm:prSet>
      <dgm:spPr/>
      <dgm:t>
        <a:bodyPr/>
        <a:lstStyle/>
        <a:p>
          <a:endParaRPr lang="fi-FI"/>
        </a:p>
      </dgm:t>
    </dgm:pt>
    <dgm:pt modelId="{6CA6E51C-8635-4485-B2A5-777F1AC324F8}" type="pres">
      <dgm:prSet presAssocID="{7A0370C9-0A0D-44FE-987B-7DD304F340B0}" presName="wedge3" presStyleLbl="node1" presStyleIdx="2" presStyleCnt="4" custLinFactNeighborX="-3150" custLinFactNeighborY="2015"/>
      <dgm:spPr/>
      <dgm:t>
        <a:bodyPr/>
        <a:lstStyle/>
        <a:p>
          <a:endParaRPr lang="fi-FI"/>
        </a:p>
      </dgm:t>
    </dgm:pt>
    <dgm:pt modelId="{15364623-E75D-49E6-99A3-72A67D58EE48}" type="pres">
      <dgm:prSet presAssocID="{7A0370C9-0A0D-44FE-987B-7DD304F340B0}" presName="wedge3Tx" presStyleLbl="node1" presStyleIdx="2" presStyleCnt="4">
        <dgm:presLayoutVars>
          <dgm:chMax val="0"/>
          <dgm:chPref val="0"/>
          <dgm:bulletEnabled val="1"/>
        </dgm:presLayoutVars>
      </dgm:prSet>
      <dgm:spPr/>
      <dgm:t>
        <a:bodyPr/>
        <a:lstStyle/>
        <a:p>
          <a:endParaRPr lang="fi-FI"/>
        </a:p>
      </dgm:t>
    </dgm:pt>
    <dgm:pt modelId="{9A784F98-A145-48C5-892B-8154B1A23DBD}" type="pres">
      <dgm:prSet presAssocID="{7A0370C9-0A0D-44FE-987B-7DD304F340B0}" presName="wedge4" presStyleLbl="node1" presStyleIdx="3" presStyleCnt="4" custLinFactNeighborX="-1748" custLinFactNeighborY="-4884"/>
      <dgm:spPr/>
      <dgm:t>
        <a:bodyPr/>
        <a:lstStyle/>
        <a:p>
          <a:endParaRPr lang="fi-FI"/>
        </a:p>
      </dgm:t>
    </dgm:pt>
    <dgm:pt modelId="{4314F720-6696-44D9-96FB-A34A20A094EB}" type="pres">
      <dgm:prSet presAssocID="{7A0370C9-0A0D-44FE-987B-7DD304F340B0}" presName="wedge4Tx" presStyleLbl="node1" presStyleIdx="3" presStyleCnt="4">
        <dgm:presLayoutVars>
          <dgm:chMax val="0"/>
          <dgm:chPref val="0"/>
          <dgm:bulletEnabled val="1"/>
        </dgm:presLayoutVars>
      </dgm:prSet>
      <dgm:spPr/>
      <dgm:t>
        <a:bodyPr/>
        <a:lstStyle/>
        <a:p>
          <a:endParaRPr lang="fi-FI"/>
        </a:p>
      </dgm:t>
    </dgm:pt>
  </dgm:ptLst>
  <dgm:cxnLst>
    <dgm:cxn modelId="{585297A3-7397-4098-AF77-6285CFDCA9A8}" srcId="{7A0370C9-0A0D-44FE-987B-7DD304F340B0}" destId="{23CD2ED3-9B74-4282-BE9D-4701CCF79A5D}" srcOrd="3" destOrd="0" parTransId="{B0228EE3-5E07-4AC5-A3F4-C89CA01CAC72}" sibTransId="{81C0792A-E05B-4E6C-B52B-D397B898C388}"/>
    <dgm:cxn modelId="{BFF43239-35DB-4120-A146-4086C57A0859}" type="presOf" srcId="{3C9FDEF4-2F64-4958-AE3A-7AB210456285}" destId="{0365C986-D32B-455C-8E39-96BB1B67C7E2}" srcOrd="0" destOrd="0" presId="urn:microsoft.com/office/officeart/2005/8/layout/chart3"/>
    <dgm:cxn modelId="{FD7E34B4-82A5-426E-9898-BBEAA0DDD16D}" type="presOf" srcId="{173FC7CB-40FD-4816-893F-7B652D84D46C}" destId="{AB3FF7E4-F944-40BC-806E-83384F310E27}" srcOrd="1" destOrd="0" presId="urn:microsoft.com/office/officeart/2005/8/layout/chart3"/>
    <dgm:cxn modelId="{0EE57A3F-CDC5-4A9A-B051-CA825F0EF8A5}" type="presOf" srcId="{C9E987AB-21F0-4E4E-87E4-2E7A0608EEE5}" destId="{6CA6E51C-8635-4485-B2A5-777F1AC324F8}" srcOrd="0" destOrd="0" presId="urn:microsoft.com/office/officeart/2005/8/layout/chart3"/>
    <dgm:cxn modelId="{BCCB5292-E88C-4CAF-8A21-A33D4AAC6B2A}" type="presOf" srcId="{7A0370C9-0A0D-44FE-987B-7DD304F340B0}" destId="{A6903638-981E-4B30-B1C6-12D251FA14EB}" srcOrd="0" destOrd="0" presId="urn:microsoft.com/office/officeart/2005/8/layout/chart3"/>
    <dgm:cxn modelId="{2738510E-11BB-4B07-B650-A638538C689E}" type="presOf" srcId="{3C9FDEF4-2F64-4958-AE3A-7AB210456285}" destId="{90D8564D-A70B-4AC4-9ABD-AAFCED2820F4}" srcOrd="1" destOrd="0" presId="urn:microsoft.com/office/officeart/2005/8/layout/chart3"/>
    <dgm:cxn modelId="{3E4894E7-58AE-4B9A-B59C-6A2176798357}" type="presOf" srcId="{23CD2ED3-9B74-4282-BE9D-4701CCF79A5D}" destId="{9A784F98-A145-48C5-892B-8154B1A23DBD}" srcOrd="0" destOrd="0" presId="urn:microsoft.com/office/officeart/2005/8/layout/chart3"/>
    <dgm:cxn modelId="{6161DDAE-7E37-45DE-8CC3-E4DC2E58AB23}" srcId="{7A0370C9-0A0D-44FE-987B-7DD304F340B0}" destId="{C9E987AB-21F0-4E4E-87E4-2E7A0608EEE5}" srcOrd="2" destOrd="0" parTransId="{B7A52EBB-9E82-4102-84C8-36C6F3ACC491}" sibTransId="{B5C8725B-CFB4-49A8-BBDC-EFF6D7866DE4}"/>
    <dgm:cxn modelId="{11B71ADB-E8F7-42FB-B305-30C2CDC9DDAF}" type="presOf" srcId="{173FC7CB-40FD-4816-893F-7B652D84D46C}" destId="{FF03C63B-3748-4E46-84A8-F946A09D6543}" srcOrd="0" destOrd="0" presId="urn:microsoft.com/office/officeart/2005/8/layout/chart3"/>
    <dgm:cxn modelId="{523D21D6-1EB2-45C3-84F9-CABED3B1633A}" srcId="{7A0370C9-0A0D-44FE-987B-7DD304F340B0}" destId="{173FC7CB-40FD-4816-893F-7B652D84D46C}" srcOrd="0" destOrd="0" parTransId="{4612DA52-688E-4323-A97F-187B55CE6A4B}" sibTransId="{51DF235F-5C31-45A7-850F-65A76D7A341B}"/>
    <dgm:cxn modelId="{D2F9FC6C-807A-4C61-B324-82A17D3453AB}" srcId="{7A0370C9-0A0D-44FE-987B-7DD304F340B0}" destId="{3C9FDEF4-2F64-4958-AE3A-7AB210456285}" srcOrd="1" destOrd="0" parTransId="{60CEC73D-19DF-4204-B11D-1B6C0AD1D007}" sibTransId="{37CE730E-0852-451A-894E-178E5AABFA85}"/>
    <dgm:cxn modelId="{2FDA6606-8726-40A9-AB0B-E55A3808E4DD}" type="presOf" srcId="{23CD2ED3-9B74-4282-BE9D-4701CCF79A5D}" destId="{4314F720-6696-44D9-96FB-A34A20A094EB}" srcOrd="1" destOrd="0" presId="urn:microsoft.com/office/officeart/2005/8/layout/chart3"/>
    <dgm:cxn modelId="{381FCBAA-1979-42B6-B18F-14D7E5C7D07F}" type="presOf" srcId="{C9E987AB-21F0-4E4E-87E4-2E7A0608EEE5}" destId="{15364623-E75D-49E6-99A3-72A67D58EE48}" srcOrd="1" destOrd="0" presId="urn:microsoft.com/office/officeart/2005/8/layout/chart3"/>
    <dgm:cxn modelId="{CD376994-475E-4387-A485-0ACD06A621DF}" type="presParOf" srcId="{A6903638-981E-4B30-B1C6-12D251FA14EB}" destId="{FF03C63B-3748-4E46-84A8-F946A09D6543}" srcOrd="0" destOrd="0" presId="urn:microsoft.com/office/officeart/2005/8/layout/chart3"/>
    <dgm:cxn modelId="{79C24D06-83ED-427A-BC19-1FC67CD6AFA1}" type="presParOf" srcId="{A6903638-981E-4B30-B1C6-12D251FA14EB}" destId="{AB3FF7E4-F944-40BC-806E-83384F310E27}" srcOrd="1" destOrd="0" presId="urn:microsoft.com/office/officeart/2005/8/layout/chart3"/>
    <dgm:cxn modelId="{E27ED68C-E594-423A-AB1E-9E7E4FB75F22}" type="presParOf" srcId="{A6903638-981E-4B30-B1C6-12D251FA14EB}" destId="{0365C986-D32B-455C-8E39-96BB1B67C7E2}" srcOrd="2" destOrd="0" presId="urn:microsoft.com/office/officeart/2005/8/layout/chart3"/>
    <dgm:cxn modelId="{E06E1E45-FD3E-44D6-BC9A-F0B8FC3209B4}" type="presParOf" srcId="{A6903638-981E-4B30-B1C6-12D251FA14EB}" destId="{90D8564D-A70B-4AC4-9ABD-AAFCED2820F4}" srcOrd="3" destOrd="0" presId="urn:microsoft.com/office/officeart/2005/8/layout/chart3"/>
    <dgm:cxn modelId="{D792E768-43FA-4808-8102-FA0BE81F0921}" type="presParOf" srcId="{A6903638-981E-4B30-B1C6-12D251FA14EB}" destId="{6CA6E51C-8635-4485-B2A5-777F1AC324F8}" srcOrd="4" destOrd="0" presId="urn:microsoft.com/office/officeart/2005/8/layout/chart3"/>
    <dgm:cxn modelId="{D021AEE6-E867-473A-B1BE-E89D91AC64CE}" type="presParOf" srcId="{A6903638-981E-4B30-B1C6-12D251FA14EB}" destId="{15364623-E75D-49E6-99A3-72A67D58EE48}" srcOrd="5" destOrd="0" presId="urn:microsoft.com/office/officeart/2005/8/layout/chart3"/>
    <dgm:cxn modelId="{12D46B21-EE0F-42E8-BD17-617925963485}" type="presParOf" srcId="{A6903638-981E-4B30-B1C6-12D251FA14EB}" destId="{9A784F98-A145-48C5-892B-8154B1A23DBD}" srcOrd="6" destOrd="0" presId="urn:microsoft.com/office/officeart/2005/8/layout/chart3"/>
    <dgm:cxn modelId="{9E54687D-7A91-4F60-9BA4-6DF50E217CDE}" type="presParOf" srcId="{A6903638-981E-4B30-B1C6-12D251FA14EB}" destId="{4314F720-6696-44D9-96FB-A34A20A094EB}" srcOrd="7"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CAD16-7418-4C90-8BDA-224FE4E1480F}">
      <dsp:nvSpPr>
        <dsp:cNvPr id="0" name=""/>
        <dsp:cNvSpPr/>
      </dsp:nvSpPr>
      <dsp:spPr>
        <a:xfrm>
          <a:off x="792625" y="491396"/>
          <a:ext cx="560894" cy="275129"/>
        </a:xfrm>
        <a:custGeom>
          <a:avLst/>
          <a:gdLst/>
          <a:ahLst/>
          <a:cxnLst/>
          <a:rect l="0" t="0" r="0" b="0"/>
          <a:pathLst>
            <a:path>
              <a:moveTo>
                <a:pt x="0" y="0"/>
              </a:moveTo>
              <a:lnTo>
                <a:pt x="0" y="226465"/>
              </a:lnTo>
              <a:lnTo>
                <a:pt x="560894" y="226465"/>
              </a:lnTo>
              <a:lnTo>
                <a:pt x="560894" y="27512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220BB0-4FEC-4066-98A3-DD6BC60342B3}">
      <dsp:nvSpPr>
        <dsp:cNvPr id="0" name=""/>
        <dsp:cNvSpPr/>
      </dsp:nvSpPr>
      <dsp:spPr>
        <a:xfrm>
          <a:off x="734753" y="491396"/>
          <a:ext cx="91440" cy="292548"/>
        </a:xfrm>
        <a:custGeom>
          <a:avLst/>
          <a:gdLst/>
          <a:ahLst/>
          <a:cxnLst/>
          <a:rect l="0" t="0" r="0" b="0"/>
          <a:pathLst>
            <a:path>
              <a:moveTo>
                <a:pt x="57871" y="0"/>
              </a:moveTo>
              <a:lnTo>
                <a:pt x="57871" y="243884"/>
              </a:lnTo>
              <a:lnTo>
                <a:pt x="45720" y="243884"/>
              </a:lnTo>
              <a:lnTo>
                <a:pt x="45720" y="292548"/>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ABB67-D34F-4499-8686-41B8B6B8A899}">
      <dsp:nvSpPr>
        <dsp:cNvPr id="0" name=""/>
        <dsp:cNvSpPr/>
      </dsp:nvSpPr>
      <dsp:spPr>
        <a:xfrm>
          <a:off x="231730" y="491396"/>
          <a:ext cx="560894" cy="275129"/>
        </a:xfrm>
        <a:custGeom>
          <a:avLst/>
          <a:gdLst/>
          <a:ahLst/>
          <a:cxnLst/>
          <a:rect l="0" t="0" r="0" b="0"/>
          <a:pathLst>
            <a:path>
              <a:moveTo>
                <a:pt x="560894" y="0"/>
              </a:moveTo>
              <a:lnTo>
                <a:pt x="560894" y="226465"/>
              </a:lnTo>
              <a:lnTo>
                <a:pt x="0" y="226465"/>
              </a:lnTo>
              <a:lnTo>
                <a:pt x="0" y="275129"/>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FED4B-1E6A-40FD-A620-1A7912C387F0}">
      <dsp:nvSpPr>
        <dsp:cNvPr id="0" name=""/>
        <dsp:cNvSpPr/>
      </dsp:nvSpPr>
      <dsp:spPr>
        <a:xfrm>
          <a:off x="560894" y="259666"/>
          <a:ext cx="463461" cy="2317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i-FI" sz="1500" kern="1200" dirty="0" smtClean="0"/>
            <a:t> </a:t>
          </a:r>
          <a:endParaRPr lang="fi-FI" sz="1500" kern="1200" dirty="0"/>
        </a:p>
      </dsp:txBody>
      <dsp:txXfrm>
        <a:off x="560894" y="259666"/>
        <a:ext cx="463461" cy="231730"/>
      </dsp:txXfrm>
    </dsp:sp>
    <dsp:sp modelId="{99771CDC-3556-48DC-8EB8-2EFA930BCECC}">
      <dsp:nvSpPr>
        <dsp:cNvPr id="0" name=""/>
        <dsp:cNvSpPr/>
      </dsp:nvSpPr>
      <dsp:spPr>
        <a:xfrm>
          <a:off x="0" y="766525"/>
          <a:ext cx="463461" cy="2317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i-FI" sz="1500" kern="1200" dirty="0" smtClean="0"/>
            <a:t> </a:t>
          </a:r>
          <a:endParaRPr lang="fi-FI" sz="1500" kern="1200" dirty="0"/>
        </a:p>
      </dsp:txBody>
      <dsp:txXfrm>
        <a:off x="0" y="766525"/>
        <a:ext cx="463461" cy="231730"/>
      </dsp:txXfrm>
    </dsp:sp>
    <dsp:sp modelId="{8606732C-3662-4D78-A915-D2AF3D1884C2}">
      <dsp:nvSpPr>
        <dsp:cNvPr id="0" name=""/>
        <dsp:cNvSpPr/>
      </dsp:nvSpPr>
      <dsp:spPr>
        <a:xfrm>
          <a:off x="548742" y="783944"/>
          <a:ext cx="463461" cy="2317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i-FI" sz="1500" kern="1200" dirty="0" smtClean="0"/>
            <a:t> </a:t>
          </a:r>
          <a:endParaRPr lang="fi-FI" sz="1500" kern="1200" dirty="0"/>
        </a:p>
      </dsp:txBody>
      <dsp:txXfrm>
        <a:off x="548742" y="783944"/>
        <a:ext cx="463461" cy="231730"/>
      </dsp:txXfrm>
    </dsp:sp>
    <dsp:sp modelId="{40ACFCC2-4F39-48B0-9BC7-D27E79D0433D}">
      <dsp:nvSpPr>
        <dsp:cNvPr id="0" name=""/>
        <dsp:cNvSpPr/>
      </dsp:nvSpPr>
      <dsp:spPr>
        <a:xfrm>
          <a:off x="1121788" y="766525"/>
          <a:ext cx="463461" cy="231730"/>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fi-FI" sz="1500" kern="1200" dirty="0" smtClean="0"/>
            <a:t> </a:t>
          </a:r>
          <a:endParaRPr lang="fi-FI" sz="1500" kern="1200" dirty="0"/>
        </a:p>
      </dsp:txBody>
      <dsp:txXfrm>
        <a:off x="1121788" y="766525"/>
        <a:ext cx="463461" cy="231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3C63B-3748-4E46-84A8-F946A09D6543}">
      <dsp:nvSpPr>
        <dsp:cNvPr id="0" name=""/>
        <dsp:cNvSpPr/>
      </dsp:nvSpPr>
      <dsp:spPr>
        <a:xfrm>
          <a:off x="848210" y="141849"/>
          <a:ext cx="1912572" cy="1912572"/>
        </a:xfrm>
        <a:prstGeom prst="pie">
          <a:avLst>
            <a:gd name="adj1" fmla="val 16200000"/>
            <a:gd name="adj2" fmla="val 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i-FI" sz="900" b="1" kern="1200" dirty="0" smtClean="0"/>
            <a:t>Executive</a:t>
          </a:r>
          <a:endParaRPr lang="fi-FI" sz="900" b="1" kern="1200" dirty="0"/>
        </a:p>
      </dsp:txBody>
      <dsp:txXfrm>
        <a:off x="1826354" y="495675"/>
        <a:ext cx="705830" cy="569218"/>
      </dsp:txXfrm>
    </dsp:sp>
    <dsp:sp modelId="{0365C986-D32B-455C-8E39-96BB1B67C7E2}">
      <dsp:nvSpPr>
        <dsp:cNvPr id="0" name=""/>
        <dsp:cNvSpPr/>
      </dsp:nvSpPr>
      <dsp:spPr>
        <a:xfrm>
          <a:off x="811770" y="260988"/>
          <a:ext cx="1912572" cy="1912572"/>
        </a:xfrm>
        <a:prstGeom prst="pie">
          <a:avLst>
            <a:gd name="adj1" fmla="val 0"/>
            <a:gd name="adj2" fmla="val 54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i-FI" sz="900" b="1" kern="1200" dirty="0" smtClean="0"/>
            <a:t>Project manager</a:t>
          </a:r>
          <a:endParaRPr lang="fi-FI" sz="900" b="1" kern="1200" dirty="0"/>
        </a:p>
      </dsp:txBody>
      <dsp:txXfrm>
        <a:off x="1802209" y="1251428"/>
        <a:ext cx="705830" cy="569218"/>
      </dsp:txXfrm>
    </dsp:sp>
    <dsp:sp modelId="{6CA6E51C-8635-4485-B2A5-777F1AC324F8}">
      <dsp:nvSpPr>
        <dsp:cNvPr id="0" name=""/>
        <dsp:cNvSpPr/>
      </dsp:nvSpPr>
      <dsp:spPr>
        <a:xfrm>
          <a:off x="707363" y="260988"/>
          <a:ext cx="1912572" cy="1912572"/>
        </a:xfrm>
        <a:prstGeom prst="pie">
          <a:avLst>
            <a:gd name="adj1" fmla="val 5400000"/>
            <a:gd name="adj2" fmla="val 108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i-FI" sz="900" b="1" kern="1200" dirty="0" smtClean="0"/>
            <a:t>Service manager</a:t>
          </a:r>
          <a:endParaRPr lang="fi-FI" sz="900" b="1" kern="1200" dirty="0"/>
        </a:p>
      </dsp:txBody>
      <dsp:txXfrm>
        <a:off x="923665" y="1251428"/>
        <a:ext cx="705830" cy="569218"/>
      </dsp:txXfrm>
    </dsp:sp>
    <dsp:sp modelId="{9A784F98-A145-48C5-892B-8154B1A23DBD}">
      <dsp:nvSpPr>
        <dsp:cNvPr id="0" name=""/>
        <dsp:cNvSpPr/>
      </dsp:nvSpPr>
      <dsp:spPr>
        <a:xfrm>
          <a:off x="734177" y="129040"/>
          <a:ext cx="1912572" cy="1912572"/>
        </a:xfrm>
        <a:prstGeom prst="pie">
          <a:avLst>
            <a:gd name="adj1" fmla="val 10800000"/>
            <a:gd name="adj2" fmla="val 1620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i-FI" sz="900" b="1" kern="1200" dirty="0" smtClean="0"/>
            <a:t>Sales manager</a:t>
          </a:r>
          <a:endParaRPr lang="fi-FI" sz="900" b="1" kern="1200" dirty="0"/>
        </a:p>
      </dsp:txBody>
      <dsp:txXfrm>
        <a:off x="950480" y="481955"/>
        <a:ext cx="705830" cy="5692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1099"/>
            <a:ext cx="2946135" cy="462958"/>
          </a:xfrm>
          <a:prstGeom prst="rect">
            <a:avLst/>
          </a:prstGeom>
          <a:noFill/>
          <a:ln w="9525">
            <a:noFill/>
            <a:miter lim="800000"/>
            <a:headEnd/>
            <a:tailEnd/>
          </a:ln>
          <a:effectLst/>
        </p:spPr>
        <p:txBody>
          <a:bodyPr vert="horz" wrap="square" lIns="18844" tIns="0" rIns="18844" bIns="0" numCol="1" anchor="t" anchorCtr="0" compatLnSpc="1">
            <a:prstTxWarp prst="textNoShape">
              <a:avLst/>
            </a:prstTxWarp>
          </a:bodyPr>
          <a:lstStyle>
            <a:lvl1pPr algn="l" defTabSz="754515" eaLnBrk="0" hangingPunct="0">
              <a:spcBef>
                <a:spcPct val="0"/>
              </a:spcBef>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851543" y="11099"/>
            <a:ext cx="2946135" cy="462958"/>
          </a:xfrm>
          <a:prstGeom prst="rect">
            <a:avLst/>
          </a:prstGeom>
          <a:noFill/>
          <a:ln w="9525">
            <a:noFill/>
            <a:miter lim="800000"/>
            <a:headEnd/>
            <a:tailEnd/>
          </a:ln>
          <a:effectLst/>
        </p:spPr>
        <p:txBody>
          <a:bodyPr vert="horz" wrap="square" lIns="18844" tIns="0" rIns="18844" bIns="0" numCol="1" anchor="t" anchorCtr="0" compatLnSpc="1">
            <a:prstTxWarp prst="textNoShape">
              <a:avLst/>
            </a:prstTxWarp>
          </a:bodyPr>
          <a:lstStyle>
            <a:lvl1pPr algn="r" defTabSz="754515" eaLnBrk="0" hangingPunct="0">
              <a:spcBef>
                <a:spcPct val="0"/>
              </a:spcBef>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2" y="9452582"/>
            <a:ext cx="2946135" cy="462958"/>
          </a:xfrm>
          <a:prstGeom prst="rect">
            <a:avLst/>
          </a:prstGeom>
          <a:noFill/>
          <a:ln w="9525">
            <a:noFill/>
            <a:miter lim="800000"/>
            <a:headEnd/>
            <a:tailEnd/>
          </a:ln>
          <a:effectLst/>
        </p:spPr>
        <p:txBody>
          <a:bodyPr vert="horz" wrap="square" lIns="18844" tIns="0" rIns="18844" bIns="0" numCol="1" anchor="b" anchorCtr="0" compatLnSpc="1">
            <a:prstTxWarp prst="textNoShape">
              <a:avLst/>
            </a:prstTxWarp>
          </a:bodyPr>
          <a:lstStyle>
            <a:lvl1pPr algn="l" defTabSz="754515" eaLnBrk="0" hangingPunct="0">
              <a:spcBef>
                <a:spcPct val="0"/>
              </a:spcBef>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851543" y="9452582"/>
            <a:ext cx="2946135" cy="462958"/>
          </a:xfrm>
          <a:prstGeom prst="rect">
            <a:avLst/>
          </a:prstGeom>
          <a:noFill/>
          <a:ln w="9525">
            <a:noFill/>
            <a:miter lim="800000"/>
            <a:headEnd/>
            <a:tailEnd/>
          </a:ln>
          <a:effectLst/>
        </p:spPr>
        <p:txBody>
          <a:bodyPr vert="horz" wrap="square" lIns="18844" tIns="0" rIns="18844" bIns="0" numCol="1" anchor="b" anchorCtr="0" compatLnSpc="1">
            <a:prstTxWarp prst="textNoShape">
              <a:avLst/>
            </a:prstTxWarp>
          </a:bodyPr>
          <a:lstStyle>
            <a:lvl1pPr algn="r" defTabSz="754515" eaLnBrk="0" hangingPunct="0">
              <a:spcBef>
                <a:spcPct val="0"/>
              </a:spcBef>
              <a:defRPr sz="1000" i="1">
                <a:latin typeface="Times New Roman" pitchFamily="18" charset="0"/>
              </a:defRPr>
            </a:lvl1pPr>
          </a:lstStyle>
          <a:p>
            <a:pPr>
              <a:defRPr/>
            </a:pPr>
            <a:fld id="{28CBF356-A8B6-4CFF-BCB0-ACC004EDB613}" type="slidenum">
              <a:rPr lang="en-US"/>
              <a:pPr>
                <a:defRPr/>
              </a:pPr>
              <a:t>‹#›</a:t>
            </a:fld>
            <a:endParaRPr lang="en-US"/>
          </a:p>
        </p:txBody>
      </p:sp>
    </p:spTree>
    <p:extLst>
      <p:ext uri="{BB962C8B-B14F-4D97-AF65-F5344CB8AC3E}">
        <p14:creationId xmlns:p14="http://schemas.microsoft.com/office/powerpoint/2010/main" val="1227278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11099"/>
            <a:ext cx="2946135" cy="462958"/>
          </a:xfrm>
          <a:prstGeom prst="rect">
            <a:avLst/>
          </a:prstGeom>
          <a:noFill/>
          <a:ln w="9525">
            <a:noFill/>
            <a:miter lim="800000"/>
            <a:headEnd/>
            <a:tailEnd/>
          </a:ln>
          <a:effectLst/>
        </p:spPr>
        <p:txBody>
          <a:bodyPr vert="horz" wrap="square" lIns="18844" tIns="0" rIns="18844" bIns="0" numCol="1" anchor="t" anchorCtr="0" compatLnSpc="1">
            <a:prstTxWarp prst="textNoShape">
              <a:avLst/>
            </a:prstTxWarp>
          </a:bodyPr>
          <a:lstStyle>
            <a:lvl1pPr algn="l" defTabSz="754515" eaLnBrk="0" hangingPunct="0">
              <a:spcBef>
                <a:spcPct val="0"/>
              </a:spcBef>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1543" y="11099"/>
            <a:ext cx="2946135" cy="462958"/>
          </a:xfrm>
          <a:prstGeom prst="rect">
            <a:avLst/>
          </a:prstGeom>
          <a:noFill/>
          <a:ln w="9525">
            <a:noFill/>
            <a:miter lim="800000"/>
            <a:headEnd/>
            <a:tailEnd/>
          </a:ln>
          <a:effectLst/>
        </p:spPr>
        <p:txBody>
          <a:bodyPr vert="horz" wrap="square" lIns="18844" tIns="0" rIns="18844" bIns="0" numCol="1" anchor="t" anchorCtr="0" compatLnSpc="1">
            <a:prstTxWarp prst="textNoShape">
              <a:avLst/>
            </a:prstTxWarp>
          </a:bodyPr>
          <a:lstStyle>
            <a:lvl1pPr algn="r" defTabSz="754515" eaLnBrk="0" hangingPunct="0">
              <a:spcBef>
                <a:spcPct val="0"/>
              </a:spcBef>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2" y="9452582"/>
            <a:ext cx="2946135" cy="462958"/>
          </a:xfrm>
          <a:prstGeom prst="rect">
            <a:avLst/>
          </a:prstGeom>
          <a:noFill/>
          <a:ln w="9525">
            <a:noFill/>
            <a:miter lim="800000"/>
            <a:headEnd/>
            <a:tailEnd/>
          </a:ln>
          <a:effectLst/>
        </p:spPr>
        <p:txBody>
          <a:bodyPr vert="horz" wrap="square" lIns="18844" tIns="0" rIns="18844" bIns="0" numCol="1" anchor="b" anchorCtr="0" compatLnSpc="1">
            <a:prstTxWarp prst="textNoShape">
              <a:avLst/>
            </a:prstTxWarp>
          </a:bodyPr>
          <a:lstStyle>
            <a:lvl1pPr algn="l" defTabSz="754515" eaLnBrk="0" hangingPunct="0">
              <a:spcBef>
                <a:spcPct val="0"/>
              </a:spcBef>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1543" y="9452582"/>
            <a:ext cx="2946135" cy="462958"/>
          </a:xfrm>
          <a:prstGeom prst="rect">
            <a:avLst/>
          </a:prstGeom>
          <a:noFill/>
          <a:ln w="9525">
            <a:noFill/>
            <a:miter lim="800000"/>
            <a:headEnd/>
            <a:tailEnd/>
          </a:ln>
          <a:effectLst/>
        </p:spPr>
        <p:txBody>
          <a:bodyPr vert="horz" wrap="square" lIns="18844" tIns="0" rIns="18844" bIns="0" numCol="1" anchor="b" anchorCtr="0" compatLnSpc="1">
            <a:prstTxWarp prst="textNoShape">
              <a:avLst/>
            </a:prstTxWarp>
          </a:bodyPr>
          <a:lstStyle>
            <a:lvl1pPr algn="r" defTabSz="754515" eaLnBrk="0" hangingPunct="0">
              <a:spcBef>
                <a:spcPct val="0"/>
              </a:spcBef>
              <a:defRPr sz="1000" i="1">
                <a:latin typeface="Times New Roman" pitchFamily="18" charset="0"/>
              </a:defRPr>
            </a:lvl1pPr>
          </a:lstStyle>
          <a:p>
            <a:pPr>
              <a:defRPr/>
            </a:pPr>
            <a:fld id="{45C1FE09-768E-4E8C-B0B7-16F556CBE2F0}" type="slidenum">
              <a:rPr lang="en-US"/>
              <a:pPr>
                <a:defRPr/>
              </a:pPr>
              <a:t>‹#›</a:t>
            </a:fld>
            <a:endParaRPr lang="en-US"/>
          </a:p>
        </p:txBody>
      </p:sp>
      <p:sp>
        <p:nvSpPr>
          <p:cNvPr id="2054" name="Rectangle 6"/>
          <p:cNvSpPr>
            <a:spLocks noGrp="1" noChangeArrowheads="1"/>
          </p:cNvSpPr>
          <p:nvPr>
            <p:ph type="body" sz="quarter" idx="3"/>
          </p:nvPr>
        </p:nvSpPr>
        <p:spPr bwMode="auto">
          <a:xfrm>
            <a:off x="905408" y="4727877"/>
            <a:ext cx="4986864" cy="4490055"/>
          </a:xfrm>
          <a:prstGeom prst="rect">
            <a:avLst/>
          </a:prstGeom>
          <a:noFill/>
          <a:ln w="9525">
            <a:noFill/>
            <a:miter lim="800000"/>
            <a:headEnd/>
            <a:tailEnd/>
          </a:ln>
          <a:effectLst/>
        </p:spPr>
        <p:txBody>
          <a:bodyPr vert="horz" wrap="square" lIns="91081" tIns="45542" rIns="91081" bIns="455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3" name="Rectangle 7"/>
          <p:cNvSpPr>
            <a:spLocks noGrp="1" noRot="1" noChangeAspect="1" noChangeArrowheads="1" noTextEdit="1"/>
          </p:cNvSpPr>
          <p:nvPr>
            <p:ph type="sldImg" idx="2"/>
          </p:nvPr>
        </p:nvSpPr>
        <p:spPr bwMode="auto">
          <a:xfrm>
            <a:off x="1090613" y="866775"/>
            <a:ext cx="4624387" cy="34702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62942602"/>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p:spPr>
        <p:txBody>
          <a:bodyPr/>
          <a:lstStyle/>
          <a:p>
            <a:fld id="{10155D46-C56D-4287-A78C-74445248B379}" type="slidenum">
              <a:rPr lang="en-US" smtClean="0"/>
              <a:pPr/>
              <a:t>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p:spPr>
        <p:txBody>
          <a:bodyPr/>
          <a:lstStyle/>
          <a:p>
            <a:fld id="{7663334C-CCF0-439A-AC75-15041EEAA681}" type="slidenum">
              <a:rPr lang="en-US" smtClean="0"/>
              <a:pPr/>
              <a:t>26</a:t>
            </a:fld>
            <a:endParaRPr lang="en-US" smtClean="0"/>
          </a:p>
        </p:txBody>
      </p:sp>
      <p:sp>
        <p:nvSpPr>
          <p:cNvPr id="25603" name="Rectangle 2"/>
          <p:cNvSpPr>
            <a:spLocks noGrp="1" noRot="1" noChangeAspect="1" noChangeArrowheads="1" noTextEdit="1"/>
          </p:cNvSpPr>
          <p:nvPr>
            <p:ph type="sldImg"/>
          </p:nvPr>
        </p:nvSpPr>
        <p:spPr>
          <a:xfrm>
            <a:off x="309563" y="327025"/>
            <a:ext cx="5980112" cy="4486275"/>
          </a:xfrm>
          <a:ln/>
        </p:spPr>
      </p:sp>
      <p:sp>
        <p:nvSpPr>
          <p:cNvPr id="25604" name="Rectangle 3"/>
          <p:cNvSpPr>
            <a:spLocks noGrp="1" noChangeArrowheads="1"/>
          </p:cNvSpPr>
          <p:nvPr>
            <p:ph type="body" idx="1"/>
          </p:nvPr>
        </p:nvSpPr>
        <p:spPr>
          <a:xfrm>
            <a:off x="905408" y="5054486"/>
            <a:ext cx="4986864" cy="4490055"/>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16F3D58-F855-4E94-8997-239EE35E4394}" type="slidenum">
              <a:rPr lang="en-US"/>
              <a:pPr/>
              <a:t>32</a:t>
            </a:fld>
            <a:endParaRPr lang="en-US"/>
          </a:p>
        </p:txBody>
      </p:sp>
      <p:sp>
        <p:nvSpPr>
          <p:cNvPr id="3572738" name="Rectangle 2"/>
          <p:cNvSpPr>
            <a:spLocks noGrp="1" noRot="1" noChangeAspect="1" noChangeArrowheads="1" noTextEdit="1"/>
          </p:cNvSpPr>
          <p:nvPr>
            <p:ph type="sldImg"/>
          </p:nvPr>
        </p:nvSpPr>
        <p:spPr>
          <a:ln/>
        </p:spPr>
      </p:sp>
      <p:sp>
        <p:nvSpPr>
          <p:cNvPr id="357273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txBox="1">
            <a:spLocks noGrp="1" noChangeArrowheads="1"/>
          </p:cNvSpPr>
          <p:nvPr/>
        </p:nvSpPr>
        <p:spPr bwMode="auto">
          <a:xfrm>
            <a:off x="3854450" y="9453563"/>
            <a:ext cx="294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71" tIns="0" rIns="18871" bIns="0" anchor="b"/>
          <a:lstStyle>
            <a:lvl1pPr defTabSz="757238" eaLnBrk="0" hangingPunct="0">
              <a:defRPr sz="1400">
                <a:solidFill>
                  <a:schemeClr val="tx1"/>
                </a:solidFill>
                <a:latin typeface="Arial" charset="0"/>
              </a:defRPr>
            </a:lvl1pPr>
            <a:lvl2pPr marL="744538" indent="-287338" defTabSz="757238" eaLnBrk="0" hangingPunct="0">
              <a:defRPr sz="1400">
                <a:solidFill>
                  <a:schemeClr val="tx1"/>
                </a:solidFill>
                <a:latin typeface="Arial" charset="0"/>
              </a:defRPr>
            </a:lvl2pPr>
            <a:lvl3pPr marL="1144588" indent="-228600" defTabSz="757238" eaLnBrk="0" hangingPunct="0">
              <a:defRPr sz="1400">
                <a:solidFill>
                  <a:schemeClr val="tx1"/>
                </a:solidFill>
                <a:latin typeface="Arial" charset="0"/>
              </a:defRPr>
            </a:lvl3pPr>
            <a:lvl4pPr marL="1601788" indent="-228600" defTabSz="757238" eaLnBrk="0" hangingPunct="0">
              <a:defRPr sz="1400">
                <a:solidFill>
                  <a:schemeClr val="tx1"/>
                </a:solidFill>
                <a:latin typeface="Arial" charset="0"/>
              </a:defRPr>
            </a:lvl4pPr>
            <a:lvl5pPr marL="2060575" indent="-230188" defTabSz="757238" eaLnBrk="0" hangingPunct="0">
              <a:defRPr sz="1400">
                <a:solidFill>
                  <a:schemeClr val="tx1"/>
                </a:solidFill>
                <a:latin typeface="Arial" charset="0"/>
              </a:defRPr>
            </a:lvl5pPr>
            <a:lvl6pPr marL="2517775" indent="-230188" algn="ctr" defTabSz="757238" eaLnBrk="0" fontAlgn="base" hangingPunct="0">
              <a:spcBef>
                <a:spcPct val="50000"/>
              </a:spcBef>
              <a:spcAft>
                <a:spcPct val="0"/>
              </a:spcAft>
              <a:defRPr sz="1400">
                <a:solidFill>
                  <a:schemeClr val="tx1"/>
                </a:solidFill>
                <a:latin typeface="Arial" charset="0"/>
              </a:defRPr>
            </a:lvl6pPr>
            <a:lvl7pPr marL="2974975" indent="-230188" algn="ctr" defTabSz="757238" eaLnBrk="0" fontAlgn="base" hangingPunct="0">
              <a:spcBef>
                <a:spcPct val="50000"/>
              </a:spcBef>
              <a:spcAft>
                <a:spcPct val="0"/>
              </a:spcAft>
              <a:defRPr sz="1400">
                <a:solidFill>
                  <a:schemeClr val="tx1"/>
                </a:solidFill>
                <a:latin typeface="Arial" charset="0"/>
              </a:defRPr>
            </a:lvl7pPr>
            <a:lvl8pPr marL="3432175" indent="-230188" algn="ctr" defTabSz="757238" eaLnBrk="0" fontAlgn="base" hangingPunct="0">
              <a:spcBef>
                <a:spcPct val="50000"/>
              </a:spcBef>
              <a:spcAft>
                <a:spcPct val="0"/>
              </a:spcAft>
              <a:defRPr sz="1400">
                <a:solidFill>
                  <a:schemeClr val="tx1"/>
                </a:solidFill>
                <a:latin typeface="Arial" charset="0"/>
              </a:defRPr>
            </a:lvl8pPr>
            <a:lvl9pPr marL="3889375" indent="-230188" algn="ctr" defTabSz="757238" eaLnBrk="0" fontAlgn="base" hangingPunct="0">
              <a:spcBef>
                <a:spcPct val="50000"/>
              </a:spcBef>
              <a:spcAft>
                <a:spcPct val="0"/>
              </a:spcAft>
              <a:defRPr sz="1400">
                <a:solidFill>
                  <a:schemeClr val="tx1"/>
                </a:solidFill>
                <a:latin typeface="Arial" charset="0"/>
              </a:defRPr>
            </a:lvl9pPr>
          </a:lstStyle>
          <a:p>
            <a:pPr algn="r">
              <a:spcBef>
                <a:spcPct val="0"/>
              </a:spcBef>
            </a:pPr>
            <a:fld id="{51727622-47CE-4634-BCD1-B63E6FCF20D1}" type="slidenum">
              <a:rPr lang="en-US" sz="1000" i="1">
                <a:latin typeface="Times New Roman" pitchFamily="18" charset="0"/>
              </a:rPr>
              <a:pPr algn="r">
                <a:spcBef>
                  <a:spcPct val="0"/>
                </a:spcBef>
              </a:pPr>
              <a:t>33</a:t>
            </a:fld>
            <a:endParaRPr lang="en-US" sz="1000" i="1">
              <a:latin typeface="Times New Roman" pitchFamily="18" charset="0"/>
            </a:endParaRPr>
          </a:p>
        </p:txBody>
      </p:sp>
      <p:sp>
        <p:nvSpPr>
          <p:cNvPr id="165891" name="Rectangle 2"/>
          <p:cNvSpPr>
            <a:spLocks noGrp="1" noRot="1" noChangeAspect="1" noChangeArrowheads="1" noTextEdit="1"/>
          </p:cNvSpPr>
          <p:nvPr>
            <p:ph type="sldImg"/>
          </p:nvPr>
        </p:nvSpPr>
        <p:spPr>
          <a:xfrm>
            <a:off x="1090613" y="868363"/>
            <a:ext cx="4624387" cy="3468687"/>
          </a:xfrm>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08" tIns="45605" rIns="91208" bIns="45605"/>
          <a:lstStyle/>
          <a:p>
            <a:endParaRPr lang="fi-F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DA9236B-1A7C-45C7-922E-34BD74EFFED9}" type="slidenum">
              <a:rPr lang="en-US"/>
              <a:pPr/>
              <a:t>36</a:t>
            </a:fld>
            <a:endParaRPr lang="en-US"/>
          </a:p>
        </p:txBody>
      </p:sp>
      <p:sp>
        <p:nvSpPr>
          <p:cNvPr id="2708482" name="Rectangle 2"/>
          <p:cNvSpPr>
            <a:spLocks noGrp="1" noRot="1" noChangeAspect="1" noChangeArrowheads="1" noTextEdit="1"/>
          </p:cNvSpPr>
          <p:nvPr>
            <p:ph type="sldImg"/>
          </p:nvPr>
        </p:nvSpPr>
        <p:spPr>
          <a:ln/>
        </p:spPr>
      </p:sp>
      <p:sp>
        <p:nvSpPr>
          <p:cNvPr id="2708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098599" y="866991"/>
            <a:ext cx="4609990" cy="3469550"/>
          </a:xfrm>
          <a:ln/>
        </p:spPr>
      </p:sp>
      <p:sp>
        <p:nvSpPr>
          <p:cNvPr id="88067" name="Rectangle 3"/>
          <p:cNvSpPr>
            <a:spLocks noGrp="1" noChangeArrowheads="1"/>
          </p:cNvSpPr>
          <p:nvPr>
            <p:ph type="body" idx="1"/>
          </p:nvPr>
        </p:nvSpPr>
        <p:spPr/>
        <p:txBody>
          <a:bodyPr/>
          <a:lstStyle/>
          <a:p>
            <a:endParaRPr lang="fi-FI"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098599" y="866991"/>
            <a:ext cx="4609990" cy="3469550"/>
          </a:xfrm>
          <a:ln/>
        </p:spPr>
      </p:sp>
      <p:sp>
        <p:nvSpPr>
          <p:cNvPr id="90115" name="Rectangle 3"/>
          <p:cNvSpPr>
            <a:spLocks noGrp="1" noChangeArrowheads="1"/>
          </p:cNvSpPr>
          <p:nvPr>
            <p:ph type="body" idx="1"/>
          </p:nvPr>
        </p:nvSpPr>
        <p:spPr/>
        <p:txBody>
          <a:bodyPr/>
          <a:lstStyle/>
          <a:p>
            <a:endParaRPr lang="fi-F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090613" y="866775"/>
            <a:ext cx="4625975" cy="3470275"/>
          </a:xfrm>
          <a:ln/>
        </p:spPr>
      </p:sp>
      <p:sp>
        <p:nvSpPr>
          <p:cNvPr id="96259" name="Rectangle 3"/>
          <p:cNvSpPr>
            <a:spLocks noGrp="1" noChangeArrowheads="1"/>
          </p:cNvSpPr>
          <p:nvPr>
            <p:ph type="body" idx="1"/>
          </p:nvPr>
        </p:nvSpPr>
        <p:spPr/>
        <p:txBody>
          <a:bodyPr/>
          <a:lstStyle/>
          <a:p>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70B9ABE-8A0F-45ED-A693-FC0941A4237A}" type="slidenum">
              <a:rPr lang="en-US"/>
              <a:pPr/>
              <a:t>3</a:t>
            </a:fld>
            <a:endParaRPr lang="en-US"/>
          </a:p>
        </p:txBody>
      </p:sp>
      <p:sp>
        <p:nvSpPr>
          <p:cNvPr id="3856386" name="Rectangle 2"/>
          <p:cNvSpPr>
            <a:spLocks noGrp="1" noRot="1" noChangeAspect="1" noChangeArrowheads="1" noTextEdit="1"/>
          </p:cNvSpPr>
          <p:nvPr>
            <p:ph type="sldImg"/>
          </p:nvPr>
        </p:nvSpPr>
        <p:spPr>
          <a:ln/>
        </p:spPr>
      </p:sp>
      <p:sp>
        <p:nvSpPr>
          <p:cNvPr id="385638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78579E3-7FA0-463E-BD50-7A7CACDE89B3}" type="slidenum">
              <a:rPr lang="en-US"/>
              <a:pPr/>
              <a:t>4</a:t>
            </a:fld>
            <a:endParaRPr lang="en-US"/>
          </a:p>
        </p:txBody>
      </p:sp>
      <p:sp>
        <p:nvSpPr>
          <p:cNvPr id="3858434" name="Rectangle 2"/>
          <p:cNvSpPr>
            <a:spLocks noGrp="1" noRot="1" noChangeAspect="1" noChangeArrowheads="1" noTextEdit="1"/>
          </p:cNvSpPr>
          <p:nvPr>
            <p:ph type="sldImg"/>
          </p:nvPr>
        </p:nvSpPr>
        <p:spPr>
          <a:ln/>
        </p:spPr>
      </p:sp>
      <p:sp>
        <p:nvSpPr>
          <p:cNvPr id="385843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37C5549-943B-459B-9E2F-A6EA552014EC}" type="slidenum">
              <a:rPr lang="en-US"/>
              <a:pPr/>
              <a:t>5</a:t>
            </a:fld>
            <a:endParaRPr lang="en-US"/>
          </a:p>
        </p:txBody>
      </p:sp>
      <p:sp>
        <p:nvSpPr>
          <p:cNvPr id="3860482" name="Rectangle 2"/>
          <p:cNvSpPr>
            <a:spLocks noGrp="1" noRot="1" noChangeAspect="1" noChangeArrowheads="1" noTextEdit="1"/>
          </p:cNvSpPr>
          <p:nvPr>
            <p:ph type="sldImg"/>
          </p:nvPr>
        </p:nvSpPr>
        <p:spPr>
          <a:ln/>
        </p:spPr>
      </p:sp>
      <p:sp>
        <p:nvSpPr>
          <p:cNvPr id="386048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252106A-B129-48B2-B694-F5FDAA0F16C6}" type="slidenum">
              <a:rPr lang="en-US"/>
              <a:pPr/>
              <a:t>13</a:t>
            </a:fld>
            <a:endParaRPr lang="en-US"/>
          </a:p>
        </p:txBody>
      </p:sp>
      <p:sp>
        <p:nvSpPr>
          <p:cNvPr id="3957762" name="Rectangle 2"/>
          <p:cNvSpPr>
            <a:spLocks noGrp="1" noRot="1" noChangeAspect="1" noChangeArrowheads="1" noTextEdit="1"/>
          </p:cNvSpPr>
          <p:nvPr>
            <p:ph type="sldImg"/>
          </p:nvPr>
        </p:nvSpPr>
        <p:spPr>
          <a:ln/>
        </p:spPr>
      </p:sp>
      <p:sp>
        <p:nvSpPr>
          <p:cNvPr id="3957763" name="Rectangle 3"/>
          <p:cNvSpPr>
            <a:spLocks noGrp="1" noChangeArrowheads="1"/>
          </p:cNvSpPr>
          <p:nvPr>
            <p:ph type="body" idx="1"/>
          </p:nvPr>
        </p:nvSpPr>
        <p:spPr/>
        <p:txBody>
          <a:bodyPr/>
          <a:lstStyle/>
          <a:p>
            <a:endParaRPr lang="fi-FI"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70DB00C-05E0-406B-A184-9894AC08B279}" type="slidenum">
              <a:rPr lang="en-US"/>
              <a:pPr/>
              <a:t>14</a:t>
            </a:fld>
            <a:endParaRPr lang="en-US"/>
          </a:p>
        </p:txBody>
      </p:sp>
      <p:sp>
        <p:nvSpPr>
          <p:cNvPr id="3846146" name="Rectangle 2"/>
          <p:cNvSpPr>
            <a:spLocks noGrp="1" noRot="1" noChangeAspect="1" noChangeArrowheads="1" noTextEdit="1"/>
          </p:cNvSpPr>
          <p:nvPr>
            <p:ph type="sldImg"/>
          </p:nvPr>
        </p:nvSpPr>
        <p:spPr>
          <a:ln/>
        </p:spPr>
      </p:sp>
      <p:sp>
        <p:nvSpPr>
          <p:cNvPr id="384614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873" indent="-285720">
              <a:defRPr sz="1600">
                <a:solidFill>
                  <a:schemeClr val="tx1"/>
                </a:solidFill>
                <a:latin typeface="Arial" charset="0"/>
              </a:defRPr>
            </a:lvl2pPr>
            <a:lvl3pPr marL="1142881" indent="-228576">
              <a:defRPr sz="1600">
                <a:solidFill>
                  <a:schemeClr val="tx1"/>
                </a:solidFill>
                <a:latin typeface="Arial" charset="0"/>
              </a:defRPr>
            </a:lvl3pPr>
            <a:lvl4pPr marL="1600034" indent="-228576">
              <a:defRPr sz="1600">
                <a:solidFill>
                  <a:schemeClr val="tx1"/>
                </a:solidFill>
                <a:latin typeface="Arial" charset="0"/>
              </a:defRPr>
            </a:lvl4pPr>
            <a:lvl5pPr marL="2057187" indent="-228576">
              <a:defRPr sz="1600">
                <a:solidFill>
                  <a:schemeClr val="tx1"/>
                </a:solidFill>
                <a:latin typeface="Arial" charset="0"/>
              </a:defRPr>
            </a:lvl5pPr>
            <a:lvl6pPr marL="2514340" indent="-228576" eaLnBrk="0" fontAlgn="base" hangingPunct="0">
              <a:spcBef>
                <a:spcPct val="0"/>
              </a:spcBef>
              <a:spcAft>
                <a:spcPct val="0"/>
              </a:spcAft>
              <a:defRPr sz="1600">
                <a:solidFill>
                  <a:schemeClr val="tx1"/>
                </a:solidFill>
                <a:latin typeface="Arial" charset="0"/>
              </a:defRPr>
            </a:lvl6pPr>
            <a:lvl7pPr marL="2971492" indent="-228576" eaLnBrk="0" fontAlgn="base" hangingPunct="0">
              <a:spcBef>
                <a:spcPct val="0"/>
              </a:spcBef>
              <a:spcAft>
                <a:spcPct val="0"/>
              </a:spcAft>
              <a:defRPr sz="1600">
                <a:solidFill>
                  <a:schemeClr val="tx1"/>
                </a:solidFill>
                <a:latin typeface="Arial" charset="0"/>
              </a:defRPr>
            </a:lvl7pPr>
            <a:lvl8pPr marL="3428645" indent="-228576" eaLnBrk="0" fontAlgn="base" hangingPunct="0">
              <a:spcBef>
                <a:spcPct val="0"/>
              </a:spcBef>
              <a:spcAft>
                <a:spcPct val="0"/>
              </a:spcAft>
              <a:defRPr sz="1600">
                <a:solidFill>
                  <a:schemeClr val="tx1"/>
                </a:solidFill>
                <a:latin typeface="Arial" charset="0"/>
              </a:defRPr>
            </a:lvl8pPr>
            <a:lvl9pPr marL="3885798" indent="-228576" eaLnBrk="0" fontAlgn="base" hangingPunct="0">
              <a:spcBef>
                <a:spcPct val="0"/>
              </a:spcBef>
              <a:spcAft>
                <a:spcPct val="0"/>
              </a:spcAft>
              <a:defRPr sz="1600">
                <a:solidFill>
                  <a:schemeClr val="tx1"/>
                </a:solidFill>
                <a:latin typeface="Arial" charset="0"/>
              </a:defRPr>
            </a:lvl9pPr>
          </a:lstStyle>
          <a:p>
            <a:fld id="{25A1D12C-11BD-430F-8331-6BEA0597C50F}" type="slidenum">
              <a:rPr lang="en-US" sz="1200">
                <a:latin typeface="Times New Roman" pitchFamily="18" charset="0"/>
              </a:rPr>
              <a:pPr/>
              <a:t>17</a:t>
            </a:fld>
            <a:endParaRPr lang="en-US" sz="1200">
              <a:latin typeface="Times New Roman" pitchFamily="18" charset="0"/>
            </a:endParaRPr>
          </a:p>
        </p:txBody>
      </p:sp>
      <p:sp>
        <p:nvSpPr>
          <p:cNvPr id="14339" name="Rectangle 2"/>
          <p:cNvSpPr>
            <a:spLocks noGrp="1" noRot="1" noChangeAspect="1" noChangeArrowheads="1" noTextEdit="1"/>
          </p:cNvSpPr>
          <p:nvPr>
            <p:ph type="sldImg"/>
          </p:nvPr>
        </p:nvSpPr>
        <p:spPr>
          <a:xfrm>
            <a:off x="1087438" y="862013"/>
            <a:ext cx="4641850" cy="3482975"/>
          </a:xfrm>
          <a:ln/>
        </p:spPr>
      </p:sp>
      <p:sp>
        <p:nvSpPr>
          <p:cNvPr id="14340" name="Rectangle 3"/>
          <p:cNvSpPr>
            <a:spLocks noGrp="1" noChangeArrowheads="1"/>
          </p:cNvSpPr>
          <p:nvPr>
            <p:ph type="body" idx="1"/>
          </p:nvPr>
        </p:nvSpPr>
        <p:spPr>
          <a:xfrm>
            <a:off x="904524" y="4732338"/>
            <a:ext cx="4988628" cy="448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4" tIns="46409" rIns="92814" bIns="46409"/>
          <a:lstStyle/>
          <a:p>
            <a:endParaRPr 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B group 2010">
    <p:spTree>
      <p:nvGrpSpPr>
        <p:cNvPr id="1" name=""/>
        <p:cNvGrpSpPr/>
        <p:nvPr/>
      </p:nvGrpSpPr>
      <p:grpSpPr>
        <a:xfrm>
          <a:off x="0" y="0"/>
          <a:ext cx="0" cy="0"/>
          <a:chOff x="0" y="0"/>
          <a:chExt cx="0" cy="0"/>
        </a:xfrm>
      </p:grpSpPr>
      <p:sp>
        <p:nvSpPr>
          <p:cNvPr id="4" name="Rectangle 6"/>
          <p:cNvSpPr>
            <a:spLocks noChangeArrowheads="1"/>
          </p:cNvSpPr>
          <p:nvPr/>
        </p:nvSpPr>
        <p:spPr bwMode="auto">
          <a:xfrm>
            <a:off x="823913" y="304800"/>
            <a:ext cx="184150" cy="244475"/>
          </a:xfrm>
          <a:prstGeom prst="rect">
            <a:avLst/>
          </a:prstGeom>
          <a:noFill/>
          <a:ln w="9525">
            <a:noFill/>
            <a:miter lim="800000"/>
            <a:headEnd/>
            <a:tailEnd/>
          </a:ln>
          <a:effectLst/>
        </p:spPr>
        <p:txBody>
          <a:bodyPr wrap="none" anchor="ctr"/>
          <a:lstStyle/>
          <a:p>
            <a:pPr>
              <a:defRPr/>
            </a:pPr>
            <a:endParaRPr lang="en-US"/>
          </a:p>
        </p:txBody>
      </p:sp>
      <p:pic>
        <p:nvPicPr>
          <p:cNvPr id="5" name="Picture 10"/>
          <p:cNvPicPr>
            <a:picLocks noChangeAspect="1" noChangeArrowheads="1"/>
          </p:cNvPicPr>
          <p:nvPr userDrawn="1"/>
        </p:nvPicPr>
        <p:blipFill>
          <a:blip r:embed="rId2" cstate="print"/>
          <a:srcRect/>
          <a:stretch>
            <a:fillRect/>
          </a:stretch>
        </p:blipFill>
        <p:spPr bwMode="auto">
          <a:xfrm>
            <a:off x="4000500" y="165100"/>
            <a:ext cx="1749425" cy="287338"/>
          </a:xfrm>
          <a:prstGeom prst="rect">
            <a:avLst/>
          </a:prstGeom>
          <a:noFill/>
          <a:ln w="1">
            <a:noFill/>
            <a:miter lim="800000"/>
            <a:headEnd/>
            <a:tailEnd/>
          </a:ln>
        </p:spPr>
      </p:pic>
      <p:sp>
        <p:nvSpPr>
          <p:cNvPr id="7" name="Text Box 12"/>
          <p:cNvSpPr txBox="1">
            <a:spLocks noChangeArrowheads="1"/>
          </p:cNvSpPr>
          <p:nvPr userDrawn="1"/>
        </p:nvSpPr>
        <p:spPr bwMode="auto">
          <a:xfrm>
            <a:off x="6215063" y="82550"/>
            <a:ext cx="2857500" cy="515938"/>
          </a:xfrm>
          <a:prstGeom prst="rect">
            <a:avLst/>
          </a:prstGeom>
          <a:noFill/>
          <a:ln w="28575" algn="ctr">
            <a:noFill/>
            <a:miter lim="800000"/>
            <a:headEnd/>
            <a:tailEnd/>
          </a:ln>
          <a:effectLst/>
        </p:spPr>
        <p:txBody>
          <a:bodyPr>
            <a:spAutoFit/>
          </a:bodyPr>
          <a:lstStyle/>
          <a:p>
            <a:pPr algn="r">
              <a:defRPr/>
            </a:pPr>
            <a:r>
              <a:rPr lang="fi-FI" sz="1100" dirty="0">
                <a:solidFill>
                  <a:schemeClr val="accent6"/>
                </a:solidFill>
                <a:latin typeface="Arial" pitchFamily="34" charset="0"/>
                <a:cs typeface="Arial" pitchFamily="34" charset="0"/>
              </a:rPr>
              <a:t>©  </a:t>
            </a:r>
            <a:r>
              <a:rPr lang="fi-FI" sz="1100" b="1" dirty="0">
                <a:solidFill>
                  <a:schemeClr val="accent6"/>
                </a:solidFill>
              </a:rPr>
              <a:t>Project Business research </a:t>
            </a:r>
            <a:r>
              <a:rPr lang="fi-FI" sz="1100" b="1" dirty="0" err="1">
                <a:solidFill>
                  <a:schemeClr val="accent6"/>
                </a:solidFill>
              </a:rPr>
              <a:t>group</a:t>
            </a:r>
            <a:endParaRPr lang="fi-FI" sz="1100" b="1" dirty="0"/>
          </a:p>
          <a:p>
            <a:pPr algn="r">
              <a:defRPr/>
            </a:pPr>
            <a:r>
              <a:rPr lang="fi-FI" sz="1100" dirty="0" smtClean="0">
                <a:solidFill>
                  <a:schemeClr val="hlink"/>
                </a:solidFill>
              </a:rPr>
              <a:t>http://pbgroup.aalto.fi/en</a:t>
            </a:r>
            <a:endParaRPr lang="en-US" sz="1100" b="1" dirty="0"/>
          </a:p>
        </p:txBody>
      </p:sp>
      <p:sp>
        <p:nvSpPr>
          <p:cNvPr id="838660" name="Rectangle 4"/>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38661"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Rectangle 3"/>
          <p:cNvSpPr>
            <a:spLocks noGrp="1" noChangeArrowheads="1"/>
          </p:cNvSpPr>
          <p:nvPr>
            <p:ph type="sldNum" sz="quarter" idx="10"/>
          </p:nvPr>
        </p:nvSpPr>
        <p:spPr>
          <a:xfrm>
            <a:off x="6553200" y="6245225"/>
            <a:ext cx="2133600" cy="476250"/>
          </a:xfrm>
        </p:spPr>
        <p:txBody>
          <a:bodyPr/>
          <a:lstStyle>
            <a:lvl1pPr>
              <a:defRPr/>
            </a:lvl1pPr>
          </a:lstStyle>
          <a:p>
            <a:pPr>
              <a:defRPr/>
            </a:pPr>
            <a:endParaRPr lang="fi-FI" dirty="0"/>
          </a:p>
        </p:txBody>
      </p:sp>
      <p:pic>
        <p:nvPicPr>
          <p:cNvPr id="1026" name="Picture 2"/>
          <p:cNvPicPr>
            <a:picLocks noChangeAspect="1" noChangeArrowheads="1"/>
          </p:cNvPicPr>
          <p:nvPr userDrawn="1"/>
        </p:nvPicPr>
        <p:blipFill>
          <a:blip r:embed="rId3" cstate="print"/>
          <a:srcRect/>
          <a:stretch>
            <a:fillRect/>
          </a:stretch>
        </p:blipFill>
        <p:spPr bwMode="auto">
          <a:xfrm>
            <a:off x="251520" y="188640"/>
            <a:ext cx="2628900" cy="6667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F02071F0-49E0-4F33-A527-07ECEC1D84CD}" type="slidenum">
              <a:rPr lang="fi-FI"/>
              <a:pPr>
                <a:defRPr/>
              </a:pPr>
              <a:t>‹#›</a:t>
            </a:fld>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16/6/2010</a:t>
            </a:r>
            <a:endParaRPr lang="fi-FI"/>
          </a:p>
        </p:txBody>
      </p:sp>
      <p:sp>
        <p:nvSpPr>
          <p:cNvPr id="6"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627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609600"/>
            <a:ext cx="5678487" cy="5627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00739AEA-6025-4ADF-A028-F5892A792855}" type="slidenum">
              <a:rPr lang="fi-FI"/>
              <a:pPr>
                <a:defRPr/>
              </a:pPr>
              <a:t>‹#›</a:t>
            </a:fld>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16/6/2010</a:t>
            </a:r>
            <a:endParaRPr lang="fi-FI"/>
          </a:p>
        </p:txBody>
      </p:sp>
      <p:sp>
        <p:nvSpPr>
          <p:cNvPr id="6"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1" name="Text Placeholder 9"/>
          <p:cNvSpPr>
            <a:spLocks noGrp="1"/>
          </p:cNvSpPr>
          <p:nvPr>
            <p:ph type="body" sz="quarter" idx="13"/>
          </p:nvPr>
        </p:nvSpPr>
        <p:spPr>
          <a:xfrm>
            <a:off x="5144400" y="6145200"/>
            <a:ext cx="15372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12" name="Text Placeholder 9"/>
          <p:cNvSpPr>
            <a:spLocks noGrp="1"/>
          </p:cNvSpPr>
          <p:nvPr>
            <p:ph type="body" sz="quarter" idx="14"/>
          </p:nvPr>
        </p:nvSpPr>
        <p:spPr>
          <a:xfrm>
            <a:off x="6858000" y="6145200"/>
            <a:ext cx="1702800" cy="381600"/>
          </a:xfrm>
        </p:spPr>
        <p:txBody>
          <a:bodyPr>
            <a:noAutofit/>
          </a:bodyPr>
          <a:lstStyle>
            <a:lvl1pPr marL="0" indent="0">
              <a:lnSpc>
                <a:spcPts val="950"/>
              </a:lnSpc>
              <a:spcBef>
                <a:spcPts val="0"/>
              </a:spcBef>
              <a:buNone/>
              <a:defRPr sz="950" b="1">
                <a:solidFill>
                  <a:schemeClr val="bg2"/>
                </a:solidFill>
              </a:defRPr>
            </a:lvl1pPr>
            <a:lvl2pPr marL="273050" indent="-103188">
              <a:defRPr lang="en-US" sz="950" kern="1200" dirty="0" smtClean="0">
                <a:solidFill>
                  <a:schemeClr val="tx1"/>
                </a:solidFill>
                <a:latin typeface="+mn-lt"/>
                <a:ea typeface="+mn-ea"/>
                <a:cs typeface="+mn-cs"/>
              </a:defRPr>
            </a:lvl2pPr>
            <a:lvl3pPr marL="273050" indent="-93663">
              <a:buFont typeface="Symbol" pitchFamily="18" charset="2"/>
              <a:buNone/>
              <a:defRPr sz="900"/>
            </a:lvl3pPr>
            <a:lvl4pPr marL="273050" indent="-93663">
              <a:defRPr sz="900"/>
            </a:lvl4pPr>
            <a:lvl5pPr marL="273050" indent="-93663">
              <a:buFont typeface="Symbol" pitchFamily="18" charset="2"/>
              <a:buChar char="-"/>
              <a:defRPr sz="900"/>
            </a:lvl5pPr>
            <a:lvl6pPr marL="273600" indent="-93600">
              <a:spcBef>
                <a:spcPts val="300"/>
              </a:spcBef>
              <a:buFont typeface="Symbol" pitchFamily="18" charset="2"/>
              <a:buChar char="-"/>
              <a:defRPr sz="900"/>
            </a:lvl6pPr>
            <a:lvl7pPr marL="273600" indent="-93600">
              <a:spcBef>
                <a:spcPts val="300"/>
              </a:spcBef>
              <a:buFont typeface="Symbol" pitchFamily="18" charset="2"/>
              <a:buChar char="-"/>
              <a:defRPr sz="900"/>
            </a:lvl7pPr>
            <a:lvl8pPr marL="273600" indent="-93600">
              <a:spcBef>
                <a:spcPts val="300"/>
              </a:spcBef>
              <a:buFont typeface="Symbol" pitchFamily="18" charset="2"/>
              <a:buChar char="-"/>
              <a:defRPr sz="900"/>
            </a:lvl8pPr>
            <a:lvl9pPr marL="273600" indent="-93600">
              <a:spcBef>
                <a:spcPts val="300"/>
              </a:spcBef>
              <a:buFont typeface="Symbol" pitchFamily="18" charset="2"/>
              <a:buChar char="-"/>
              <a:defRPr sz="900"/>
            </a:lvl9pPr>
          </a:lstStyle>
          <a:p>
            <a:pPr lvl="0"/>
            <a:r>
              <a:rPr lang="en-US" noProof="0" smtClean="0"/>
              <a:t>Click to edit Master text styles</a:t>
            </a:r>
          </a:p>
        </p:txBody>
      </p:sp>
      <p:sp>
        <p:nvSpPr>
          <p:cNvPr id="6" name="Date Placeholder 3"/>
          <p:cNvSpPr>
            <a:spLocks noGrp="1"/>
          </p:cNvSpPr>
          <p:nvPr>
            <p:ph type="dt" sz="half" idx="15"/>
          </p:nvPr>
        </p:nvSpPr>
        <p:spPr/>
        <p:txBody>
          <a:bodyPr/>
          <a:lstStyle>
            <a:lvl1pPr>
              <a:defRPr/>
            </a:lvl1pPr>
          </a:lstStyle>
          <a:p>
            <a:pPr>
              <a:defRPr/>
            </a:pPr>
            <a:fld id="{80401C08-2FAD-49B9-BC1B-F6D2020F8E41}" type="datetime1">
              <a:rPr lang="fi-FI" smtClean="0"/>
              <a:t>16.4.2013</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29AABB36-ADD4-4BFE-9221-D1E1C98EF77F}" type="slidenum">
              <a:rPr lang="en-US"/>
              <a:pPr>
                <a:defRPr/>
              </a:pPr>
              <a:t>‹#›</a:t>
            </a:fld>
            <a:endParaRPr lang="en-US"/>
          </a:p>
        </p:txBody>
      </p:sp>
    </p:spTree>
    <p:extLst>
      <p:ext uri="{BB962C8B-B14F-4D97-AF65-F5344CB8AC3E}">
        <p14:creationId xmlns:p14="http://schemas.microsoft.com/office/powerpoint/2010/main" val="13950210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16/6/2010</a:t>
            </a:r>
            <a:endParaRPr lang="en-US"/>
          </a:p>
        </p:txBody>
      </p:sp>
      <p:sp>
        <p:nvSpPr>
          <p:cNvPr id="5" name="Footer Placeholder 4"/>
          <p:cNvSpPr>
            <a:spLocks noGrp="1"/>
          </p:cNvSpPr>
          <p:nvPr>
            <p:ph type="ftr" sz="quarter" idx="11"/>
          </p:nvPr>
        </p:nvSpPr>
        <p:spPr/>
        <p:txBody>
          <a:bodyPr/>
          <a:lstStyle/>
          <a:p>
            <a:r>
              <a:rPr lang="en-US" smtClean="0"/>
              <a:t>©TJA</a:t>
            </a:r>
            <a:endParaRPr lang="en-US"/>
          </a:p>
        </p:txBody>
      </p:sp>
      <p:sp>
        <p:nvSpPr>
          <p:cNvPr id="6" name="Slide Number Placeholder 5"/>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16/6/2010</a:t>
            </a:r>
            <a:endParaRPr lang="en-US"/>
          </a:p>
        </p:txBody>
      </p:sp>
      <p:sp>
        <p:nvSpPr>
          <p:cNvPr id="5" name="Footer Placeholder 4"/>
          <p:cNvSpPr>
            <a:spLocks noGrp="1"/>
          </p:cNvSpPr>
          <p:nvPr>
            <p:ph type="ftr" sz="quarter" idx="11"/>
          </p:nvPr>
        </p:nvSpPr>
        <p:spPr/>
        <p:txBody>
          <a:bodyPr/>
          <a:lstStyle/>
          <a:p>
            <a:r>
              <a:rPr lang="en-US" smtClean="0"/>
              <a:t>©TJA</a:t>
            </a:r>
            <a:endParaRPr lang="en-US"/>
          </a:p>
        </p:txBody>
      </p:sp>
      <p:sp>
        <p:nvSpPr>
          <p:cNvPr id="6" name="Slide Number Placeholder 5"/>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16/6/2010</a:t>
            </a:r>
            <a:endParaRPr lang="en-US"/>
          </a:p>
        </p:txBody>
      </p:sp>
      <p:sp>
        <p:nvSpPr>
          <p:cNvPr id="5" name="Footer Placeholder 4"/>
          <p:cNvSpPr>
            <a:spLocks noGrp="1"/>
          </p:cNvSpPr>
          <p:nvPr>
            <p:ph type="ftr" sz="quarter" idx="11"/>
          </p:nvPr>
        </p:nvSpPr>
        <p:spPr/>
        <p:txBody>
          <a:bodyPr/>
          <a:lstStyle/>
          <a:p>
            <a:r>
              <a:rPr lang="en-US" smtClean="0"/>
              <a:t>©TJA</a:t>
            </a:r>
            <a:endParaRPr lang="en-US"/>
          </a:p>
        </p:txBody>
      </p:sp>
      <p:sp>
        <p:nvSpPr>
          <p:cNvPr id="6" name="Slide Number Placeholder 5"/>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16/6/2010</a:t>
            </a:r>
            <a:endParaRPr lang="en-US"/>
          </a:p>
        </p:txBody>
      </p:sp>
      <p:sp>
        <p:nvSpPr>
          <p:cNvPr id="6" name="Footer Placeholder 5"/>
          <p:cNvSpPr>
            <a:spLocks noGrp="1"/>
          </p:cNvSpPr>
          <p:nvPr>
            <p:ph type="ftr" sz="quarter" idx="11"/>
          </p:nvPr>
        </p:nvSpPr>
        <p:spPr/>
        <p:txBody>
          <a:bodyPr/>
          <a:lstStyle/>
          <a:p>
            <a:r>
              <a:rPr lang="en-US" smtClean="0"/>
              <a:t>©TJA</a:t>
            </a:r>
            <a:endParaRPr lang="en-US"/>
          </a:p>
        </p:txBody>
      </p:sp>
      <p:sp>
        <p:nvSpPr>
          <p:cNvPr id="7" name="Slide Number Placeholder 6"/>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16/6/2010</a:t>
            </a:r>
            <a:endParaRPr lang="en-US"/>
          </a:p>
        </p:txBody>
      </p:sp>
      <p:sp>
        <p:nvSpPr>
          <p:cNvPr id="8" name="Footer Placeholder 7"/>
          <p:cNvSpPr>
            <a:spLocks noGrp="1"/>
          </p:cNvSpPr>
          <p:nvPr>
            <p:ph type="ftr" sz="quarter" idx="11"/>
          </p:nvPr>
        </p:nvSpPr>
        <p:spPr/>
        <p:txBody>
          <a:bodyPr/>
          <a:lstStyle/>
          <a:p>
            <a:r>
              <a:rPr lang="en-US" smtClean="0"/>
              <a:t>©TJA</a:t>
            </a:r>
            <a:endParaRPr lang="en-US"/>
          </a:p>
        </p:txBody>
      </p:sp>
      <p:sp>
        <p:nvSpPr>
          <p:cNvPr id="9" name="Slide Number Placeholder 8"/>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16/6/2010</a:t>
            </a:r>
            <a:endParaRPr lang="en-US"/>
          </a:p>
        </p:txBody>
      </p:sp>
      <p:sp>
        <p:nvSpPr>
          <p:cNvPr id="4" name="Footer Placeholder 3"/>
          <p:cNvSpPr>
            <a:spLocks noGrp="1"/>
          </p:cNvSpPr>
          <p:nvPr>
            <p:ph type="ftr" sz="quarter" idx="11"/>
          </p:nvPr>
        </p:nvSpPr>
        <p:spPr/>
        <p:txBody>
          <a:bodyPr/>
          <a:lstStyle/>
          <a:p>
            <a:r>
              <a:rPr lang="en-US" smtClean="0"/>
              <a:t>©TJA</a:t>
            </a:r>
            <a:endParaRPr lang="en-US"/>
          </a:p>
        </p:txBody>
      </p:sp>
      <p:sp>
        <p:nvSpPr>
          <p:cNvPr id="5" name="Slide Number Placeholder 4"/>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16/6/2010</a:t>
            </a:r>
            <a:endParaRPr lang="en-US"/>
          </a:p>
        </p:txBody>
      </p:sp>
      <p:sp>
        <p:nvSpPr>
          <p:cNvPr id="3" name="Footer Placeholder 2"/>
          <p:cNvSpPr>
            <a:spLocks noGrp="1"/>
          </p:cNvSpPr>
          <p:nvPr>
            <p:ph type="ftr" sz="quarter" idx="11"/>
          </p:nvPr>
        </p:nvSpPr>
        <p:spPr/>
        <p:txBody>
          <a:bodyPr/>
          <a:lstStyle/>
          <a:p>
            <a:r>
              <a:rPr lang="en-US" smtClean="0"/>
              <a:t>©TJA</a:t>
            </a:r>
            <a:endParaRPr lang="en-US"/>
          </a:p>
        </p:txBody>
      </p:sp>
      <p:sp>
        <p:nvSpPr>
          <p:cNvPr id="4" name="Slide Number Placeholder 3"/>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8032AA45-82EC-4882-A7C8-291E837AC946}" type="slidenum">
              <a:rPr lang="fi-FI"/>
              <a:pPr>
                <a:defRPr/>
              </a:pPr>
              <a:t>‹#›</a:t>
            </a:fld>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en-US" dirty="0" smtClean="0"/>
              <a:t>15/4/2011</a:t>
            </a:r>
            <a:endParaRPr lang="fi-FI" dirty="0"/>
          </a:p>
        </p:txBody>
      </p:sp>
      <p:sp>
        <p:nvSpPr>
          <p:cNvPr id="6"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16/6/2010</a:t>
            </a:r>
            <a:endParaRPr lang="en-US"/>
          </a:p>
        </p:txBody>
      </p:sp>
      <p:sp>
        <p:nvSpPr>
          <p:cNvPr id="6" name="Footer Placeholder 5"/>
          <p:cNvSpPr>
            <a:spLocks noGrp="1"/>
          </p:cNvSpPr>
          <p:nvPr>
            <p:ph type="ftr" sz="quarter" idx="11"/>
          </p:nvPr>
        </p:nvSpPr>
        <p:spPr/>
        <p:txBody>
          <a:bodyPr/>
          <a:lstStyle/>
          <a:p>
            <a:r>
              <a:rPr lang="en-US" smtClean="0"/>
              <a:t>©TJA</a:t>
            </a:r>
            <a:endParaRPr lang="en-US"/>
          </a:p>
        </p:txBody>
      </p:sp>
      <p:sp>
        <p:nvSpPr>
          <p:cNvPr id="7" name="Slide Number Placeholder 6"/>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16/6/2010</a:t>
            </a:r>
            <a:endParaRPr lang="en-US"/>
          </a:p>
        </p:txBody>
      </p:sp>
      <p:sp>
        <p:nvSpPr>
          <p:cNvPr id="6" name="Footer Placeholder 5"/>
          <p:cNvSpPr>
            <a:spLocks noGrp="1"/>
          </p:cNvSpPr>
          <p:nvPr>
            <p:ph type="ftr" sz="quarter" idx="11"/>
          </p:nvPr>
        </p:nvSpPr>
        <p:spPr/>
        <p:txBody>
          <a:bodyPr/>
          <a:lstStyle/>
          <a:p>
            <a:r>
              <a:rPr lang="en-US" smtClean="0"/>
              <a:t>©TJA</a:t>
            </a:r>
            <a:endParaRPr lang="en-US"/>
          </a:p>
        </p:txBody>
      </p:sp>
      <p:sp>
        <p:nvSpPr>
          <p:cNvPr id="7" name="Slide Number Placeholder 6"/>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16/6/2010</a:t>
            </a:r>
            <a:endParaRPr lang="en-US"/>
          </a:p>
        </p:txBody>
      </p:sp>
      <p:sp>
        <p:nvSpPr>
          <p:cNvPr id="5" name="Footer Placeholder 4"/>
          <p:cNvSpPr>
            <a:spLocks noGrp="1"/>
          </p:cNvSpPr>
          <p:nvPr>
            <p:ph type="ftr" sz="quarter" idx="11"/>
          </p:nvPr>
        </p:nvSpPr>
        <p:spPr/>
        <p:txBody>
          <a:bodyPr/>
          <a:lstStyle/>
          <a:p>
            <a:r>
              <a:rPr lang="en-US" smtClean="0"/>
              <a:t>©TJA</a:t>
            </a:r>
            <a:endParaRPr lang="en-US"/>
          </a:p>
        </p:txBody>
      </p:sp>
      <p:sp>
        <p:nvSpPr>
          <p:cNvPr id="6" name="Slide Number Placeholder 5"/>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16/6/2010</a:t>
            </a:r>
            <a:endParaRPr lang="en-US"/>
          </a:p>
        </p:txBody>
      </p:sp>
      <p:sp>
        <p:nvSpPr>
          <p:cNvPr id="5" name="Footer Placeholder 4"/>
          <p:cNvSpPr>
            <a:spLocks noGrp="1"/>
          </p:cNvSpPr>
          <p:nvPr>
            <p:ph type="ftr" sz="quarter" idx="11"/>
          </p:nvPr>
        </p:nvSpPr>
        <p:spPr/>
        <p:txBody>
          <a:bodyPr/>
          <a:lstStyle/>
          <a:p>
            <a:r>
              <a:rPr lang="en-US" smtClean="0"/>
              <a:t>©TJA</a:t>
            </a:r>
            <a:endParaRPr lang="en-US"/>
          </a:p>
        </p:txBody>
      </p:sp>
      <p:sp>
        <p:nvSpPr>
          <p:cNvPr id="6" name="Slide Number Placeholder 5"/>
          <p:cNvSpPr>
            <a:spLocks noGrp="1"/>
          </p:cNvSpPr>
          <p:nvPr>
            <p:ph type="sldNum" sz="quarter" idx="12"/>
          </p:nvPr>
        </p:nvSpPr>
        <p:spPr/>
        <p:txBody>
          <a:bodyPr/>
          <a:lstStyle/>
          <a:p>
            <a:fld id="{92111699-BF98-406E-8B91-8430CBBFE8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02BF5ADF-FD1D-40BF-878F-A13132F881AA}" type="slidenum">
              <a:rPr lang="fi-FI"/>
              <a:pPr>
                <a:defRPr/>
              </a:pPr>
              <a:t>‹#›</a:t>
            </a:fld>
            <a:endParaRPr lang="fi-FI"/>
          </a:p>
        </p:txBody>
      </p:sp>
      <p:sp>
        <p:nvSpPr>
          <p:cNvPr id="5" name="Rectangle 6"/>
          <p:cNvSpPr>
            <a:spLocks noGrp="1" noChangeArrowheads="1"/>
          </p:cNvSpPr>
          <p:nvPr>
            <p:ph type="dt" sz="half" idx="11"/>
          </p:nvPr>
        </p:nvSpPr>
        <p:spPr>
          <a:ln/>
        </p:spPr>
        <p:txBody>
          <a:bodyPr/>
          <a:lstStyle>
            <a:lvl1pPr>
              <a:defRPr/>
            </a:lvl1pPr>
          </a:lstStyle>
          <a:p>
            <a:pPr>
              <a:defRPr/>
            </a:pPr>
            <a:r>
              <a:rPr lang="en-US" smtClean="0"/>
              <a:t>16/6/2010</a:t>
            </a:r>
            <a:endParaRPr lang="fi-FI"/>
          </a:p>
        </p:txBody>
      </p:sp>
      <p:sp>
        <p:nvSpPr>
          <p:cNvPr id="6"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773238"/>
            <a:ext cx="38100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773238"/>
            <a:ext cx="38100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22A36CED-1E17-4805-B202-ACEB9ED2A4FE}" type="slidenum">
              <a:rPr lang="fi-FI"/>
              <a:pPr>
                <a:defRPr/>
              </a:pPr>
              <a:t>‹#›</a:t>
            </a:fld>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16/6/2010</a:t>
            </a:r>
            <a:endParaRPr lang="fi-FI"/>
          </a:p>
        </p:txBody>
      </p:sp>
      <p:sp>
        <p:nvSpPr>
          <p:cNvPr id="7"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C3D3615E-15E5-4DA4-844A-79B77B70EDC2}" type="slidenum">
              <a:rPr lang="fi-FI"/>
              <a:pPr>
                <a:defRPr/>
              </a:pPr>
              <a:t>‹#›</a:t>
            </a:fld>
            <a:endParaRPr lang="fi-FI"/>
          </a:p>
        </p:txBody>
      </p:sp>
      <p:sp>
        <p:nvSpPr>
          <p:cNvPr id="8" name="Rectangle 6"/>
          <p:cNvSpPr>
            <a:spLocks noGrp="1" noChangeArrowheads="1"/>
          </p:cNvSpPr>
          <p:nvPr>
            <p:ph type="dt" sz="half" idx="11"/>
          </p:nvPr>
        </p:nvSpPr>
        <p:spPr>
          <a:ln/>
        </p:spPr>
        <p:txBody>
          <a:bodyPr/>
          <a:lstStyle>
            <a:lvl1pPr>
              <a:defRPr/>
            </a:lvl1pPr>
          </a:lstStyle>
          <a:p>
            <a:pPr>
              <a:defRPr/>
            </a:pPr>
            <a:r>
              <a:rPr lang="en-US" smtClean="0"/>
              <a:t>16/6/2010</a:t>
            </a:r>
            <a:endParaRPr lang="fi-FI"/>
          </a:p>
        </p:txBody>
      </p:sp>
      <p:sp>
        <p:nvSpPr>
          <p:cNvPr id="9"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5B7B8E9C-C2B8-4A1A-9C6C-8ACFD3BD9E8A}" type="slidenum">
              <a:rPr lang="fi-FI"/>
              <a:pPr>
                <a:defRPr/>
              </a:pPr>
              <a:t>‹#›</a:t>
            </a:fld>
            <a:endParaRPr lang="fi-FI"/>
          </a:p>
        </p:txBody>
      </p:sp>
      <p:sp>
        <p:nvSpPr>
          <p:cNvPr id="4" name="Rectangle 6"/>
          <p:cNvSpPr>
            <a:spLocks noGrp="1" noChangeArrowheads="1"/>
          </p:cNvSpPr>
          <p:nvPr>
            <p:ph type="dt" sz="half" idx="11"/>
          </p:nvPr>
        </p:nvSpPr>
        <p:spPr>
          <a:ln/>
        </p:spPr>
        <p:txBody>
          <a:bodyPr/>
          <a:lstStyle>
            <a:lvl1pPr>
              <a:defRPr/>
            </a:lvl1pPr>
          </a:lstStyle>
          <a:p>
            <a:pPr>
              <a:defRPr/>
            </a:pPr>
            <a:r>
              <a:rPr lang="en-US" smtClean="0"/>
              <a:t>16/6/2010</a:t>
            </a:r>
            <a:endParaRPr lang="fi-FI"/>
          </a:p>
        </p:txBody>
      </p:sp>
      <p:sp>
        <p:nvSpPr>
          <p:cNvPr id="5"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203B5E53-D3B2-4E18-A206-2B65FB78B9CD}" type="slidenum">
              <a:rPr lang="fi-FI"/>
              <a:pPr>
                <a:defRPr/>
              </a:pPr>
              <a:t>‹#›</a:t>
            </a:fld>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16/6/2010</a:t>
            </a:r>
            <a:endParaRPr lang="fi-FI"/>
          </a:p>
        </p:txBody>
      </p:sp>
      <p:sp>
        <p:nvSpPr>
          <p:cNvPr id="7"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58679BC7-8B31-4680-8BF2-E338A92EFAFD}" type="slidenum">
              <a:rPr lang="fi-FI"/>
              <a:pPr>
                <a:defRPr/>
              </a:pPr>
              <a:t>‹#›</a:t>
            </a:fld>
            <a:endParaRPr lang="fi-FI"/>
          </a:p>
        </p:txBody>
      </p:sp>
      <p:sp>
        <p:nvSpPr>
          <p:cNvPr id="6" name="Rectangle 6"/>
          <p:cNvSpPr>
            <a:spLocks noGrp="1" noChangeArrowheads="1"/>
          </p:cNvSpPr>
          <p:nvPr>
            <p:ph type="dt" sz="half" idx="11"/>
          </p:nvPr>
        </p:nvSpPr>
        <p:spPr>
          <a:ln/>
        </p:spPr>
        <p:txBody>
          <a:bodyPr/>
          <a:lstStyle>
            <a:lvl1pPr>
              <a:defRPr/>
            </a:lvl1pPr>
          </a:lstStyle>
          <a:p>
            <a:pPr>
              <a:defRPr/>
            </a:pPr>
            <a:r>
              <a:rPr lang="en-US" smtClean="0"/>
              <a:t>16/6/2010</a:t>
            </a:r>
            <a:endParaRPr lang="fi-FI"/>
          </a:p>
        </p:txBody>
      </p:sp>
      <p:sp>
        <p:nvSpPr>
          <p:cNvPr id="7" name="Rectangle 7"/>
          <p:cNvSpPr>
            <a:spLocks noGrp="1" noChangeArrowheads="1"/>
          </p:cNvSpPr>
          <p:nvPr>
            <p:ph type="ftr" sz="quarter" idx="12"/>
          </p:nvPr>
        </p:nvSpPr>
        <p:spPr>
          <a:ln/>
        </p:spPr>
        <p:txBody>
          <a:bodyPr/>
          <a:lstStyle>
            <a:lvl1pPr>
              <a:defRPr/>
            </a:lvl1pPr>
          </a:lstStyle>
          <a:p>
            <a:pPr>
              <a:defRPr/>
            </a:pPr>
            <a:r>
              <a:rPr lang="fi-FI" smtClean="0"/>
              <a:t>©TJA</a:t>
            </a:r>
            <a:endParaRPr lang="fi-FI"/>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pbgroup.tkk.fi/en"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7634" name="Rectangle 2"/>
          <p:cNvSpPr>
            <a:spLocks noGrp="1" noChangeArrowheads="1"/>
          </p:cNvSpPr>
          <p:nvPr>
            <p:ph type="sldNum" sz="quarter" idx="4"/>
          </p:nvPr>
        </p:nvSpPr>
        <p:spPr bwMode="auto">
          <a:xfrm>
            <a:off x="7667625" y="6540500"/>
            <a:ext cx="1060450" cy="257175"/>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spcBef>
                <a:spcPct val="0"/>
              </a:spcBef>
              <a:defRPr sz="1000">
                <a:solidFill>
                  <a:srgbClr val="0231A6"/>
                </a:solidFill>
                <a:latin typeface="Verdana" pitchFamily="34" charset="0"/>
              </a:defRPr>
            </a:lvl1pPr>
          </a:lstStyle>
          <a:p>
            <a:pPr>
              <a:defRPr/>
            </a:pPr>
            <a:fld id="{477AE96A-85EE-4517-8111-AF62C763DDD1}" type="slidenum">
              <a:rPr lang="fi-FI"/>
              <a:pPr>
                <a:defRPr/>
              </a:pPr>
              <a:t>‹#›</a:t>
            </a:fld>
            <a:endParaRPr lang="fi-FI"/>
          </a:p>
        </p:txBody>
      </p:sp>
      <p:sp>
        <p:nvSpPr>
          <p:cNvPr id="1027" name="Rectangle 4"/>
          <p:cNvSpPr>
            <a:spLocks noGrp="1" noChangeArrowheads="1"/>
          </p:cNvSpPr>
          <p:nvPr>
            <p:ph type="body" idx="1"/>
          </p:nvPr>
        </p:nvSpPr>
        <p:spPr bwMode="auto">
          <a:xfrm>
            <a:off x="684213" y="2000250"/>
            <a:ext cx="7772400" cy="423703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837637" name="Rectangle 5"/>
          <p:cNvSpPr>
            <a:spLocks noChangeArrowheads="1"/>
          </p:cNvSpPr>
          <p:nvPr/>
        </p:nvSpPr>
        <p:spPr bwMode="auto">
          <a:xfrm>
            <a:off x="823913" y="304800"/>
            <a:ext cx="184150" cy="244475"/>
          </a:xfrm>
          <a:prstGeom prst="rect">
            <a:avLst/>
          </a:prstGeom>
          <a:noFill/>
          <a:ln w="9525">
            <a:noFill/>
            <a:miter lim="800000"/>
            <a:headEnd/>
            <a:tailEnd/>
          </a:ln>
          <a:effectLst/>
        </p:spPr>
        <p:txBody>
          <a:bodyPr wrap="none" anchor="ctr"/>
          <a:lstStyle/>
          <a:p>
            <a:pPr>
              <a:defRPr/>
            </a:pPr>
            <a:endParaRPr lang="en-US"/>
          </a:p>
        </p:txBody>
      </p:sp>
      <p:sp>
        <p:nvSpPr>
          <p:cNvPr id="837638" name="Rectangle 6"/>
          <p:cNvSpPr>
            <a:spLocks noGrp="1" noChangeArrowheads="1"/>
          </p:cNvSpPr>
          <p:nvPr>
            <p:ph type="dt" sz="half" idx="2"/>
          </p:nvPr>
        </p:nvSpPr>
        <p:spPr bwMode="auto">
          <a:xfrm>
            <a:off x="395288" y="6545263"/>
            <a:ext cx="1296987" cy="2682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spcBef>
                <a:spcPct val="0"/>
              </a:spcBef>
              <a:defRPr sz="1000">
                <a:solidFill>
                  <a:srgbClr val="0231A6"/>
                </a:solidFill>
                <a:latin typeface="+mn-lt"/>
              </a:defRPr>
            </a:lvl1pPr>
          </a:lstStyle>
          <a:p>
            <a:pPr>
              <a:defRPr/>
            </a:pPr>
            <a:r>
              <a:rPr lang="en-US" smtClean="0"/>
              <a:t>16/6/2010</a:t>
            </a:r>
            <a:endParaRPr lang="fi-FI"/>
          </a:p>
        </p:txBody>
      </p:sp>
      <p:sp>
        <p:nvSpPr>
          <p:cNvPr id="837639" name="Rectangle 7"/>
          <p:cNvSpPr>
            <a:spLocks noGrp="1" noChangeArrowheads="1"/>
          </p:cNvSpPr>
          <p:nvPr>
            <p:ph type="ftr" sz="quarter" idx="3"/>
          </p:nvPr>
        </p:nvSpPr>
        <p:spPr bwMode="auto">
          <a:xfrm>
            <a:off x="2124075" y="6545263"/>
            <a:ext cx="4895850" cy="2682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800">
                <a:solidFill>
                  <a:srgbClr val="0231A6"/>
                </a:solidFill>
                <a:latin typeface="+mn-lt"/>
              </a:defRPr>
            </a:lvl1pPr>
          </a:lstStyle>
          <a:p>
            <a:pPr>
              <a:defRPr/>
            </a:pPr>
            <a:r>
              <a:rPr lang="fi-FI" smtClean="0"/>
              <a:t>©TJA</a:t>
            </a:r>
            <a:endParaRPr lang="fi-FI"/>
          </a:p>
        </p:txBody>
      </p:sp>
      <p:sp>
        <p:nvSpPr>
          <p:cNvPr id="837642" name="Rectangle 10"/>
          <p:cNvSpPr>
            <a:spLocks noChangeArrowheads="1"/>
          </p:cNvSpPr>
          <p:nvPr/>
        </p:nvSpPr>
        <p:spPr bwMode="auto">
          <a:xfrm>
            <a:off x="823913" y="304800"/>
            <a:ext cx="184150" cy="244475"/>
          </a:xfrm>
          <a:prstGeom prst="rect">
            <a:avLst/>
          </a:prstGeom>
          <a:noFill/>
          <a:ln w="9525">
            <a:noFill/>
            <a:miter lim="800000"/>
            <a:headEnd/>
            <a:tailEnd/>
          </a:ln>
          <a:effectLst/>
        </p:spPr>
        <p:txBody>
          <a:bodyPr wrap="none" anchor="ctr"/>
          <a:lstStyle/>
          <a:p>
            <a:pPr>
              <a:defRPr/>
            </a:pPr>
            <a:endParaRPr lang="en-US"/>
          </a:p>
        </p:txBody>
      </p:sp>
      <p:cxnSp>
        <p:nvCxnSpPr>
          <p:cNvPr id="1032" name="Straight Connector 15"/>
          <p:cNvCxnSpPr>
            <a:cxnSpLocks noChangeShapeType="1"/>
          </p:cNvCxnSpPr>
          <p:nvPr userDrawn="1"/>
        </p:nvCxnSpPr>
        <p:spPr bwMode="auto">
          <a:xfrm>
            <a:off x="0" y="1785938"/>
            <a:ext cx="9144000" cy="0"/>
          </a:xfrm>
          <a:prstGeom prst="line">
            <a:avLst/>
          </a:prstGeom>
          <a:noFill/>
          <a:ln w="28575" algn="ctr">
            <a:solidFill>
              <a:srgbClr val="1D82DD"/>
            </a:solidFill>
            <a:round/>
            <a:headEnd/>
            <a:tailEnd/>
          </a:ln>
        </p:spPr>
      </p:cxnSp>
      <p:sp>
        <p:nvSpPr>
          <p:cNvPr id="14" name="Text Box 12"/>
          <p:cNvSpPr txBox="1">
            <a:spLocks noChangeArrowheads="1"/>
          </p:cNvSpPr>
          <p:nvPr userDrawn="1"/>
        </p:nvSpPr>
        <p:spPr bwMode="auto">
          <a:xfrm>
            <a:off x="6215063" y="82550"/>
            <a:ext cx="2857500" cy="515938"/>
          </a:xfrm>
          <a:prstGeom prst="rect">
            <a:avLst/>
          </a:prstGeom>
          <a:noFill/>
          <a:ln w="28575" algn="ctr">
            <a:noFill/>
            <a:miter lim="800000"/>
            <a:headEnd/>
            <a:tailEnd/>
          </a:ln>
          <a:effectLst/>
        </p:spPr>
        <p:txBody>
          <a:bodyPr>
            <a:spAutoFit/>
          </a:bodyPr>
          <a:lstStyle/>
          <a:p>
            <a:pPr algn="r">
              <a:defRPr/>
            </a:pPr>
            <a:r>
              <a:rPr lang="fi-FI" sz="1100" dirty="0">
                <a:solidFill>
                  <a:schemeClr val="accent6"/>
                </a:solidFill>
                <a:latin typeface="Arial" pitchFamily="34" charset="0"/>
                <a:cs typeface="Arial" pitchFamily="34" charset="0"/>
              </a:rPr>
              <a:t>©  </a:t>
            </a:r>
            <a:r>
              <a:rPr lang="fi-FI" sz="1100" b="1" dirty="0">
                <a:solidFill>
                  <a:schemeClr val="accent6"/>
                </a:solidFill>
              </a:rPr>
              <a:t>Project Business research </a:t>
            </a:r>
            <a:r>
              <a:rPr lang="fi-FI" sz="1100" b="1" dirty="0" err="1">
                <a:solidFill>
                  <a:schemeClr val="accent6"/>
                </a:solidFill>
              </a:rPr>
              <a:t>group</a:t>
            </a:r>
            <a:endParaRPr lang="fi-FI" sz="1100" b="1" dirty="0"/>
          </a:p>
          <a:p>
            <a:pPr algn="r">
              <a:defRPr/>
            </a:pPr>
            <a:r>
              <a:rPr lang="en-US" sz="1100" dirty="0">
                <a:hlinkClick r:id="rId14"/>
              </a:rPr>
              <a:t>http://pbgroup.tkk.fi/en</a:t>
            </a:r>
            <a:endParaRPr lang="en-US" sz="1100" b="1" dirty="0"/>
          </a:p>
        </p:txBody>
      </p:sp>
      <p:sp>
        <p:nvSpPr>
          <p:cNvPr id="1035" name="Rectangle 3"/>
          <p:cNvSpPr>
            <a:spLocks noGrp="1" noChangeArrowheads="1"/>
          </p:cNvSpPr>
          <p:nvPr>
            <p:ph type="title"/>
          </p:nvPr>
        </p:nvSpPr>
        <p:spPr bwMode="auto">
          <a:xfrm>
            <a:off x="642938" y="928688"/>
            <a:ext cx="7773987" cy="1019175"/>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fi-FI" smtClean="0"/>
              <a:t>Click to edit Master title style</a:t>
            </a:r>
          </a:p>
        </p:txBody>
      </p:sp>
      <p:pic>
        <p:nvPicPr>
          <p:cNvPr id="1036" name="Picture 10"/>
          <p:cNvPicPr>
            <a:picLocks noChangeAspect="1" noChangeArrowheads="1"/>
          </p:cNvPicPr>
          <p:nvPr userDrawn="1"/>
        </p:nvPicPr>
        <p:blipFill>
          <a:blip r:embed="rId15" cstate="print"/>
          <a:srcRect/>
          <a:stretch>
            <a:fillRect/>
          </a:stretch>
        </p:blipFill>
        <p:spPr bwMode="auto">
          <a:xfrm>
            <a:off x="4000500" y="165100"/>
            <a:ext cx="1749425" cy="287338"/>
          </a:xfrm>
          <a:prstGeom prst="rect">
            <a:avLst/>
          </a:prstGeom>
          <a:noFill/>
          <a:ln w="1">
            <a:noFill/>
            <a:miter lim="800000"/>
            <a:headEnd/>
            <a:tailEnd/>
          </a:ln>
        </p:spPr>
      </p:pic>
      <p:pic>
        <p:nvPicPr>
          <p:cNvPr id="2050" name="Picture 2"/>
          <p:cNvPicPr>
            <a:picLocks noChangeAspect="1" noChangeArrowheads="1"/>
          </p:cNvPicPr>
          <p:nvPr userDrawn="1"/>
        </p:nvPicPr>
        <p:blipFill>
          <a:blip r:embed="rId16" cstate="print"/>
          <a:srcRect/>
          <a:stretch>
            <a:fillRect/>
          </a:stretch>
        </p:blipFill>
        <p:spPr bwMode="auto">
          <a:xfrm>
            <a:off x="179512" y="116632"/>
            <a:ext cx="2590800" cy="638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95" r:id="rId12"/>
  </p:sldLayoutIdLst>
  <p:hf hdr="0"/>
  <p:txStyles>
    <p:titleStyle>
      <a:lvl1pPr algn="ctr" defTabSz="762000" rtl="0" eaLnBrk="0" fontAlgn="base" hangingPunct="0">
        <a:spcBef>
          <a:spcPct val="0"/>
        </a:spcBef>
        <a:spcAft>
          <a:spcPct val="0"/>
        </a:spcAft>
        <a:defRPr sz="3600" b="1">
          <a:solidFill>
            <a:schemeClr val="tx2"/>
          </a:solidFill>
          <a:latin typeface="+mj-lt"/>
          <a:ea typeface="+mj-ea"/>
          <a:cs typeface="+mj-cs"/>
        </a:defRPr>
      </a:lvl1pPr>
      <a:lvl2pPr algn="ctr" defTabSz="762000" rtl="0" eaLnBrk="0" fontAlgn="base" hangingPunct="0">
        <a:spcBef>
          <a:spcPct val="0"/>
        </a:spcBef>
        <a:spcAft>
          <a:spcPct val="0"/>
        </a:spcAft>
        <a:defRPr sz="3600" b="1">
          <a:solidFill>
            <a:schemeClr val="tx2"/>
          </a:solidFill>
          <a:latin typeface="Verdana" pitchFamily="34" charset="0"/>
        </a:defRPr>
      </a:lvl2pPr>
      <a:lvl3pPr algn="ctr" defTabSz="762000" rtl="0" eaLnBrk="0" fontAlgn="base" hangingPunct="0">
        <a:spcBef>
          <a:spcPct val="0"/>
        </a:spcBef>
        <a:spcAft>
          <a:spcPct val="0"/>
        </a:spcAft>
        <a:defRPr sz="3600" b="1">
          <a:solidFill>
            <a:schemeClr val="tx2"/>
          </a:solidFill>
          <a:latin typeface="Verdana" pitchFamily="34" charset="0"/>
        </a:defRPr>
      </a:lvl3pPr>
      <a:lvl4pPr algn="ctr" defTabSz="762000" rtl="0" eaLnBrk="0" fontAlgn="base" hangingPunct="0">
        <a:spcBef>
          <a:spcPct val="0"/>
        </a:spcBef>
        <a:spcAft>
          <a:spcPct val="0"/>
        </a:spcAft>
        <a:defRPr sz="3600" b="1">
          <a:solidFill>
            <a:schemeClr val="tx2"/>
          </a:solidFill>
          <a:latin typeface="Verdana" pitchFamily="34" charset="0"/>
        </a:defRPr>
      </a:lvl4pPr>
      <a:lvl5pPr algn="ctr" defTabSz="762000" rtl="0" eaLnBrk="0" fontAlgn="base" hangingPunct="0">
        <a:spcBef>
          <a:spcPct val="0"/>
        </a:spcBef>
        <a:spcAft>
          <a:spcPct val="0"/>
        </a:spcAft>
        <a:defRPr sz="3600" b="1">
          <a:solidFill>
            <a:schemeClr val="tx2"/>
          </a:solidFill>
          <a:latin typeface="Verdana" pitchFamily="34" charset="0"/>
        </a:defRPr>
      </a:lvl5pPr>
      <a:lvl6pPr marL="457200" algn="ctr" defTabSz="762000" rtl="0" eaLnBrk="0" fontAlgn="base" hangingPunct="0">
        <a:spcBef>
          <a:spcPct val="0"/>
        </a:spcBef>
        <a:spcAft>
          <a:spcPct val="0"/>
        </a:spcAft>
        <a:defRPr sz="3600" b="1">
          <a:solidFill>
            <a:schemeClr val="tx2"/>
          </a:solidFill>
          <a:latin typeface="Verdana" pitchFamily="34" charset="0"/>
        </a:defRPr>
      </a:lvl6pPr>
      <a:lvl7pPr marL="914400" algn="ctr" defTabSz="762000" rtl="0" eaLnBrk="0" fontAlgn="base" hangingPunct="0">
        <a:spcBef>
          <a:spcPct val="0"/>
        </a:spcBef>
        <a:spcAft>
          <a:spcPct val="0"/>
        </a:spcAft>
        <a:defRPr sz="3600" b="1">
          <a:solidFill>
            <a:schemeClr val="tx2"/>
          </a:solidFill>
          <a:latin typeface="Verdana" pitchFamily="34" charset="0"/>
        </a:defRPr>
      </a:lvl7pPr>
      <a:lvl8pPr marL="1371600" algn="ctr" defTabSz="762000" rtl="0" eaLnBrk="0" fontAlgn="base" hangingPunct="0">
        <a:spcBef>
          <a:spcPct val="0"/>
        </a:spcBef>
        <a:spcAft>
          <a:spcPct val="0"/>
        </a:spcAft>
        <a:defRPr sz="3600" b="1">
          <a:solidFill>
            <a:schemeClr val="tx2"/>
          </a:solidFill>
          <a:latin typeface="Verdana" pitchFamily="34" charset="0"/>
        </a:defRPr>
      </a:lvl8pPr>
      <a:lvl9pPr marL="1828800" algn="ctr" defTabSz="762000" rtl="0" eaLnBrk="0" fontAlgn="base" hangingPunct="0">
        <a:spcBef>
          <a:spcPct val="0"/>
        </a:spcBef>
        <a:spcAft>
          <a:spcPct val="0"/>
        </a:spcAft>
        <a:defRPr sz="3600" b="1">
          <a:solidFill>
            <a:schemeClr val="tx2"/>
          </a:solidFill>
          <a:latin typeface="Verdana" pitchFamily="34" charset="0"/>
        </a:defRPr>
      </a:lvl9pPr>
    </p:titleStyle>
    <p:bodyStyle>
      <a:lvl1pPr marL="342900" indent="-342900" algn="l" defTabSz="762000" rtl="0" eaLnBrk="0" fontAlgn="base" hangingPunct="0">
        <a:spcBef>
          <a:spcPct val="20000"/>
        </a:spcBef>
        <a:spcAft>
          <a:spcPct val="0"/>
        </a:spcAft>
        <a:buSzPct val="100000"/>
        <a:buChar char="•"/>
        <a:defRPr sz="28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4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000">
          <a:solidFill>
            <a:schemeClr val="tx1"/>
          </a:solidFill>
          <a:latin typeface="+mn-lt"/>
        </a:defRPr>
      </a:lvl3pPr>
      <a:lvl4pPr marL="1600200" indent="-228600" algn="l" defTabSz="762000" rtl="0" eaLnBrk="0" fontAlgn="base" hangingPunct="0">
        <a:spcBef>
          <a:spcPct val="20000"/>
        </a:spcBef>
        <a:spcAft>
          <a:spcPct val="0"/>
        </a:spcAft>
        <a:buSzPct val="100000"/>
        <a:buChar char="–"/>
        <a:defRPr>
          <a:solidFill>
            <a:schemeClr val="tx1"/>
          </a:solidFill>
          <a:latin typeface="+mn-lt"/>
        </a:defRPr>
      </a:lvl4pPr>
      <a:lvl5pPr marL="2057400" indent="-228600" algn="l" defTabSz="762000" rtl="0" eaLnBrk="0" fontAlgn="base" hangingPunct="0">
        <a:spcBef>
          <a:spcPct val="20000"/>
        </a:spcBef>
        <a:spcAft>
          <a:spcPct val="0"/>
        </a:spcAft>
        <a:buSzPct val="100000"/>
        <a:buChar char="•"/>
        <a:defRPr>
          <a:solidFill>
            <a:schemeClr val="tx1"/>
          </a:solidFill>
          <a:latin typeface="+mn-lt"/>
        </a:defRPr>
      </a:lvl5pPr>
      <a:lvl6pPr marL="2514600" indent="-228600" algn="l" defTabSz="762000" rtl="0" eaLnBrk="0" fontAlgn="base" hangingPunct="0">
        <a:spcBef>
          <a:spcPct val="20000"/>
        </a:spcBef>
        <a:spcAft>
          <a:spcPct val="0"/>
        </a:spcAft>
        <a:buSzPct val="100000"/>
        <a:buChar char="•"/>
        <a:defRPr>
          <a:solidFill>
            <a:schemeClr val="tx1"/>
          </a:solidFill>
          <a:latin typeface="+mn-lt"/>
        </a:defRPr>
      </a:lvl6pPr>
      <a:lvl7pPr marL="2971800" indent="-228600" algn="l" defTabSz="762000" rtl="0" eaLnBrk="0" fontAlgn="base" hangingPunct="0">
        <a:spcBef>
          <a:spcPct val="20000"/>
        </a:spcBef>
        <a:spcAft>
          <a:spcPct val="0"/>
        </a:spcAft>
        <a:buSzPct val="100000"/>
        <a:buChar char="•"/>
        <a:defRPr>
          <a:solidFill>
            <a:schemeClr val="tx1"/>
          </a:solidFill>
          <a:latin typeface="+mn-lt"/>
        </a:defRPr>
      </a:lvl7pPr>
      <a:lvl8pPr marL="3429000" indent="-228600" algn="l" defTabSz="762000" rtl="0" eaLnBrk="0" fontAlgn="base" hangingPunct="0">
        <a:spcBef>
          <a:spcPct val="20000"/>
        </a:spcBef>
        <a:spcAft>
          <a:spcPct val="0"/>
        </a:spcAft>
        <a:buSzPct val="100000"/>
        <a:buChar char="•"/>
        <a:defRPr>
          <a:solidFill>
            <a:schemeClr val="tx1"/>
          </a:solidFill>
          <a:latin typeface="+mn-lt"/>
        </a:defRPr>
      </a:lvl8pPr>
      <a:lvl9pPr marL="3886200" indent="-228600" algn="l" defTabSz="762000" rtl="0" eaLnBrk="0" fontAlgn="base" hangingPunct="0">
        <a:spcBef>
          <a:spcPct val="20000"/>
        </a:spcBef>
        <a:spcAft>
          <a:spcPct val="0"/>
        </a:spcAft>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16/6/2010</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©TJA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11699-BF98-406E-8B91-8430CBBFE8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image" Target="../media/image16.jpeg"/><Relationship Id="rId2" Type="http://schemas.openxmlformats.org/officeDocument/2006/relationships/notesSlide" Target="../notesSlides/notesSlide12.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14.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pbgroup.aalto.fi/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bgroup.aalto.fi/en/" TargetMode="External"/><Relationship Id="rId2" Type="http://schemas.openxmlformats.org/officeDocument/2006/relationships/hyperlink" Target="http://pbgroup.aalto.fi/en/the_book_and_the_glossary/"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7950" y="1500174"/>
            <a:ext cx="8928100" cy="1470025"/>
          </a:xfrm>
        </p:spPr>
        <p:txBody>
          <a:bodyPr/>
          <a:lstStyle/>
          <a:p>
            <a:r>
              <a:rPr lang="fi-FI" sz="3200" dirty="0" smtClean="0"/>
              <a:t> </a:t>
            </a:r>
            <a:r>
              <a:rPr lang="fi-FI" sz="2000" dirty="0" smtClean="0"/>
              <a:t/>
            </a:r>
            <a:br>
              <a:rPr lang="fi-FI" sz="2000" dirty="0" smtClean="0"/>
            </a:br>
            <a:r>
              <a:rPr lang="fi-FI" sz="2000" dirty="0" smtClean="0"/>
              <a:t> </a:t>
            </a:r>
            <a:br>
              <a:rPr lang="fi-FI" sz="2000" dirty="0" smtClean="0"/>
            </a:br>
            <a:r>
              <a:rPr lang="fi-FI" sz="2000" dirty="0" smtClean="0"/>
              <a:t/>
            </a:r>
            <a:br>
              <a:rPr lang="fi-FI" sz="2000" dirty="0" smtClean="0"/>
            </a:br>
            <a:r>
              <a:rPr lang="fi-FI" sz="2000" dirty="0" smtClean="0"/>
              <a:t> </a:t>
            </a:r>
            <a:endParaRPr lang="en-US" sz="1800" dirty="0" smtClean="0"/>
          </a:p>
        </p:txBody>
      </p:sp>
      <p:cxnSp>
        <p:nvCxnSpPr>
          <p:cNvPr id="3076" name="Straight Connector 5"/>
          <p:cNvCxnSpPr>
            <a:cxnSpLocks noChangeShapeType="1"/>
          </p:cNvCxnSpPr>
          <p:nvPr/>
        </p:nvCxnSpPr>
        <p:spPr bwMode="auto">
          <a:xfrm>
            <a:off x="0" y="3429000"/>
            <a:ext cx="9144000" cy="0"/>
          </a:xfrm>
          <a:prstGeom prst="line">
            <a:avLst/>
          </a:prstGeom>
          <a:noFill/>
          <a:ln w="28575" algn="ctr">
            <a:solidFill>
              <a:srgbClr val="1D82DD"/>
            </a:solidFill>
            <a:round/>
            <a:headEnd/>
            <a:tailEnd/>
          </a:ln>
        </p:spPr>
      </p:cxnSp>
      <p:sp>
        <p:nvSpPr>
          <p:cNvPr id="2" name="TextBox 1"/>
          <p:cNvSpPr txBox="1"/>
          <p:nvPr/>
        </p:nvSpPr>
        <p:spPr>
          <a:xfrm>
            <a:off x="323528" y="873294"/>
            <a:ext cx="8568952" cy="2123658"/>
          </a:xfrm>
          <a:prstGeom prst="rect">
            <a:avLst/>
          </a:prstGeom>
          <a:noFill/>
        </p:spPr>
        <p:txBody>
          <a:bodyPr wrap="square" rtlCol="0">
            <a:spAutoFit/>
          </a:bodyPr>
          <a:lstStyle/>
          <a:p>
            <a:pPr>
              <a:spcBef>
                <a:spcPts val="0"/>
              </a:spcBef>
            </a:pPr>
            <a:r>
              <a:rPr lang="en-US" sz="3600" b="1" dirty="0" err="1" smtClean="0"/>
              <a:t>Projektiliiketoiminnan</a:t>
            </a:r>
            <a:r>
              <a:rPr lang="en-US" sz="3600" b="1" dirty="0" smtClean="0"/>
              <a:t> </a:t>
            </a:r>
            <a:r>
              <a:rPr lang="en-US" sz="3600" b="1" dirty="0" err="1" smtClean="0"/>
              <a:t>tutkimustuloksilla</a:t>
            </a:r>
            <a:r>
              <a:rPr lang="en-US" sz="3600" b="1" dirty="0" smtClean="0"/>
              <a:t> </a:t>
            </a:r>
            <a:r>
              <a:rPr lang="en-US" sz="3600" b="1" dirty="0" err="1" smtClean="0"/>
              <a:t>onnistumiseen</a:t>
            </a:r>
            <a:r>
              <a:rPr lang="en-US" sz="3600" b="1" dirty="0"/>
              <a:t/>
            </a:r>
            <a:br>
              <a:rPr lang="en-US" sz="3600" b="1" dirty="0"/>
            </a:br>
            <a:r>
              <a:rPr lang="fi-FI" sz="2000" b="1" kern="0" dirty="0">
                <a:solidFill>
                  <a:srgbClr val="000000"/>
                </a:solidFill>
                <a:latin typeface="Verdana"/>
                <a:ea typeface="+mj-ea"/>
                <a:cs typeface="+mj-cs"/>
              </a:rPr>
              <a:t/>
            </a:r>
            <a:br>
              <a:rPr lang="fi-FI" sz="2000" b="1" kern="0" dirty="0">
                <a:solidFill>
                  <a:srgbClr val="000000"/>
                </a:solidFill>
                <a:latin typeface="Verdana"/>
                <a:ea typeface="+mj-ea"/>
                <a:cs typeface="+mj-cs"/>
              </a:rPr>
            </a:br>
            <a:r>
              <a:rPr lang="fi-FI" sz="2000" b="1" kern="0" dirty="0" smtClean="0">
                <a:solidFill>
                  <a:srgbClr val="000000"/>
                </a:solidFill>
                <a:latin typeface="Verdana"/>
                <a:ea typeface="+mj-ea"/>
                <a:cs typeface="+mj-cs"/>
              </a:rPr>
              <a:t>Karlos Artto</a:t>
            </a:r>
          </a:p>
          <a:p>
            <a:pPr>
              <a:spcBef>
                <a:spcPts val="0"/>
              </a:spcBef>
            </a:pPr>
            <a:r>
              <a:rPr lang="fi-FI" sz="2000" kern="0" dirty="0" smtClean="0">
                <a:solidFill>
                  <a:srgbClr val="3333CC"/>
                </a:solidFill>
                <a:latin typeface="Verdana"/>
                <a:ea typeface="+mj-ea"/>
                <a:cs typeface="+mj-cs"/>
              </a:rPr>
              <a:t>Aalto-yliopisto</a:t>
            </a:r>
            <a:endParaRPr lang="fi-FI" dirty="0"/>
          </a:p>
        </p:txBody>
      </p:sp>
      <p:sp>
        <p:nvSpPr>
          <p:cNvPr id="8" name="Rectangle 3"/>
          <p:cNvSpPr>
            <a:spLocks noGrp="1" noChangeArrowheads="1"/>
          </p:cNvSpPr>
          <p:nvPr>
            <p:ph type="subTitle" idx="1"/>
          </p:nvPr>
        </p:nvSpPr>
        <p:spPr>
          <a:xfrm>
            <a:off x="0" y="3860800"/>
            <a:ext cx="9144000" cy="2447925"/>
          </a:xfrm>
        </p:spPr>
        <p:txBody>
          <a:bodyPr/>
          <a:lstStyle/>
          <a:p>
            <a:pPr>
              <a:lnSpc>
                <a:spcPct val="80000"/>
              </a:lnSpc>
            </a:pPr>
            <a:endParaRPr lang="en-US" sz="1600" b="1" dirty="0" smtClean="0"/>
          </a:p>
          <a:p>
            <a:pPr>
              <a:lnSpc>
                <a:spcPct val="80000"/>
              </a:lnSpc>
            </a:pPr>
            <a:r>
              <a:rPr lang="fi-FI" sz="1600" b="1" dirty="0" err="1" smtClean="0"/>
              <a:t>PSK:n</a:t>
            </a:r>
            <a:r>
              <a:rPr lang="fi-FI" sz="1600" b="1" dirty="0" smtClean="0"/>
              <a:t> kevätseminaari 2013</a:t>
            </a:r>
          </a:p>
          <a:p>
            <a:pPr>
              <a:lnSpc>
                <a:spcPct val="80000"/>
              </a:lnSpc>
            </a:pPr>
            <a:r>
              <a:rPr lang="fi-FI" sz="1600" b="1" dirty="0" smtClean="0"/>
              <a:t>Pörssitalo, Fabianinkatu 14, Helsinki</a:t>
            </a:r>
          </a:p>
          <a:p>
            <a:pPr>
              <a:lnSpc>
                <a:spcPct val="80000"/>
              </a:lnSpc>
            </a:pPr>
            <a:r>
              <a:rPr lang="fi-FI" sz="1600" b="1" dirty="0" smtClean="0"/>
              <a:t>18.4.2013 </a:t>
            </a:r>
          </a:p>
          <a:p>
            <a:pPr>
              <a:lnSpc>
                <a:spcPct val="80000"/>
              </a:lnSpc>
            </a:pPr>
            <a:endParaRPr lang="fi-FI" sz="1200" b="1" dirty="0" smtClean="0"/>
          </a:p>
          <a:p>
            <a:pPr>
              <a:lnSpc>
                <a:spcPct val="80000"/>
              </a:lnSpc>
            </a:pPr>
            <a:endParaRPr lang="fi-FI" sz="1200" b="1" dirty="0" smtClean="0"/>
          </a:p>
          <a:p>
            <a:pPr>
              <a:lnSpc>
                <a:spcPct val="80000"/>
              </a:lnSpc>
            </a:pPr>
            <a:endParaRPr lang="fi-FI" sz="1200" b="1" dirty="0" smtClean="0"/>
          </a:p>
          <a:p>
            <a:pPr>
              <a:lnSpc>
                <a:spcPct val="80000"/>
              </a:lnSpc>
            </a:pPr>
            <a:endParaRPr lang="fi-FI" sz="1800" b="1" dirty="0" smtClean="0"/>
          </a:p>
          <a:p>
            <a:pPr>
              <a:lnSpc>
                <a:spcPct val="80000"/>
              </a:lnSpc>
            </a:pPr>
            <a:r>
              <a:rPr lang="fi-FI" sz="1400" dirty="0" smtClean="0">
                <a:solidFill>
                  <a:schemeClr val="hlink"/>
                </a:solidFill>
              </a:rPr>
              <a:t>Project Business </a:t>
            </a:r>
            <a:r>
              <a:rPr lang="fi-FI" sz="1400" dirty="0" err="1" smtClean="0">
                <a:solidFill>
                  <a:schemeClr val="hlink"/>
                </a:solidFill>
              </a:rPr>
              <a:t>research</a:t>
            </a:r>
            <a:r>
              <a:rPr lang="fi-FI" sz="1400" dirty="0" smtClean="0">
                <a:solidFill>
                  <a:schemeClr val="hlink"/>
                </a:solidFill>
              </a:rPr>
              <a:t> </a:t>
            </a:r>
            <a:r>
              <a:rPr lang="fi-FI" sz="1400" dirty="0" err="1" smtClean="0">
                <a:solidFill>
                  <a:schemeClr val="hlink"/>
                </a:solidFill>
              </a:rPr>
              <a:t>group</a:t>
            </a:r>
            <a:r>
              <a:rPr lang="fi-FI" sz="1400" dirty="0" smtClean="0">
                <a:solidFill>
                  <a:schemeClr val="hlink"/>
                </a:solidFill>
              </a:rPr>
              <a:t> at Aalto </a:t>
            </a:r>
            <a:r>
              <a:rPr lang="fi-FI" sz="1400" dirty="0" err="1" smtClean="0">
                <a:solidFill>
                  <a:schemeClr val="hlink"/>
                </a:solidFill>
              </a:rPr>
              <a:t>University</a:t>
            </a:r>
            <a:r>
              <a:rPr lang="fi-FI" sz="1400" dirty="0" smtClean="0">
                <a:solidFill>
                  <a:schemeClr val="hlink"/>
                </a:solidFill>
              </a:rPr>
              <a:t>, Finland</a:t>
            </a:r>
          </a:p>
          <a:p>
            <a:pPr>
              <a:lnSpc>
                <a:spcPct val="80000"/>
              </a:lnSpc>
            </a:pPr>
            <a:r>
              <a:rPr lang="fi-FI" sz="1800" dirty="0">
                <a:solidFill>
                  <a:schemeClr val="hlink"/>
                </a:solidFill>
              </a:rPr>
              <a:t>http://pbgroup.aalto.fi/en/</a:t>
            </a:r>
            <a:endParaRPr lang="en-US" sz="1800" dirty="0">
              <a:solidFill>
                <a:schemeClr val="hlin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94519" y="620688"/>
            <a:ext cx="7773987" cy="1019175"/>
          </a:xfrm>
        </p:spPr>
        <p:txBody>
          <a:bodyPr lIns="91440" tIns="45720" rIns="91440" bIns="45720"/>
          <a:lstStyle/>
          <a:p>
            <a:pPr eaLnBrk="1" hangingPunct="1"/>
            <a:r>
              <a:rPr lang="en-US" sz="3300" dirty="0" smtClean="0">
                <a:solidFill>
                  <a:schemeClr val="tx1"/>
                </a:solidFill>
              </a:rPr>
              <a:t>Specific Success Measures</a:t>
            </a:r>
          </a:p>
        </p:txBody>
      </p:sp>
      <p:grpSp>
        <p:nvGrpSpPr>
          <p:cNvPr id="6147" name="Group 3"/>
          <p:cNvGrpSpPr>
            <a:grpSpLocks/>
          </p:cNvGrpSpPr>
          <p:nvPr/>
        </p:nvGrpSpPr>
        <p:grpSpPr bwMode="auto">
          <a:xfrm>
            <a:off x="1042988" y="1870075"/>
            <a:ext cx="6985000" cy="4222750"/>
            <a:chOff x="612" y="1405"/>
            <a:chExt cx="4400" cy="2660"/>
          </a:xfrm>
        </p:grpSpPr>
        <p:sp>
          <p:nvSpPr>
            <p:cNvPr id="6149" name="Rectangle 4"/>
            <p:cNvSpPr>
              <a:spLocks noChangeArrowheads="1"/>
            </p:cNvSpPr>
            <p:nvPr/>
          </p:nvSpPr>
          <p:spPr bwMode="auto">
            <a:xfrm>
              <a:off x="2309" y="1405"/>
              <a:ext cx="834" cy="319"/>
            </a:xfrm>
            <a:prstGeom prst="rect">
              <a:avLst/>
            </a:prstGeom>
            <a:solidFill>
              <a:srgbClr val="FFFFFF"/>
            </a:solidFill>
            <a:ln w="9525">
              <a:solidFill>
                <a:srgbClr val="000000"/>
              </a:solidFill>
              <a:miter lim="800000"/>
              <a:headEnd/>
              <a:tailEnd/>
            </a:ln>
          </p:spPr>
          <p:txBody>
            <a:bodyPr/>
            <a:lstStyle/>
            <a:p>
              <a:pPr>
                <a:spcBef>
                  <a:spcPts val="0"/>
                </a:spcBef>
              </a:pPr>
              <a:endParaRPr lang="fi-FI"/>
            </a:p>
          </p:txBody>
        </p:sp>
        <p:sp>
          <p:nvSpPr>
            <p:cNvPr id="6150" name="Line 5"/>
            <p:cNvSpPr>
              <a:spLocks noChangeShapeType="1"/>
            </p:cNvSpPr>
            <p:nvPr/>
          </p:nvSpPr>
          <p:spPr bwMode="auto">
            <a:xfrm>
              <a:off x="2726" y="1724"/>
              <a:ext cx="0"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51" name="Line 6"/>
            <p:cNvSpPr>
              <a:spLocks noChangeShapeType="1"/>
            </p:cNvSpPr>
            <p:nvPr/>
          </p:nvSpPr>
          <p:spPr bwMode="auto">
            <a:xfrm>
              <a:off x="1057" y="1829"/>
              <a:ext cx="344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52" name="Line 7"/>
            <p:cNvSpPr>
              <a:spLocks noChangeShapeType="1"/>
            </p:cNvSpPr>
            <p:nvPr/>
          </p:nvSpPr>
          <p:spPr bwMode="auto">
            <a:xfrm>
              <a:off x="1057" y="1829"/>
              <a:ext cx="0"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53" name="Line 8"/>
            <p:cNvSpPr>
              <a:spLocks noChangeShapeType="1"/>
            </p:cNvSpPr>
            <p:nvPr/>
          </p:nvSpPr>
          <p:spPr bwMode="auto">
            <a:xfrm>
              <a:off x="1891" y="1829"/>
              <a:ext cx="0"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54" name="Line 9"/>
            <p:cNvSpPr>
              <a:spLocks noChangeShapeType="1"/>
            </p:cNvSpPr>
            <p:nvPr/>
          </p:nvSpPr>
          <p:spPr bwMode="auto">
            <a:xfrm>
              <a:off x="2726" y="1829"/>
              <a:ext cx="0"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55" name="Line 10"/>
            <p:cNvSpPr>
              <a:spLocks noChangeShapeType="1"/>
            </p:cNvSpPr>
            <p:nvPr/>
          </p:nvSpPr>
          <p:spPr bwMode="auto">
            <a:xfrm>
              <a:off x="3561" y="1829"/>
              <a:ext cx="0"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56" name="Line 11"/>
            <p:cNvSpPr>
              <a:spLocks noChangeShapeType="1"/>
            </p:cNvSpPr>
            <p:nvPr/>
          </p:nvSpPr>
          <p:spPr bwMode="auto">
            <a:xfrm>
              <a:off x="4499" y="1829"/>
              <a:ext cx="0" cy="2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57" name="Text Box 12"/>
            <p:cNvSpPr txBox="1">
              <a:spLocks noChangeArrowheads="1"/>
            </p:cNvSpPr>
            <p:nvPr/>
          </p:nvSpPr>
          <p:spPr bwMode="auto">
            <a:xfrm>
              <a:off x="1473" y="2016"/>
              <a:ext cx="731" cy="318"/>
            </a:xfrm>
            <a:prstGeom prst="rect">
              <a:avLst/>
            </a:prstGeom>
            <a:solidFill>
              <a:srgbClr val="FFFFFF"/>
            </a:solidFill>
            <a:ln w="9525">
              <a:solidFill>
                <a:srgbClr val="000000"/>
              </a:solidFill>
              <a:miter lim="800000"/>
              <a:headEnd/>
              <a:tailEnd/>
            </a:ln>
          </p:spPr>
          <p:txBody>
            <a:bodyPr lIns="91438" tIns="45718" rIns="91438" bIns="45718"/>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0"/>
                </a:spcBef>
              </a:pPr>
              <a:r>
                <a:rPr lang="en-US" sz="1400" b="1">
                  <a:ea typeface="ＭＳ Ｐゴシック" pitchFamily="34" charset="-128"/>
                  <a:cs typeface="Arial" pitchFamily="34" charset="0"/>
                </a:rPr>
                <a:t>Impact on</a:t>
              </a:r>
            </a:p>
            <a:p>
              <a:pPr algn="ctr" eaLnBrk="1" hangingPunct="1">
                <a:spcBef>
                  <a:spcPts val="0"/>
                </a:spcBef>
              </a:pPr>
              <a:r>
                <a:rPr lang="en-US" sz="1400" b="1">
                  <a:ea typeface="ＭＳ Ｐゴシック" pitchFamily="34" charset="-128"/>
                  <a:cs typeface="Arial" pitchFamily="34" charset="0"/>
                </a:rPr>
                <a:t>Customer</a:t>
              </a:r>
              <a:endParaRPr lang="en-US" sz="1400">
                <a:ea typeface="ＭＳ Ｐゴシック" pitchFamily="34" charset="-128"/>
                <a:cs typeface="Arial" pitchFamily="34" charset="0"/>
              </a:endParaRPr>
            </a:p>
          </p:txBody>
        </p:sp>
        <p:sp>
          <p:nvSpPr>
            <p:cNvPr id="6158" name="Text Box 13"/>
            <p:cNvSpPr txBox="1">
              <a:spLocks noChangeArrowheads="1"/>
            </p:cNvSpPr>
            <p:nvPr/>
          </p:nvSpPr>
          <p:spPr bwMode="auto">
            <a:xfrm>
              <a:off x="2345" y="2016"/>
              <a:ext cx="730" cy="318"/>
            </a:xfrm>
            <a:prstGeom prst="rect">
              <a:avLst/>
            </a:prstGeom>
            <a:solidFill>
              <a:srgbClr val="FFFFFF"/>
            </a:solidFill>
            <a:ln w="9525">
              <a:solidFill>
                <a:srgbClr val="000000"/>
              </a:solidFill>
              <a:miter lim="800000"/>
              <a:headEnd/>
              <a:tailEnd/>
            </a:ln>
          </p:spPr>
          <p:txBody>
            <a:bodyPr lIns="91438" tIns="45718" rIns="91438" bIns="45718"/>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0"/>
                </a:spcBef>
              </a:pPr>
              <a:r>
                <a:rPr lang="en-US" sz="1400" b="1">
                  <a:ea typeface="ＭＳ Ｐゴシック" pitchFamily="34" charset="-128"/>
                  <a:cs typeface="Arial" pitchFamily="34" charset="0"/>
                </a:rPr>
                <a:t>Impact on</a:t>
              </a:r>
            </a:p>
            <a:p>
              <a:pPr algn="ctr" eaLnBrk="1" hangingPunct="1">
                <a:spcBef>
                  <a:spcPts val="0"/>
                </a:spcBef>
              </a:pPr>
              <a:r>
                <a:rPr lang="en-US" sz="1400" b="1">
                  <a:ea typeface="ＭＳ Ｐゴシック" pitchFamily="34" charset="-128"/>
                  <a:cs typeface="Arial" pitchFamily="34" charset="0"/>
                </a:rPr>
                <a:t>Team</a:t>
              </a:r>
              <a:endParaRPr lang="en-US" sz="1400">
                <a:ea typeface="ＭＳ Ｐゴシック" pitchFamily="34" charset="-128"/>
                <a:cs typeface="Arial" pitchFamily="34" charset="0"/>
              </a:endParaRPr>
            </a:p>
          </p:txBody>
        </p:sp>
        <p:sp>
          <p:nvSpPr>
            <p:cNvPr id="6159" name="Text Box 14"/>
            <p:cNvSpPr txBox="1">
              <a:spLocks noChangeArrowheads="1"/>
            </p:cNvSpPr>
            <p:nvPr/>
          </p:nvSpPr>
          <p:spPr bwMode="auto">
            <a:xfrm>
              <a:off x="3161" y="2016"/>
              <a:ext cx="944" cy="318"/>
            </a:xfrm>
            <a:prstGeom prst="rect">
              <a:avLst/>
            </a:prstGeom>
            <a:solidFill>
              <a:srgbClr val="FFFFFF"/>
            </a:solidFill>
            <a:ln w="9525">
              <a:solidFill>
                <a:srgbClr val="000000"/>
              </a:solidFill>
              <a:miter lim="800000"/>
              <a:headEnd/>
              <a:tailEnd/>
            </a:ln>
          </p:spPr>
          <p:txBody>
            <a:bodyPr lIns="91438" tIns="45718" rIns="91438" bIns="45718"/>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0"/>
                </a:spcBef>
              </a:pPr>
              <a:r>
                <a:rPr lang="en-US" sz="1400" b="1">
                  <a:ea typeface="ＭＳ Ｐゴシック" pitchFamily="34" charset="-128"/>
                  <a:cs typeface="Arial" pitchFamily="34" charset="0"/>
                </a:rPr>
                <a:t>Business &amp; Direct Success</a:t>
              </a:r>
              <a:endParaRPr lang="en-US" sz="1400">
                <a:ea typeface="ＭＳ Ｐゴシック" pitchFamily="34" charset="-128"/>
                <a:cs typeface="Arial" pitchFamily="34" charset="0"/>
              </a:endParaRPr>
            </a:p>
          </p:txBody>
        </p:sp>
        <p:sp>
          <p:nvSpPr>
            <p:cNvPr id="6160" name="Text Box 15"/>
            <p:cNvSpPr txBox="1">
              <a:spLocks noChangeArrowheads="1"/>
            </p:cNvSpPr>
            <p:nvPr/>
          </p:nvSpPr>
          <p:spPr bwMode="auto">
            <a:xfrm>
              <a:off x="2100" y="1405"/>
              <a:ext cx="1147" cy="319"/>
            </a:xfrm>
            <a:prstGeom prst="rect">
              <a:avLst/>
            </a:prstGeom>
            <a:solidFill>
              <a:srgbClr val="FFFFFF"/>
            </a:solidFill>
            <a:ln w="9525">
              <a:solidFill>
                <a:srgbClr val="000000"/>
              </a:solidFill>
              <a:miter lim="800000"/>
              <a:headEnd/>
              <a:tailEnd/>
            </a:ln>
          </p:spPr>
          <p:txBody>
            <a:bodyPr lIns="91438" tIns="45718" rIns="91438" bIns="45718"/>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0"/>
                </a:spcBef>
              </a:pPr>
              <a:r>
                <a:rPr lang="en-US" sz="1600" b="1">
                  <a:ea typeface="ＭＳ Ｐゴシック" pitchFamily="34" charset="-128"/>
                  <a:cs typeface="Arial" pitchFamily="34" charset="0"/>
                </a:rPr>
                <a:t>Project Success</a:t>
              </a:r>
              <a:endParaRPr lang="en-US" sz="1600">
                <a:ea typeface="ＭＳ Ｐゴシック" pitchFamily="34" charset="-128"/>
                <a:cs typeface="Arial" pitchFamily="34" charset="0"/>
              </a:endParaRPr>
            </a:p>
          </p:txBody>
        </p:sp>
        <p:sp>
          <p:nvSpPr>
            <p:cNvPr id="6161" name="Line 16"/>
            <p:cNvSpPr>
              <a:spLocks noChangeShapeType="1"/>
            </p:cNvSpPr>
            <p:nvPr/>
          </p:nvSpPr>
          <p:spPr bwMode="auto">
            <a:xfrm flipH="1">
              <a:off x="1637" y="2348"/>
              <a:ext cx="0" cy="1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62" name="Line 17"/>
            <p:cNvSpPr>
              <a:spLocks noChangeShapeType="1"/>
            </p:cNvSpPr>
            <p:nvPr/>
          </p:nvSpPr>
          <p:spPr bwMode="auto">
            <a:xfrm>
              <a:off x="2454" y="2348"/>
              <a:ext cx="0" cy="1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63" name="Line 18"/>
            <p:cNvSpPr>
              <a:spLocks noChangeShapeType="1"/>
            </p:cNvSpPr>
            <p:nvPr/>
          </p:nvSpPr>
          <p:spPr bwMode="auto">
            <a:xfrm>
              <a:off x="3324" y="2348"/>
              <a:ext cx="0" cy="1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64" name="Line 19"/>
            <p:cNvSpPr>
              <a:spLocks noChangeShapeType="1"/>
            </p:cNvSpPr>
            <p:nvPr/>
          </p:nvSpPr>
          <p:spPr bwMode="auto">
            <a:xfrm>
              <a:off x="4359" y="2348"/>
              <a:ext cx="0" cy="1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65" name="Text Box 20"/>
            <p:cNvSpPr txBox="1">
              <a:spLocks noChangeArrowheads="1"/>
            </p:cNvSpPr>
            <p:nvPr/>
          </p:nvSpPr>
          <p:spPr bwMode="auto">
            <a:xfrm>
              <a:off x="612" y="2459"/>
              <a:ext cx="807" cy="1599"/>
            </a:xfrm>
            <a:prstGeom prst="rect">
              <a:avLst/>
            </a:prstGeom>
            <a:solidFill>
              <a:srgbClr val="FFFFFF"/>
            </a:solidFill>
            <a:ln w="3175">
              <a:solidFill>
                <a:srgbClr val="000000"/>
              </a:solidFill>
              <a:miter lim="800000"/>
              <a:headEnd/>
              <a:tailEnd/>
            </a:ln>
          </p:spPr>
          <p:txBody>
            <a:bodyPr lIns="91438" tIns="45718" rIns="91438" bIns="45718"/>
            <a:lstStyle>
              <a:lvl1pPr marL="85725" indent="-857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0"/>
                </a:spcBef>
                <a:buFontTx/>
                <a:buChar char="•"/>
              </a:pPr>
              <a:r>
                <a:rPr lang="en-US" sz="1200">
                  <a:ea typeface="ＭＳ Ｐゴシック" pitchFamily="34" charset="-128"/>
                  <a:cs typeface="Arial" pitchFamily="34" charset="0"/>
                </a:rPr>
                <a:t>Meeting schedule</a:t>
              </a:r>
            </a:p>
            <a:p>
              <a:pPr eaLnBrk="1" hangingPunct="1">
                <a:spcBef>
                  <a:spcPts val="0"/>
                </a:spcBef>
                <a:buFontTx/>
                <a:buChar char="•"/>
              </a:pPr>
              <a:r>
                <a:rPr lang="en-US" sz="1200">
                  <a:ea typeface="ＭＳ Ｐゴシック" pitchFamily="34" charset="-128"/>
                  <a:cs typeface="Arial" pitchFamily="34" charset="0"/>
                </a:rPr>
                <a:t>Meeting budget</a:t>
              </a:r>
            </a:p>
            <a:p>
              <a:pPr eaLnBrk="1" hangingPunct="1">
                <a:spcBef>
                  <a:spcPts val="0"/>
                </a:spcBef>
                <a:buFontTx/>
                <a:buChar char="•"/>
              </a:pPr>
              <a:r>
                <a:rPr lang="en-US" sz="1200">
                  <a:ea typeface="ＭＳ Ｐゴシック" pitchFamily="34" charset="-128"/>
                  <a:cs typeface="Arial" pitchFamily="34" charset="0"/>
                </a:rPr>
                <a:t>Changes</a:t>
              </a:r>
            </a:p>
            <a:p>
              <a:pPr eaLnBrk="1" hangingPunct="1">
                <a:spcBef>
                  <a:spcPts val="0"/>
                </a:spcBef>
                <a:buFontTx/>
                <a:buChar char="•"/>
              </a:pPr>
              <a:r>
                <a:rPr lang="en-US" sz="1200">
                  <a:ea typeface="ＭＳ Ｐゴシック" pitchFamily="34" charset="-128"/>
                  <a:cs typeface="Arial" pitchFamily="34" charset="0"/>
                </a:rPr>
                <a:t>Yield</a:t>
              </a:r>
            </a:p>
            <a:p>
              <a:pPr eaLnBrk="1" hangingPunct="1">
                <a:spcBef>
                  <a:spcPts val="0"/>
                </a:spcBef>
                <a:buFontTx/>
                <a:buChar char="•"/>
              </a:pPr>
              <a:r>
                <a:rPr lang="en-US" sz="1200">
                  <a:ea typeface="ＭＳ Ｐゴシック" pitchFamily="34" charset="-128"/>
                  <a:cs typeface="Arial" pitchFamily="34" charset="0"/>
                </a:rPr>
                <a:t>Other efficiencies</a:t>
              </a:r>
            </a:p>
          </p:txBody>
        </p:sp>
        <p:sp>
          <p:nvSpPr>
            <p:cNvPr id="6166" name="Text Box 21"/>
            <p:cNvSpPr txBox="1">
              <a:spLocks noChangeArrowheads="1"/>
            </p:cNvSpPr>
            <p:nvPr/>
          </p:nvSpPr>
          <p:spPr bwMode="auto">
            <a:xfrm>
              <a:off x="1473" y="2459"/>
              <a:ext cx="817" cy="1606"/>
            </a:xfrm>
            <a:prstGeom prst="rect">
              <a:avLst/>
            </a:prstGeom>
            <a:solidFill>
              <a:srgbClr val="FFFFFF"/>
            </a:solidFill>
            <a:ln w="9525">
              <a:solidFill>
                <a:srgbClr val="000000"/>
              </a:solidFill>
              <a:miter lim="800000"/>
              <a:headEnd/>
              <a:tailEnd/>
            </a:ln>
          </p:spPr>
          <p:txBody>
            <a:bodyPr lIns="91438" tIns="45718" rIns="91438" bIns="45718"/>
            <a:lstStyle>
              <a:lvl1pPr marL="85725" indent="-857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0"/>
                </a:spcBef>
                <a:buFontTx/>
                <a:buChar char="•"/>
              </a:pPr>
              <a:r>
                <a:rPr lang="en-US" sz="1200">
                  <a:ea typeface="ＭＳ Ｐゴシック" pitchFamily="34" charset="-128"/>
                  <a:cs typeface="Arial" pitchFamily="34" charset="0"/>
                </a:rPr>
                <a:t>Meeting requirements and specifications</a:t>
              </a:r>
            </a:p>
            <a:p>
              <a:pPr eaLnBrk="1" hangingPunct="1">
                <a:spcBef>
                  <a:spcPts val="0"/>
                </a:spcBef>
                <a:buFontTx/>
                <a:buChar char="•"/>
              </a:pPr>
              <a:r>
                <a:rPr lang="en-US" sz="1200">
                  <a:ea typeface="ＭＳ Ｐゴシック" pitchFamily="34" charset="-128"/>
                  <a:cs typeface="Arial" pitchFamily="34" charset="0"/>
                </a:rPr>
                <a:t>Benefit to customer</a:t>
              </a:r>
            </a:p>
            <a:p>
              <a:pPr eaLnBrk="1" hangingPunct="1">
                <a:spcBef>
                  <a:spcPts val="0"/>
                </a:spcBef>
                <a:buFontTx/>
                <a:buChar char="•"/>
              </a:pPr>
              <a:r>
                <a:rPr lang="en-US" sz="1200">
                  <a:ea typeface="ＭＳ Ｐゴシック" pitchFamily="34" charset="-128"/>
                  <a:cs typeface="Arial" pitchFamily="34" charset="0"/>
                </a:rPr>
                <a:t>Extent of use</a:t>
              </a:r>
            </a:p>
            <a:p>
              <a:pPr eaLnBrk="1" hangingPunct="1">
                <a:spcBef>
                  <a:spcPts val="0"/>
                </a:spcBef>
                <a:buFontTx/>
                <a:buChar char="•"/>
              </a:pPr>
              <a:r>
                <a:rPr lang="en-US" sz="1200">
                  <a:ea typeface="ＭＳ Ｐゴシック" pitchFamily="34" charset="-128"/>
                  <a:cs typeface="Arial" pitchFamily="34" charset="0"/>
                </a:rPr>
                <a:t>Customer satisfaction &amp; loyalty</a:t>
              </a:r>
            </a:p>
            <a:p>
              <a:pPr eaLnBrk="1" hangingPunct="1">
                <a:spcBef>
                  <a:spcPts val="0"/>
                </a:spcBef>
                <a:buFontTx/>
                <a:buChar char="•"/>
              </a:pPr>
              <a:r>
                <a:rPr lang="en-US" sz="1200">
                  <a:ea typeface="ＭＳ Ｐゴシック" pitchFamily="34" charset="-128"/>
                  <a:cs typeface="Arial" pitchFamily="34" charset="0"/>
                </a:rPr>
                <a:t>Brand name recognition </a:t>
              </a:r>
            </a:p>
          </p:txBody>
        </p:sp>
        <p:sp>
          <p:nvSpPr>
            <p:cNvPr id="6167" name="Text Box 22"/>
            <p:cNvSpPr txBox="1">
              <a:spLocks noChangeArrowheads="1"/>
            </p:cNvSpPr>
            <p:nvPr/>
          </p:nvSpPr>
          <p:spPr bwMode="auto">
            <a:xfrm>
              <a:off x="2345" y="2466"/>
              <a:ext cx="798" cy="1599"/>
            </a:xfrm>
            <a:prstGeom prst="rect">
              <a:avLst/>
            </a:prstGeom>
            <a:solidFill>
              <a:srgbClr val="FFFFFF"/>
            </a:solidFill>
            <a:ln w="9525">
              <a:solidFill>
                <a:srgbClr val="000000"/>
              </a:solidFill>
              <a:miter lim="800000"/>
              <a:headEnd/>
              <a:tailEnd/>
            </a:ln>
          </p:spPr>
          <p:txBody>
            <a:bodyPr lIns="91438" tIns="45718" rIns="91438" bIns="45718"/>
            <a:lstStyle>
              <a:lvl1pPr marL="85725" indent="-857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0"/>
                </a:spcBef>
                <a:buFontTx/>
                <a:buChar char="•"/>
              </a:pPr>
              <a:r>
                <a:rPr lang="en-US" sz="1200">
                  <a:ea typeface="ＭＳ Ｐゴシック" pitchFamily="34" charset="-128"/>
                  <a:cs typeface="Arial" pitchFamily="34" charset="0"/>
                </a:rPr>
                <a:t>Team satisfaction</a:t>
              </a:r>
            </a:p>
            <a:p>
              <a:pPr eaLnBrk="1" hangingPunct="1">
                <a:spcBef>
                  <a:spcPts val="0"/>
                </a:spcBef>
                <a:buFontTx/>
                <a:buChar char="•"/>
              </a:pPr>
              <a:r>
                <a:rPr lang="en-US" sz="1200">
                  <a:ea typeface="ＭＳ Ｐゴシック" pitchFamily="34" charset="-128"/>
                  <a:cs typeface="Arial" pitchFamily="34" charset="0"/>
                </a:rPr>
                <a:t>Team morale</a:t>
              </a:r>
            </a:p>
            <a:p>
              <a:pPr eaLnBrk="1" hangingPunct="1">
                <a:spcBef>
                  <a:spcPts val="0"/>
                </a:spcBef>
                <a:buFontTx/>
                <a:buChar char="•"/>
              </a:pPr>
              <a:r>
                <a:rPr lang="en-US" sz="1200">
                  <a:ea typeface="ＭＳ Ｐゴシック" pitchFamily="34" charset="-128"/>
                  <a:cs typeface="Arial" pitchFamily="34" charset="0"/>
                </a:rPr>
                <a:t>Skill development</a:t>
              </a:r>
            </a:p>
            <a:p>
              <a:pPr eaLnBrk="1" hangingPunct="1">
                <a:spcBef>
                  <a:spcPts val="0"/>
                </a:spcBef>
                <a:buFontTx/>
                <a:buChar char="•"/>
              </a:pPr>
              <a:r>
                <a:rPr lang="en-US" sz="1200">
                  <a:ea typeface="ＭＳ Ｐゴシック" pitchFamily="34" charset="-128"/>
                  <a:cs typeface="Arial" pitchFamily="34" charset="0"/>
                </a:rPr>
                <a:t>Team member growth</a:t>
              </a:r>
            </a:p>
            <a:p>
              <a:pPr eaLnBrk="1" hangingPunct="1">
                <a:spcBef>
                  <a:spcPts val="0"/>
                </a:spcBef>
                <a:buFontTx/>
                <a:buChar char="•"/>
              </a:pPr>
              <a:r>
                <a:rPr lang="en-US" sz="1200">
                  <a:ea typeface="ＭＳ Ｐゴシック" pitchFamily="34" charset="-128"/>
                  <a:cs typeface="Arial" pitchFamily="34" charset="0"/>
                </a:rPr>
                <a:t>Team members’ retention</a:t>
              </a:r>
            </a:p>
            <a:p>
              <a:pPr eaLnBrk="1" hangingPunct="1">
                <a:spcBef>
                  <a:spcPts val="0"/>
                </a:spcBef>
                <a:buFontTx/>
                <a:buChar char="•"/>
              </a:pPr>
              <a:r>
                <a:rPr lang="en-US" sz="1200">
                  <a:ea typeface="ＭＳ Ｐゴシック" pitchFamily="34" charset="-128"/>
                  <a:cs typeface="Arial" pitchFamily="34" charset="0"/>
                </a:rPr>
                <a:t>No burnout</a:t>
              </a:r>
            </a:p>
          </p:txBody>
        </p:sp>
        <p:sp>
          <p:nvSpPr>
            <p:cNvPr id="6168" name="Text Box 23"/>
            <p:cNvSpPr txBox="1">
              <a:spLocks noChangeArrowheads="1"/>
            </p:cNvSpPr>
            <p:nvPr/>
          </p:nvSpPr>
          <p:spPr bwMode="auto">
            <a:xfrm>
              <a:off x="3216" y="2459"/>
              <a:ext cx="836" cy="1599"/>
            </a:xfrm>
            <a:prstGeom prst="rect">
              <a:avLst/>
            </a:prstGeom>
            <a:solidFill>
              <a:srgbClr val="FFFFFF"/>
            </a:solidFill>
            <a:ln w="9525">
              <a:solidFill>
                <a:srgbClr val="000000"/>
              </a:solidFill>
              <a:miter lim="800000"/>
              <a:headEnd/>
              <a:tailEnd/>
            </a:ln>
          </p:spPr>
          <p:txBody>
            <a:bodyPr lIns="91438" tIns="45718" rIns="91438" bIns="45718"/>
            <a:lstStyle>
              <a:lvl1pPr marL="85725" indent="-857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0"/>
                </a:spcBef>
                <a:buFontTx/>
                <a:buChar char="•"/>
              </a:pPr>
              <a:r>
                <a:rPr lang="en-US" sz="1200">
                  <a:ea typeface="ＭＳ Ｐゴシック" pitchFamily="34" charset="-128"/>
                  <a:cs typeface="Arial" pitchFamily="34" charset="0"/>
                </a:rPr>
                <a:t>Sales</a:t>
              </a:r>
            </a:p>
            <a:p>
              <a:pPr eaLnBrk="1" hangingPunct="1">
                <a:spcBef>
                  <a:spcPts val="0"/>
                </a:spcBef>
                <a:buFontTx/>
                <a:buChar char="•"/>
              </a:pPr>
              <a:r>
                <a:rPr lang="en-US" sz="1200">
                  <a:ea typeface="ＭＳ Ｐゴシック" pitchFamily="34" charset="-128"/>
                  <a:cs typeface="Arial" pitchFamily="34" charset="0"/>
                </a:rPr>
                <a:t>Profits</a:t>
              </a:r>
            </a:p>
            <a:p>
              <a:pPr eaLnBrk="1" hangingPunct="1">
                <a:spcBef>
                  <a:spcPts val="0"/>
                </a:spcBef>
                <a:buFontTx/>
                <a:buChar char="•"/>
              </a:pPr>
              <a:r>
                <a:rPr lang="en-US" sz="1200">
                  <a:ea typeface="ＭＳ Ｐゴシック" pitchFamily="34" charset="-128"/>
                  <a:cs typeface="Arial" pitchFamily="34" charset="0"/>
                </a:rPr>
                <a:t>Market share</a:t>
              </a:r>
            </a:p>
            <a:p>
              <a:pPr eaLnBrk="1" hangingPunct="1">
                <a:spcBef>
                  <a:spcPts val="0"/>
                </a:spcBef>
                <a:buFontTx/>
                <a:buChar char="•"/>
              </a:pPr>
              <a:r>
                <a:rPr lang="en-US" sz="1200">
                  <a:ea typeface="ＭＳ Ｐゴシック" pitchFamily="34" charset="-128"/>
                  <a:cs typeface="Arial" pitchFamily="34" charset="0"/>
                </a:rPr>
                <a:t>ROI, ROE</a:t>
              </a:r>
            </a:p>
            <a:p>
              <a:pPr eaLnBrk="1" hangingPunct="1">
                <a:spcBef>
                  <a:spcPts val="0"/>
                </a:spcBef>
                <a:buFontTx/>
                <a:buChar char="•"/>
              </a:pPr>
              <a:r>
                <a:rPr lang="en-US" sz="1200">
                  <a:ea typeface="ＭＳ Ｐゴシック" pitchFamily="34" charset="-128"/>
                  <a:cs typeface="Arial" pitchFamily="34" charset="0"/>
                </a:rPr>
                <a:t>Cash flow</a:t>
              </a:r>
            </a:p>
            <a:p>
              <a:pPr eaLnBrk="1" hangingPunct="1">
                <a:spcBef>
                  <a:spcPts val="0"/>
                </a:spcBef>
                <a:buFontTx/>
                <a:buChar char="•"/>
              </a:pPr>
              <a:r>
                <a:rPr lang="en-US" sz="1200">
                  <a:ea typeface="ＭＳ Ｐゴシック" pitchFamily="34" charset="-128"/>
                  <a:cs typeface="Arial" pitchFamily="34" charset="0"/>
                </a:rPr>
                <a:t>Service quality</a:t>
              </a:r>
            </a:p>
            <a:p>
              <a:pPr eaLnBrk="1" hangingPunct="1">
                <a:spcBef>
                  <a:spcPts val="0"/>
                </a:spcBef>
                <a:buFontTx/>
                <a:buChar char="•"/>
              </a:pPr>
              <a:r>
                <a:rPr lang="en-US" sz="1200">
                  <a:ea typeface="ＭＳ Ｐゴシック" pitchFamily="34" charset="-128"/>
                  <a:cs typeface="Arial" pitchFamily="34" charset="0"/>
                </a:rPr>
                <a:t>Cycle-time</a:t>
              </a:r>
            </a:p>
            <a:p>
              <a:pPr eaLnBrk="1" hangingPunct="1">
                <a:spcBef>
                  <a:spcPts val="0"/>
                </a:spcBef>
                <a:buFontTx/>
                <a:buChar char="•"/>
              </a:pPr>
              <a:r>
                <a:rPr lang="en-US" sz="1200">
                  <a:ea typeface="ＭＳ Ｐゴシック" pitchFamily="34" charset="-128"/>
                  <a:cs typeface="Arial" pitchFamily="34" charset="0"/>
                </a:rPr>
                <a:t>Organizational measures</a:t>
              </a:r>
            </a:p>
            <a:p>
              <a:pPr eaLnBrk="1" hangingPunct="1">
                <a:spcBef>
                  <a:spcPts val="0"/>
                </a:spcBef>
                <a:buFontTx/>
                <a:buChar char="•"/>
              </a:pPr>
              <a:r>
                <a:rPr lang="en-US" sz="1200">
                  <a:ea typeface="ＭＳ Ｐゴシック" pitchFamily="34" charset="-128"/>
                  <a:cs typeface="Arial" pitchFamily="34" charset="0"/>
                </a:rPr>
                <a:t>Regulations approval</a:t>
              </a:r>
            </a:p>
          </p:txBody>
        </p:sp>
        <p:sp>
          <p:nvSpPr>
            <p:cNvPr id="6169" name="Text Box 24"/>
            <p:cNvSpPr txBox="1">
              <a:spLocks noChangeArrowheads="1"/>
            </p:cNvSpPr>
            <p:nvPr/>
          </p:nvSpPr>
          <p:spPr bwMode="auto">
            <a:xfrm>
              <a:off x="4142" y="2459"/>
              <a:ext cx="816" cy="1599"/>
            </a:xfrm>
            <a:prstGeom prst="rect">
              <a:avLst/>
            </a:prstGeom>
            <a:solidFill>
              <a:srgbClr val="FFFFFF"/>
            </a:solidFill>
            <a:ln w="9525">
              <a:solidFill>
                <a:srgbClr val="000000"/>
              </a:solidFill>
              <a:miter lim="800000"/>
              <a:headEnd/>
              <a:tailEnd/>
            </a:ln>
          </p:spPr>
          <p:txBody>
            <a:bodyPr lIns="91438" tIns="45718" rIns="91438" bIns="45718"/>
            <a:lstStyle>
              <a:lvl1pPr marL="85725" indent="-85725"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0"/>
                </a:spcBef>
                <a:buFontTx/>
                <a:buChar char="•"/>
              </a:pPr>
              <a:r>
                <a:rPr lang="en-US" sz="1200">
                  <a:ea typeface="ＭＳ Ｐゴシック" pitchFamily="34" charset="-128"/>
                  <a:cs typeface="Arial" pitchFamily="34" charset="0"/>
                </a:rPr>
                <a:t>New technology</a:t>
              </a:r>
            </a:p>
            <a:p>
              <a:pPr eaLnBrk="1" hangingPunct="1">
                <a:spcBef>
                  <a:spcPts val="0"/>
                </a:spcBef>
                <a:buFontTx/>
                <a:buChar char="•"/>
              </a:pPr>
              <a:r>
                <a:rPr lang="en-US" sz="1200">
                  <a:ea typeface="ＭＳ Ｐゴシック" pitchFamily="34" charset="-128"/>
                  <a:cs typeface="Arial" pitchFamily="34" charset="0"/>
                </a:rPr>
                <a:t>New market</a:t>
              </a:r>
            </a:p>
            <a:p>
              <a:pPr eaLnBrk="1" hangingPunct="1">
                <a:spcBef>
                  <a:spcPts val="0"/>
                </a:spcBef>
                <a:buFontTx/>
                <a:buChar char="•"/>
              </a:pPr>
              <a:r>
                <a:rPr lang="en-US" sz="1200">
                  <a:ea typeface="ＭＳ Ｐゴシック" pitchFamily="34" charset="-128"/>
                  <a:cs typeface="Arial" pitchFamily="34" charset="0"/>
                </a:rPr>
                <a:t>New product line</a:t>
              </a:r>
            </a:p>
            <a:p>
              <a:pPr eaLnBrk="1" hangingPunct="1">
                <a:spcBef>
                  <a:spcPts val="0"/>
                </a:spcBef>
                <a:buFontTx/>
                <a:buChar char="•"/>
              </a:pPr>
              <a:r>
                <a:rPr lang="en-US" sz="1200">
                  <a:ea typeface="ＭＳ Ｐゴシック" pitchFamily="34" charset="-128"/>
                  <a:cs typeface="Arial" pitchFamily="34" charset="0"/>
                </a:rPr>
                <a:t>New core competencies</a:t>
              </a:r>
            </a:p>
            <a:p>
              <a:pPr eaLnBrk="1" hangingPunct="1">
                <a:spcBef>
                  <a:spcPts val="0"/>
                </a:spcBef>
                <a:buFontTx/>
                <a:buChar char="•"/>
              </a:pPr>
              <a:r>
                <a:rPr lang="en-US" sz="1200">
                  <a:ea typeface="ＭＳ Ｐゴシック" pitchFamily="34" charset="-128"/>
                  <a:cs typeface="Arial" pitchFamily="34" charset="0"/>
                </a:rPr>
                <a:t>New organizational capabilities</a:t>
              </a:r>
            </a:p>
          </p:txBody>
        </p:sp>
        <p:sp>
          <p:nvSpPr>
            <p:cNvPr id="6170" name="Text Box 25"/>
            <p:cNvSpPr txBox="1">
              <a:spLocks noChangeArrowheads="1"/>
            </p:cNvSpPr>
            <p:nvPr/>
          </p:nvSpPr>
          <p:spPr bwMode="auto">
            <a:xfrm>
              <a:off x="4196" y="2016"/>
              <a:ext cx="816" cy="332"/>
            </a:xfrm>
            <a:prstGeom prst="rect">
              <a:avLst/>
            </a:prstGeom>
            <a:solidFill>
              <a:schemeClr val="bg1"/>
            </a:solidFill>
            <a:ln w="9525">
              <a:solidFill>
                <a:schemeClr val="tx1"/>
              </a:solidFill>
              <a:miter lim="800000"/>
              <a:headEnd/>
              <a:tailEnd/>
            </a:ln>
          </p:spPr>
          <p:txBody>
            <a:bodyPr lIns="91438" tIns="45718" rIns="91438" bIns="4571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0"/>
                </a:spcBef>
              </a:pPr>
              <a:r>
                <a:rPr lang="en-US" sz="1400" b="1">
                  <a:ea typeface="ＭＳ Ｐゴシック" pitchFamily="34" charset="-128"/>
                  <a:cs typeface="Arial" pitchFamily="34" charset="0"/>
                </a:rPr>
                <a:t>Preparing for Future</a:t>
              </a:r>
            </a:p>
          </p:txBody>
        </p:sp>
        <p:sp>
          <p:nvSpPr>
            <p:cNvPr id="6171" name="Line 26"/>
            <p:cNvSpPr>
              <a:spLocks noChangeShapeType="1"/>
            </p:cNvSpPr>
            <p:nvPr/>
          </p:nvSpPr>
          <p:spPr bwMode="auto">
            <a:xfrm>
              <a:off x="820" y="2348"/>
              <a:ext cx="0" cy="1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spcBef>
                  <a:spcPts val="0"/>
                </a:spcBef>
              </a:pPr>
              <a:endParaRPr lang="fi-FI"/>
            </a:p>
          </p:txBody>
        </p:sp>
        <p:sp>
          <p:nvSpPr>
            <p:cNvPr id="6172" name="Text Box 27"/>
            <p:cNvSpPr txBox="1">
              <a:spLocks noChangeArrowheads="1"/>
            </p:cNvSpPr>
            <p:nvPr/>
          </p:nvSpPr>
          <p:spPr bwMode="auto">
            <a:xfrm>
              <a:off x="657" y="2016"/>
              <a:ext cx="731" cy="318"/>
            </a:xfrm>
            <a:prstGeom prst="rect">
              <a:avLst/>
            </a:prstGeom>
            <a:solidFill>
              <a:srgbClr val="FFFFFF"/>
            </a:solidFill>
            <a:ln w="9525">
              <a:solidFill>
                <a:srgbClr val="000000"/>
              </a:solidFill>
              <a:miter lim="800000"/>
              <a:headEnd/>
              <a:tailEnd/>
            </a:ln>
          </p:spPr>
          <p:txBody>
            <a:bodyPr lIns="91438" tIns="45718" rIns="91438" bIns="45718"/>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ts val="0"/>
                </a:spcBef>
              </a:pPr>
              <a:r>
                <a:rPr lang="en-US" sz="1400" b="1">
                  <a:ea typeface="ＭＳ Ｐゴシック" pitchFamily="34" charset="-128"/>
                  <a:cs typeface="Arial" pitchFamily="34" charset="0"/>
                </a:rPr>
                <a:t>Efficiency</a:t>
              </a:r>
              <a:endParaRPr lang="en-US" sz="1400">
                <a:ea typeface="ＭＳ Ｐゴシック" pitchFamily="34" charset="-128"/>
                <a:cs typeface="Arial" pitchFamily="34" charset="0"/>
              </a:endParaRPr>
            </a:p>
          </p:txBody>
        </p:sp>
      </p:grpSp>
      <p:sp>
        <p:nvSpPr>
          <p:cNvPr id="6148" name="Text Box 28"/>
          <p:cNvSpPr txBox="1">
            <a:spLocks noChangeArrowheads="1"/>
          </p:cNvSpPr>
          <p:nvPr/>
        </p:nvSpPr>
        <p:spPr bwMode="auto">
          <a:xfrm>
            <a:off x="6262688" y="6597650"/>
            <a:ext cx="2025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fi-FI" sz="900"/>
              <a:t>Adopted from: Shenhar &amp; Dvir, 2007</a:t>
            </a:r>
            <a:endParaRPr lang="en-US" sz="900"/>
          </a:p>
        </p:txBody>
      </p:sp>
    </p:spTree>
    <p:extLst>
      <p:ext uri="{BB962C8B-B14F-4D97-AF65-F5344CB8AC3E}">
        <p14:creationId xmlns:p14="http://schemas.microsoft.com/office/powerpoint/2010/main" val="3436212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Oval 2"/>
          <p:cNvSpPr>
            <a:spLocks noChangeArrowheads="1"/>
          </p:cNvSpPr>
          <p:nvPr/>
        </p:nvSpPr>
        <p:spPr bwMode="auto">
          <a:xfrm>
            <a:off x="3492500" y="2492375"/>
            <a:ext cx="4824413" cy="2449513"/>
          </a:xfrm>
          <a:prstGeom prst="ellipse">
            <a:avLst/>
          </a:prstGeom>
          <a:solidFill>
            <a:schemeClr val="bg2"/>
          </a:solidFill>
          <a:ln>
            <a:noFill/>
          </a:ln>
          <a:effectLst/>
          <a:extLst>
            <a:ext uri="{91240B29-F687-4F45-9708-019B960494DF}">
              <a14:hiddenLine xmlns:a14="http://schemas.microsoft.com/office/drawing/2010/main" w="127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4627" name="Rectangle 3"/>
          <p:cNvSpPr>
            <a:spLocks noGrp="1" noChangeArrowheads="1"/>
          </p:cNvSpPr>
          <p:nvPr>
            <p:ph type="title"/>
          </p:nvPr>
        </p:nvSpPr>
        <p:spPr>
          <a:xfrm>
            <a:off x="685801" y="620688"/>
            <a:ext cx="7773987" cy="1019175"/>
          </a:xfrm>
        </p:spPr>
        <p:txBody>
          <a:bodyPr/>
          <a:lstStyle/>
          <a:p>
            <a:r>
              <a:rPr lang="fi-FI" sz="3200" dirty="0" err="1"/>
              <a:t>Evaluating</a:t>
            </a:r>
            <a:r>
              <a:rPr lang="fi-FI" sz="3200" dirty="0"/>
              <a:t> the </a:t>
            </a:r>
            <a:r>
              <a:rPr lang="fi-FI" sz="3200" dirty="0" err="1"/>
              <a:t>effects</a:t>
            </a:r>
            <a:r>
              <a:rPr lang="fi-FI" sz="3200" dirty="0"/>
              <a:t> of a </a:t>
            </a:r>
            <a:r>
              <a:rPr lang="fi-FI" sz="3200" dirty="0" err="1"/>
              <a:t>project</a:t>
            </a:r>
            <a:endParaRPr lang="en-US" sz="3200" dirty="0"/>
          </a:p>
        </p:txBody>
      </p:sp>
      <p:sp>
        <p:nvSpPr>
          <p:cNvPr id="154628" name="Text Box 4"/>
          <p:cNvSpPr txBox="1">
            <a:spLocks noChangeArrowheads="1"/>
          </p:cNvSpPr>
          <p:nvPr/>
        </p:nvSpPr>
        <p:spPr bwMode="auto">
          <a:xfrm>
            <a:off x="6340475" y="6524625"/>
            <a:ext cx="1938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fi-FI" sz="1400"/>
              <a:t>Source: Samset, 2003</a:t>
            </a:r>
            <a:endParaRPr lang="en-US" sz="1400"/>
          </a:p>
        </p:txBody>
      </p:sp>
      <p:sp>
        <p:nvSpPr>
          <p:cNvPr id="154629" name="AutoShape 5"/>
          <p:cNvSpPr>
            <a:spLocks noChangeArrowheads="1"/>
          </p:cNvSpPr>
          <p:nvPr/>
        </p:nvSpPr>
        <p:spPr bwMode="auto">
          <a:xfrm>
            <a:off x="107950" y="3573463"/>
            <a:ext cx="503238" cy="503237"/>
          </a:xfrm>
          <a:prstGeom prst="plus">
            <a:avLst>
              <a:gd name="adj" fmla="val 25000"/>
            </a:avLst>
          </a:prstGeom>
          <a:solidFill>
            <a:schemeClr val="accent1"/>
          </a:solidFill>
          <a:ln w="127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4630" name="AutoShape 6"/>
          <p:cNvSpPr>
            <a:spLocks noChangeArrowheads="1"/>
          </p:cNvSpPr>
          <p:nvPr/>
        </p:nvSpPr>
        <p:spPr bwMode="auto">
          <a:xfrm>
            <a:off x="2867025" y="3573463"/>
            <a:ext cx="503238" cy="503237"/>
          </a:xfrm>
          <a:prstGeom prst="plus">
            <a:avLst>
              <a:gd name="adj" fmla="val 25000"/>
            </a:avLst>
          </a:prstGeom>
          <a:solidFill>
            <a:schemeClr val="hlink"/>
          </a:solidFill>
          <a:ln w="127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4631" name="AutoShape 7"/>
          <p:cNvSpPr>
            <a:spLocks noChangeArrowheads="1"/>
          </p:cNvSpPr>
          <p:nvPr/>
        </p:nvSpPr>
        <p:spPr bwMode="auto">
          <a:xfrm>
            <a:off x="5627688" y="3573463"/>
            <a:ext cx="503237" cy="503237"/>
          </a:xfrm>
          <a:prstGeom prst="plus">
            <a:avLst>
              <a:gd name="adj" fmla="val 25000"/>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4632" name="AutoShape 8"/>
          <p:cNvSpPr>
            <a:spLocks noChangeArrowheads="1"/>
          </p:cNvSpPr>
          <p:nvPr/>
        </p:nvSpPr>
        <p:spPr bwMode="auto">
          <a:xfrm>
            <a:off x="8388350" y="3573463"/>
            <a:ext cx="503238" cy="503237"/>
          </a:xfrm>
          <a:prstGeom prst="plus">
            <a:avLst>
              <a:gd name="adj" fmla="val 25000"/>
            </a:avLst>
          </a:prstGeom>
          <a:solidFill>
            <a:srgbClr val="FF0000"/>
          </a:solidFill>
          <a:ln w="1270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4633" name="Text Box 9"/>
          <p:cNvSpPr txBox="1">
            <a:spLocks noChangeArrowheads="1"/>
          </p:cNvSpPr>
          <p:nvPr/>
        </p:nvSpPr>
        <p:spPr bwMode="auto">
          <a:xfrm>
            <a:off x="0" y="4221163"/>
            <a:ext cx="1258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1400" b="1"/>
              <a:t>Inputs / resources</a:t>
            </a:r>
            <a:endParaRPr lang="en-US" sz="1400" b="1"/>
          </a:p>
        </p:txBody>
      </p:sp>
      <p:sp>
        <p:nvSpPr>
          <p:cNvPr id="154634" name="Text Box 10"/>
          <p:cNvSpPr txBox="1">
            <a:spLocks noChangeArrowheads="1"/>
          </p:cNvSpPr>
          <p:nvPr/>
        </p:nvSpPr>
        <p:spPr bwMode="auto">
          <a:xfrm>
            <a:off x="2447925" y="4149725"/>
            <a:ext cx="13319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1400" b="1"/>
              <a:t>Operational objectives</a:t>
            </a:r>
            <a:endParaRPr lang="en-US" sz="1400" b="1"/>
          </a:p>
        </p:txBody>
      </p:sp>
      <p:sp>
        <p:nvSpPr>
          <p:cNvPr id="154635" name="Text Box 11"/>
          <p:cNvSpPr txBox="1">
            <a:spLocks noChangeArrowheads="1"/>
          </p:cNvSpPr>
          <p:nvPr/>
        </p:nvSpPr>
        <p:spPr bwMode="auto">
          <a:xfrm>
            <a:off x="5219700" y="4149725"/>
            <a:ext cx="13319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1400" b="1"/>
              <a:t>Tactical objectives</a:t>
            </a:r>
            <a:endParaRPr lang="en-US" sz="1400" b="1"/>
          </a:p>
        </p:txBody>
      </p:sp>
      <p:sp>
        <p:nvSpPr>
          <p:cNvPr id="154636" name="Text Box 12"/>
          <p:cNvSpPr txBox="1">
            <a:spLocks noChangeArrowheads="1"/>
          </p:cNvSpPr>
          <p:nvPr/>
        </p:nvSpPr>
        <p:spPr bwMode="auto">
          <a:xfrm>
            <a:off x="8027988" y="4149725"/>
            <a:ext cx="11160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1400" b="1"/>
              <a:t>Strategic objectives</a:t>
            </a:r>
            <a:endParaRPr lang="en-US" sz="1400" b="1"/>
          </a:p>
        </p:txBody>
      </p:sp>
      <p:sp>
        <p:nvSpPr>
          <p:cNvPr id="154637" name="Text Box 13"/>
          <p:cNvSpPr txBox="1">
            <a:spLocks noChangeArrowheads="1"/>
          </p:cNvSpPr>
          <p:nvPr/>
        </p:nvSpPr>
        <p:spPr bwMode="auto">
          <a:xfrm>
            <a:off x="5292725" y="5229225"/>
            <a:ext cx="133191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1400" b="1"/>
              <a:t>Needs / Priorities</a:t>
            </a:r>
            <a:endParaRPr lang="en-US" sz="1400" b="1"/>
          </a:p>
        </p:txBody>
      </p:sp>
      <p:sp>
        <p:nvSpPr>
          <p:cNvPr id="154638" name="Text Box 14"/>
          <p:cNvSpPr txBox="1">
            <a:spLocks noChangeArrowheads="1"/>
          </p:cNvSpPr>
          <p:nvPr/>
        </p:nvSpPr>
        <p:spPr bwMode="auto">
          <a:xfrm>
            <a:off x="611188" y="2924175"/>
            <a:ext cx="2162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2000" b="1"/>
              <a:t>Internal efficiency</a:t>
            </a:r>
            <a:endParaRPr lang="en-US" sz="2000" b="1"/>
          </a:p>
        </p:txBody>
      </p:sp>
      <p:sp>
        <p:nvSpPr>
          <p:cNvPr id="154639" name="Text Box 15"/>
          <p:cNvSpPr txBox="1">
            <a:spLocks noChangeArrowheads="1"/>
          </p:cNvSpPr>
          <p:nvPr/>
        </p:nvSpPr>
        <p:spPr bwMode="auto">
          <a:xfrm>
            <a:off x="3132138" y="2924175"/>
            <a:ext cx="2162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2000" b="1"/>
              <a:t>External effectiveness</a:t>
            </a:r>
            <a:endParaRPr lang="en-US" sz="2000" b="1"/>
          </a:p>
        </p:txBody>
      </p:sp>
      <p:sp>
        <p:nvSpPr>
          <p:cNvPr id="154640" name="Text Box 16"/>
          <p:cNvSpPr txBox="1">
            <a:spLocks noChangeArrowheads="1"/>
          </p:cNvSpPr>
          <p:nvPr/>
        </p:nvSpPr>
        <p:spPr bwMode="auto">
          <a:xfrm>
            <a:off x="4716463" y="2276475"/>
            <a:ext cx="2162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2000" b="1"/>
              <a:t>Impact of effects</a:t>
            </a:r>
            <a:endParaRPr lang="en-US" sz="2000" b="1"/>
          </a:p>
        </p:txBody>
      </p:sp>
      <p:sp>
        <p:nvSpPr>
          <p:cNvPr id="154641" name="Text Box 17"/>
          <p:cNvSpPr txBox="1">
            <a:spLocks noChangeArrowheads="1"/>
          </p:cNvSpPr>
          <p:nvPr/>
        </p:nvSpPr>
        <p:spPr bwMode="auto">
          <a:xfrm>
            <a:off x="6156325" y="4365625"/>
            <a:ext cx="2162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2000" b="1"/>
              <a:t>Relevance of effects</a:t>
            </a:r>
            <a:endParaRPr lang="en-US" sz="2000" b="1"/>
          </a:p>
        </p:txBody>
      </p:sp>
      <p:sp>
        <p:nvSpPr>
          <p:cNvPr id="154642" name="Text Box 18"/>
          <p:cNvSpPr txBox="1">
            <a:spLocks noChangeArrowheads="1"/>
          </p:cNvSpPr>
          <p:nvPr/>
        </p:nvSpPr>
        <p:spPr bwMode="auto">
          <a:xfrm>
            <a:off x="6981825" y="2565400"/>
            <a:ext cx="2162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2000" b="1"/>
              <a:t>Sustainability of effects</a:t>
            </a:r>
            <a:endParaRPr lang="en-US" sz="2000" b="1"/>
          </a:p>
        </p:txBody>
      </p:sp>
      <p:sp>
        <p:nvSpPr>
          <p:cNvPr id="154643" name="Line 19"/>
          <p:cNvSpPr>
            <a:spLocks noChangeShapeType="1"/>
          </p:cNvSpPr>
          <p:nvPr/>
        </p:nvSpPr>
        <p:spPr bwMode="auto">
          <a:xfrm>
            <a:off x="539750" y="573405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4644" name="Line 20"/>
          <p:cNvSpPr>
            <a:spLocks noChangeShapeType="1"/>
          </p:cNvSpPr>
          <p:nvPr/>
        </p:nvSpPr>
        <p:spPr bwMode="auto">
          <a:xfrm>
            <a:off x="3059113" y="573405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4645" name="Line 21"/>
          <p:cNvSpPr>
            <a:spLocks noChangeShapeType="1"/>
          </p:cNvSpPr>
          <p:nvPr/>
        </p:nvSpPr>
        <p:spPr bwMode="auto">
          <a:xfrm>
            <a:off x="8459788" y="573405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4646" name="Line 22"/>
          <p:cNvSpPr>
            <a:spLocks noChangeShapeType="1"/>
          </p:cNvSpPr>
          <p:nvPr/>
        </p:nvSpPr>
        <p:spPr bwMode="auto">
          <a:xfrm>
            <a:off x="539750" y="6092825"/>
            <a:ext cx="2519363" cy="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4647" name="Line 23"/>
          <p:cNvSpPr>
            <a:spLocks noChangeShapeType="1"/>
          </p:cNvSpPr>
          <p:nvPr/>
        </p:nvSpPr>
        <p:spPr bwMode="auto">
          <a:xfrm>
            <a:off x="3059113" y="6092825"/>
            <a:ext cx="5400675" cy="0"/>
          </a:xfrm>
          <a:prstGeom prst="line">
            <a:avLst/>
          </a:prstGeom>
          <a:noFill/>
          <a:ln w="28575">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4648" name="Text Box 24"/>
          <p:cNvSpPr txBox="1">
            <a:spLocks noChangeArrowheads="1"/>
          </p:cNvSpPr>
          <p:nvPr/>
        </p:nvSpPr>
        <p:spPr bwMode="auto">
          <a:xfrm>
            <a:off x="1295400" y="5949950"/>
            <a:ext cx="900113" cy="304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1400" b="1"/>
              <a:t>Project</a:t>
            </a:r>
            <a:endParaRPr lang="en-US" sz="1400" b="1"/>
          </a:p>
        </p:txBody>
      </p:sp>
      <p:sp>
        <p:nvSpPr>
          <p:cNvPr id="154649" name="Text Box 25"/>
          <p:cNvSpPr txBox="1">
            <a:spLocks noChangeArrowheads="1"/>
          </p:cNvSpPr>
          <p:nvPr/>
        </p:nvSpPr>
        <p:spPr bwMode="auto">
          <a:xfrm>
            <a:off x="5364163" y="5949950"/>
            <a:ext cx="1008062" cy="304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i-FI" sz="1400" b="1"/>
              <a:t>Process</a:t>
            </a:r>
            <a:endParaRPr lang="en-US" sz="1400" b="1"/>
          </a:p>
        </p:txBody>
      </p:sp>
      <p:sp>
        <p:nvSpPr>
          <p:cNvPr id="154650" name="AutoShape 26"/>
          <p:cNvSpPr>
            <a:spLocks noChangeArrowheads="1"/>
          </p:cNvSpPr>
          <p:nvPr/>
        </p:nvSpPr>
        <p:spPr bwMode="auto">
          <a:xfrm>
            <a:off x="838200" y="3608388"/>
            <a:ext cx="1800225" cy="431800"/>
          </a:xfrm>
          <a:prstGeom prst="rightArrow">
            <a:avLst>
              <a:gd name="adj1" fmla="val 42731"/>
              <a:gd name="adj2" fmla="val 6911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4651" name="AutoShape 27"/>
          <p:cNvSpPr>
            <a:spLocks noChangeArrowheads="1"/>
          </p:cNvSpPr>
          <p:nvPr/>
        </p:nvSpPr>
        <p:spPr bwMode="auto">
          <a:xfrm>
            <a:off x="3598863" y="3608388"/>
            <a:ext cx="1800225" cy="431800"/>
          </a:xfrm>
          <a:prstGeom prst="rightArrow">
            <a:avLst>
              <a:gd name="adj1" fmla="val 42731"/>
              <a:gd name="adj2" fmla="val 69119"/>
            </a:avLst>
          </a:prstGeom>
          <a:solidFill>
            <a:schemeClr va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54652" name="AutoShape 28"/>
          <p:cNvSpPr>
            <a:spLocks noChangeArrowheads="1"/>
          </p:cNvSpPr>
          <p:nvPr/>
        </p:nvSpPr>
        <p:spPr bwMode="auto">
          <a:xfrm>
            <a:off x="6359525" y="3608388"/>
            <a:ext cx="1800225" cy="431800"/>
          </a:xfrm>
          <a:prstGeom prst="rightArrow">
            <a:avLst>
              <a:gd name="adj1" fmla="val 42731"/>
              <a:gd name="adj2" fmla="val 6911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Tree>
    <p:extLst>
      <p:ext uri="{BB962C8B-B14F-4D97-AF65-F5344CB8AC3E}">
        <p14:creationId xmlns:p14="http://schemas.microsoft.com/office/powerpoint/2010/main" val="4144523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Modelling effects</a:t>
            </a:r>
          </a:p>
        </p:txBody>
      </p:sp>
      <p:sp>
        <p:nvSpPr>
          <p:cNvPr id="152579" name="Text Box 3"/>
          <p:cNvSpPr txBox="1">
            <a:spLocks noChangeArrowheads="1"/>
          </p:cNvSpPr>
          <p:nvPr/>
        </p:nvSpPr>
        <p:spPr bwMode="auto">
          <a:xfrm>
            <a:off x="555625" y="1736725"/>
            <a:ext cx="1258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200" b="1"/>
              <a:t>Outputs</a:t>
            </a:r>
            <a:endParaRPr lang="en-US" sz="2200" b="1"/>
          </a:p>
        </p:txBody>
      </p:sp>
      <p:sp>
        <p:nvSpPr>
          <p:cNvPr id="152580" name="Text Box 4"/>
          <p:cNvSpPr txBox="1">
            <a:spLocks noChangeArrowheads="1"/>
          </p:cNvSpPr>
          <p:nvPr/>
        </p:nvSpPr>
        <p:spPr bwMode="auto">
          <a:xfrm>
            <a:off x="3195638" y="1736725"/>
            <a:ext cx="30321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200" b="1"/>
              <a:t>Mechanisms of effect</a:t>
            </a:r>
            <a:endParaRPr lang="en-US" sz="2200" b="1"/>
          </a:p>
        </p:txBody>
      </p:sp>
      <p:sp>
        <p:nvSpPr>
          <p:cNvPr id="152581" name="Text Box 5"/>
          <p:cNvSpPr txBox="1">
            <a:spLocks noChangeArrowheads="1"/>
          </p:cNvSpPr>
          <p:nvPr/>
        </p:nvSpPr>
        <p:spPr bwMode="auto">
          <a:xfrm>
            <a:off x="6950075" y="1736725"/>
            <a:ext cx="1117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2200" b="1"/>
              <a:t>Effects</a:t>
            </a:r>
            <a:endParaRPr lang="en-US" sz="2200" b="1"/>
          </a:p>
        </p:txBody>
      </p:sp>
      <p:grpSp>
        <p:nvGrpSpPr>
          <p:cNvPr id="152582" name="Group 6"/>
          <p:cNvGrpSpPr>
            <a:grpSpLocks/>
          </p:cNvGrpSpPr>
          <p:nvPr/>
        </p:nvGrpSpPr>
        <p:grpSpPr bwMode="auto">
          <a:xfrm>
            <a:off x="1116013" y="2163423"/>
            <a:ext cx="6769100" cy="4505665"/>
            <a:chOff x="68" y="747"/>
            <a:chExt cx="5034" cy="3581"/>
          </a:xfrm>
        </p:grpSpPr>
        <p:sp>
          <p:nvSpPr>
            <p:cNvPr id="152583" name="Line 7"/>
            <p:cNvSpPr>
              <a:spLocks noChangeShapeType="1"/>
            </p:cNvSpPr>
            <p:nvPr/>
          </p:nvSpPr>
          <p:spPr bwMode="auto">
            <a:xfrm>
              <a:off x="1429" y="799"/>
              <a:ext cx="0" cy="3266"/>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584" name="Line 8"/>
            <p:cNvSpPr>
              <a:spLocks noChangeShapeType="1"/>
            </p:cNvSpPr>
            <p:nvPr/>
          </p:nvSpPr>
          <p:spPr bwMode="auto">
            <a:xfrm>
              <a:off x="3969" y="845"/>
              <a:ext cx="0" cy="3265"/>
            </a:xfrm>
            <a:prstGeom prst="line">
              <a:avLst/>
            </a:prstGeom>
            <a:noFill/>
            <a:ln w="381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585" name="Rectangle 9"/>
            <p:cNvSpPr>
              <a:spLocks noChangeArrowheads="1"/>
            </p:cNvSpPr>
            <p:nvPr/>
          </p:nvSpPr>
          <p:spPr bwMode="auto">
            <a:xfrm>
              <a:off x="295" y="1208"/>
              <a:ext cx="816" cy="544"/>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dirty="0" err="1">
                  <a:solidFill>
                    <a:schemeClr val="bg1"/>
                  </a:solidFill>
                </a:rPr>
                <a:t>Web-based</a:t>
              </a:r>
              <a:endParaRPr lang="fi-FI" sz="1000" dirty="0">
                <a:solidFill>
                  <a:schemeClr val="bg1"/>
                </a:solidFill>
              </a:endParaRPr>
            </a:p>
            <a:p>
              <a:pPr algn="ctr"/>
              <a:r>
                <a:rPr lang="fi-FI" sz="1000" dirty="0" err="1">
                  <a:solidFill>
                    <a:schemeClr val="bg1"/>
                  </a:solidFill>
                </a:rPr>
                <a:t>Customer</a:t>
              </a:r>
              <a:endParaRPr lang="fi-FI" sz="1000" dirty="0">
                <a:solidFill>
                  <a:schemeClr val="bg1"/>
                </a:solidFill>
              </a:endParaRPr>
            </a:p>
            <a:p>
              <a:pPr algn="ctr"/>
              <a:r>
                <a:rPr lang="fi-FI" sz="1000" dirty="0" err="1">
                  <a:solidFill>
                    <a:schemeClr val="bg1"/>
                  </a:solidFill>
                </a:rPr>
                <a:t>information</a:t>
              </a:r>
              <a:endParaRPr lang="en-US" sz="1000" dirty="0">
                <a:solidFill>
                  <a:schemeClr val="bg1"/>
                </a:solidFill>
              </a:endParaRPr>
            </a:p>
          </p:txBody>
        </p:sp>
        <p:sp>
          <p:nvSpPr>
            <p:cNvPr id="152586" name="Rectangle 10"/>
            <p:cNvSpPr>
              <a:spLocks noChangeArrowheads="1"/>
            </p:cNvSpPr>
            <p:nvPr/>
          </p:nvSpPr>
          <p:spPr bwMode="auto">
            <a:xfrm>
              <a:off x="295" y="2341"/>
              <a:ext cx="816" cy="545"/>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dirty="0" err="1">
                  <a:solidFill>
                    <a:schemeClr val="bg1"/>
                  </a:solidFill>
                </a:rPr>
                <a:t>Web-based</a:t>
              </a:r>
              <a:endParaRPr lang="fi-FI" sz="1000" dirty="0">
                <a:solidFill>
                  <a:schemeClr val="bg1"/>
                </a:solidFill>
              </a:endParaRPr>
            </a:p>
            <a:p>
              <a:pPr algn="ctr"/>
              <a:r>
                <a:rPr lang="fi-FI" sz="1000" dirty="0" err="1">
                  <a:solidFill>
                    <a:schemeClr val="bg1"/>
                  </a:solidFill>
                </a:rPr>
                <a:t>service</a:t>
              </a:r>
              <a:endParaRPr lang="fi-FI" sz="1000" dirty="0">
                <a:solidFill>
                  <a:schemeClr val="bg1"/>
                </a:solidFill>
              </a:endParaRPr>
            </a:p>
            <a:p>
              <a:pPr algn="ctr"/>
              <a:r>
                <a:rPr lang="fi-FI" sz="1000" dirty="0" err="1">
                  <a:solidFill>
                    <a:schemeClr val="bg1"/>
                  </a:solidFill>
                </a:rPr>
                <a:t>information</a:t>
              </a:r>
              <a:endParaRPr lang="en-US" sz="1000" dirty="0">
                <a:solidFill>
                  <a:schemeClr val="bg1"/>
                </a:solidFill>
              </a:endParaRPr>
            </a:p>
          </p:txBody>
        </p:sp>
        <p:sp>
          <p:nvSpPr>
            <p:cNvPr id="152587" name="Rectangle 11"/>
            <p:cNvSpPr>
              <a:spLocks noChangeArrowheads="1"/>
            </p:cNvSpPr>
            <p:nvPr/>
          </p:nvSpPr>
          <p:spPr bwMode="auto">
            <a:xfrm>
              <a:off x="295" y="3567"/>
              <a:ext cx="816" cy="498"/>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dirty="0" err="1">
                  <a:solidFill>
                    <a:schemeClr val="bg1"/>
                  </a:solidFill>
                </a:rPr>
                <a:t>Web-based</a:t>
              </a:r>
              <a:endParaRPr lang="fi-FI" sz="1000" dirty="0">
                <a:solidFill>
                  <a:schemeClr val="bg1"/>
                </a:solidFill>
              </a:endParaRPr>
            </a:p>
            <a:p>
              <a:pPr algn="ctr"/>
              <a:r>
                <a:rPr lang="fi-FI" sz="1000" dirty="0" err="1">
                  <a:solidFill>
                    <a:schemeClr val="bg1"/>
                  </a:solidFill>
                </a:rPr>
                <a:t>transactions</a:t>
              </a:r>
              <a:endParaRPr lang="en-US" sz="1000" dirty="0">
                <a:solidFill>
                  <a:schemeClr val="bg1"/>
                </a:solidFill>
              </a:endParaRPr>
            </a:p>
          </p:txBody>
        </p:sp>
        <p:sp>
          <p:nvSpPr>
            <p:cNvPr id="152588" name="Rectangle 12"/>
            <p:cNvSpPr>
              <a:spLocks noChangeArrowheads="1"/>
            </p:cNvSpPr>
            <p:nvPr/>
          </p:nvSpPr>
          <p:spPr bwMode="auto">
            <a:xfrm>
              <a:off x="1565" y="1026"/>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Fever</a:t>
              </a:r>
            </a:p>
            <a:p>
              <a:pPr algn="ctr"/>
              <a:r>
                <a:rPr lang="fi-FI" sz="1000">
                  <a:solidFill>
                    <a:schemeClr val="bg1"/>
                  </a:solidFill>
                </a:rPr>
                <a:t>queries</a:t>
              </a:r>
              <a:endParaRPr lang="en-US" sz="1000">
                <a:solidFill>
                  <a:schemeClr val="bg1"/>
                </a:solidFill>
              </a:endParaRPr>
            </a:p>
          </p:txBody>
        </p:sp>
        <p:sp>
          <p:nvSpPr>
            <p:cNvPr id="152589" name="Rectangle 13"/>
            <p:cNvSpPr>
              <a:spLocks noChangeArrowheads="1"/>
            </p:cNvSpPr>
            <p:nvPr/>
          </p:nvSpPr>
          <p:spPr bwMode="auto">
            <a:xfrm>
              <a:off x="1565" y="1434"/>
              <a:ext cx="816" cy="545"/>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dirty="0" err="1">
                  <a:solidFill>
                    <a:schemeClr val="bg1"/>
                  </a:solidFill>
                </a:rPr>
                <a:t>Less</a:t>
              </a:r>
              <a:endParaRPr lang="fi-FI" sz="1000" dirty="0">
                <a:solidFill>
                  <a:schemeClr val="bg1"/>
                </a:solidFill>
              </a:endParaRPr>
            </a:p>
            <a:p>
              <a:pPr algn="ctr"/>
              <a:r>
                <a:rPr lang="fi-FI" sz="1000" dirty="0" err="1">
                  <a:solidFill>
                    <a:schemeClr val="bg1"/>
                  </a:solidFill>
                </a:rPr>
                <a:t>Dependence</a:t>
              </a:r>
              <a:r>
                <a:rPr lang="fi-FI" sz="1000" dirty="0">
                  <a:solidFill>
                    <a:schemeClr val="bg1"/>
                  </a:solidFill>
                </a:rPr>
                <a:t> on </a:t>
              </a:r>
            </a:p>
            <a:p>
              <a:pPr algn="ctr"/>
              <a:r>
                <a:rPr lang="fi-FI" sz="1000" dirty="0" err="1">
                  <a:solidFill>
                    <a:schemeClr val="bg1"/>
                  </a:solidFill>
                </a:rPr>
                <a:t>staff</a:t>
              </a:r>
              <a:endParaRPr lang="en-US" sz="1000" dirty="0">
                <a:solidFill>
                  <a:schemeClr val="bg1"/>
                </a:solidFill>
              </a:endParaRPr>
            </a:p>
          </p:txBody>
        </p:sp>
        <p:sp>
          <p:nvSpPr>
            <p:cNvPr id="152590" name="Rectangle 14"/>
            <p:cNvSpPr>
              <a:spLocks noChangeArrowheads="1"/>
            </p:cNvSpPr>
            <p:nvPr/>
          </p:nvSpPr>
          <p:spPr bwMode="auto">
            <a:xfrm>
              <a:off x="1565" y="2069"/>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24x7</a:t>
              </a:r>
            </a:p>
            <a:p>
              <a:pPr algn="ctr"/>
              <a:r>
                <a:rPr lang="fi-FI" sz="1000">
                  <a:solidFill>
                    <a:schemeClr val="bg1"/>
                  </a:solidFill>
                </a:rPr>
                <a:t>availability</a:t>
              </a:r>
              <a:endParaRPr lang="en-US" sz="1000">
                <a:solidFill>
                  <a:schemeClr val="bg1"/>
                </a:solidFill>
              </a:endParaRPr>
            </a:p>
          </p:txBody>
        </p:sp>
        <p:sp>
          <p:nvSpPr>
            <p:cNvPr id="152591" name="Rectangle 15"/>
            <p:cNvSpPr>
              <a:spLocks noChangeArrowheads="1"/>
            </p:cNvSpPr>
            <p:nvPr/>
          </p:nvSpPr>
          <p:spPr bwMode="auto">
            <a:xfrm>
              <a:off x="2064" y="2523"/>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Greater awareness</a:t>
              </a:r>
              <a:endParaRPr lang="en-US" sz="1000">
                <a:solidFill>
                  <a:schemeClr val="bg1"/>
                </a:solidFill>
              </a:endParaRPr>
            </a:p>
          </p:txBody>
        </p:sp>
        <p:sp>
          <p:nvSpPr>
            <p:cNvPr id="152592" name="Rectangle 16"/>
            <p:cNvSpPr>
              <a:spLocks noChangeArrowheads="1"/>
            </p:cNvSpPr>
            <p:nvPr/>
          </p:nvSpPr>
          <p:spPr bwMode="auto">
            <a:xfrm>
              <a:off x="3017" y="2704"/>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Better</a:t>
              </a:r>
            </a:p>
            <a:p>
              <a:pPr algn="ctr"/>
              <a:r>
                <a:rPr lang="fi-FI" sz="1000">
                  <a:solidFill>
                    <a:schemeClr val="bg1"/>
                  </a:solidFill>
                </a:rPr>
                <a:t>Take-up service</a:t>
              </a:r>
              <a:endParaRPr lang="en-US" sz="1000">
                <a:solidFill>
                  <a:schemeClr val="bg1"/>
                </a:solidFill>
              </a:endParaRPr>
            </a:p>
          </p:txBody>
        </p:sp>
        <p:sp>
          <p:nvSpPr>
            <p:cNvPr id="152593" name="Rectangle 17"/>
            <p:cNvSpPr>
              <a:spLocks noChangeArrowheads="1"/>
            </p:cNvSpPr>
            <p:nvPr/>
          </p:nvSpPr>
          <p:spPr bwMode="auto">
            <a:xfrm>
              <a:off x="1565" y="2976"/>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Less advertising in</a:t>
              </a:r>
            </a:p>
            <a:p>
              <a:pPr algn="ctr"/>
              <a:r>
                <a:rPr lang="fi-FI" sz="1000">
                  <a:solidFill>
                    <a:schemeClr val="bg1"/>
                  </a:solidFill>
                </a:rPr>
                <a:t>papers</a:t>
              </a:r>
              <a:endParaRPr lang="en-US" sz="1000">
                <a:solidFill>
                  <a:schemeClr val="bg1"/>
                </a:solidFill>
              </a:endParaRPr>
            </a:p>
          </p:txBody>
        </p:sp>
        <p:sp>
          <p:nvSpPr>
            <p:cNvPr id="152594" name="Rectangle 18"/>
            <p:cNvSpPr>
              <a:spLocks noChangeArrowheads="1"/>
            </p:cNvSpPr>
            <p:nvPr/>
          </p:nvSpPr>
          <p:spPr bwMode="auto">
            <a:xfrm>
              <a:off x="1565" y="3385"/>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One-stop information</a:t>
              </a:r>
            </a:p>
            <a:p>
              <a:pPr algn="ctr"/>
              <a:r>
                <a:rPr lang="fi-FI" sz="1000">
                  <a:solidFill>
                    <a:schemeClr val="bg1"/>
                  </a:solidFill>
                </a:rPr>
                <a:t>collection</a:t>
              </a:r>
              <a:endParaRPr lang="en-US" sz="1000">
                <a:solidFill>
                  <a:schemeClr val="bg1"/>
                </a:solidFill>
              </a:endParaRPr>
            </a:p>
          </p:txBody>
        </p:sp>
        <p:sp>
          <p:nvSpPr>
            <p:cNvPr id="152595" name="Rectangle 19"/>
            <p:cNvSpPr>
              <a:spLocks noChangeArrowheads="1"/>
            </p:cNvSpPr>
            <p:nvPr/>
          </p:nvSpPr>
          <p:spPr bwMode="auto">
            <a:xfrm>
              <a:off x="1565" y="3838"/>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Standardization of</a:t>
              </a:r>
            </a:p>
            <a:p>
              <a:pPr algn="ctr"/>
              <a:r>
                <a:rPr lang="fi-FI" sz="1000">
                  <a:solidFill>
                    <a:schemeClr val="bg1"/>
                  </a:solidFill>
                </a:rPr>
                <a:t>forms</a:t>
              </a:r>
              <a:endParaRPr lang="en-US" sz="1000">
                <a:solidFill>
                  <a:schemeClr val="bg1"/>
                </a:solidFill>
              </a:endParaRPr>
            </a:p>
          </p:txBody>
        </p:sp>
        <p:sp>
          <p:nvSpPr>
            <p:cNvPr id="152596" name="Rectangle 20"/>
            <p:cNvSpPr>
              <a:spLocks noChangeArrowheads="1"/>
            </p:cNvSpPr>
            <p:nvPr/>
          </p:nvSpPr>
          <p:spPr bwMode="auto">
            <a:xfrm>
              <a:off x="2699" y="3838"/>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Faster processing</a:t>
              </a:r>
              <a:endParaRPr lang="en-US" sz="1000">
                <a:solidFill>
                  <a:schemeClr val="bg1"/>
                </a:solidFill>
              </a:endParaRPr>
            </a:p>
          </p:txBody>
        </p:sp>
        <p:sp>
          <p:nvSpPr>
            <p:cNvPr id="152597" name="Rectangle 21"/>
            <p:cNvSpPr>
              <a:spLocks noChangeArrowheads="1"/>
            </p:cNvSpPr>
            <p:nvPr/>
          </p:nvSpPr>
          <p:spPr bwMode="auto">
            <a:xfrm>
              <a:off x="2744" y="1616"/>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More time for</a:t>
              </a:r>
            </a:p>
            <a:p>
              <a:pPr algn="ctr"/>
              <a:r>
                <a:rPr lang="fi-FI" sz="1000">
                  <a:solidFill>
                    <a:schemeClr val="bg1"/>
                  </a:solidFill>
                </a:rPr>
                <a:t>Other tasks</a:t>
              </a:r>
              <a:endParaRPr lang="en-US" sz="1000">
                <a:solidFill>
                  <a:schemeClr val="bg1"/>
                </a:solidFill>
              </a:endParaRPr>
            </a:p>
          </p:txBody>
        </p:sp>
        <p:sp>
          <p:nvSpPr>
            <p:cNvPr id="152598" name="Rectangle 22"/>
            <p:cNvSpPr>
              <a:spLocks noChangeArrowheads="1"/>
            </p:cNvSpPr>
            <p:nvPr/>
          </p:nvSpPr>
          <p:spPr bwMode="auto">
            <a:xfrm>
              <a:off x="4286" y="1344"/>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Reduced </a:t>
              </a:r>
            </a:p>
            <a:p>
              <a:pPr algn="ctr"/>
              <a:r>
                <a:rPr lang="fi-FI" sz="1000">
                  <a:solidFill>
                    <a:schemeClr val="bg1"/>
                  </a:solidFill>
                </a:rPr>
                <a:t>expenditures</a:t>
              </a:r>
              <a:endParaRPr lang="en-US" sz="1000">
                <a:solidFill>
                  <a:schemeClr val="bg1"/>
                </a:solidFill>
              </a:endParaRPr>
            </a:p>
          </p:txBody>
        </p:sp>
        <p:sp>
          <p:nvSpPr>
            <p:cNvPr id="152599" name="Rectangle 23"/>
            <p:cNvSpPr>
              <a:spLocks noChangeArrowheads="1"/>
            </p:cNvSpPr>
            <p:nvPr/>
          </p:nvSpPr>
          <p:spPr bwMode="auto">
            <a:xfrm>
              <a:off x="4286" y="1842"/>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Customer </a:t>
              </a:r>
            </a:p>
            <a:p>
              <a:pPr algn="ctr"/>
              <a:r>
                <a:rPr lang="fi-FI" sz="1000">
                  <a:solidFill>
                    <a:schemeClr val="bg1"/>
                  </a:solidFill>
                </a:rPr>
                <a:t>satisfaction</a:t>
              </a:r>
              <a:endParaRPr lang="en-US" sz="1000">
                <a:solidFill>
                  <a:schemeClr val="bg1"/>
                </a:solidFill>
              </a:endParaRPr>
            </a:p>
          </p:txBody>
        </p:sp>
        <p:sp>
          <p:nvSpPr>
            <p:cNvPr id="152600" name="Rectangle 24"/>
            <p:cNvSpPr>
              <a:spLocks noChangeArrowheads="1"/>
            </p:cNvSpPr>
            <p:nvPr/>
          </p:nvSpPr>
          <p:spPr bwMode="auto">
            <a:xfrm>
              <a:off x="4286" y="2341"/>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Increased</a:t>
              </a:r>
            </a:p>
            <a:p>
              <a:pPr algn="ctr"/>
              <a:r>
                <a:rPr lang="fi-FI" sz="1000">
                  <a:solidFill>
                    <a:schemeClr val="bg1"/>
                  </a:solidFill>
                </a:rPr>
                <a:t>effectiveness</a:t>
              </a:r>
              <a:endParaRPr lang="en-US" sz="1000">
                <a:solidFill>
                  <a:schemeClr val="bg1"/>
                </a:solidFill>
              </a:endParaRPr>
            </a:p>
          </p:txBody>
        </p:sp>
        <p:sp>
          <p:nvSpPr>
            <p:cNvPr id="152601" name="Rectangle 25"/>
            <p:cNvSpPr>
              <a:spLocks noChangeArrowheads="1"/>
            </p:cNvSpPr>
            <p:nvPr/>
          </p:nvSpPr>
          <p:spPr bwMode="auto">
            <a:xfrm>
              <a:off x="4286" y="3022"/>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Better market</a:t>
              </a:r>
            </a:p>
            <a:p>
              <a:pPr algn="ctr"/>
              <a:r>
                <a:rPr lang="fi-FI" sz="1000">
                  <a:solidFill>
                    <a:schemeClr val="bg1"/>
                  </a:solidFill>
                </a:rPr>
                <a:t>image</a:t>
              </a:r>
              <a:endParaRPr lang="en-US" sz="1000">
                <a:solidFill>
                  <a:schemeClr val="bg1"/>
                </a:solidFill>
              </a:endParaRPr>
            </a:p>
          </p:txBody>
        </p:sp>
        <p:sp>
          <p:nvSpPr>
            <p:cNvPr id="152602" name="Rectangle 26"/>
            <p:cNvSpPr>
              <a:spLocks noChangeArrowheads="1"/>
            </p:cNvSpPr>
            <p:nvPr/>
          </p:nvSpPr>
          <p:spPr bwMode="auto">
            <a:xfrm>
              <a:off x="4286" y="3475"/>
              <a:ext cx="816" cy="363"/>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a:solidFill>
                    <a:schemeClr val="bg1"/>
                  </a:solidFill>
                </a:rPr>
                <a:t>Better quality</a:t>
              </a:r>
            </a:p>
            <a:p>
              <a:pPr algn="ctr"/>
              <a:r>
                <a:rPr lang="fi-FI" sz="1000">
                  <a:solidFill>
                    <a:schemeClr val="bg1"/>
                  </a:solidFill>
                </a:rPr>
                <a:t>ïnformation</a:t>
              </a:r>
              <a:endParaRPr lang="en-US" sz="1000">
                <a:solidFill>
                  <a:schemeClr val="bg1"/>
                </a:solidFill>
              </a:endParaRPr>
            </a:p>
          </p:txBody>
        </p:sp>
        <p:sp>
          <p:nvSpPr>
            <p:cNvPr id="152603" name="Line 27"/>
            <p:cNvSpPr>
              <a:spLocks noChangeShapeType="1"/>
            </p:cNvSpPr>
            <p:nvPr/>
          </p:nvSpPr>
          <p:spPr bwMode="auto">
            <a:xfrm flipV="1">
              <a:off x="1111" y="1207"/>
              <a:ext cx="454" cy="27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04" name="Line 28"/>
            <p:cNvSpPr>
              <a:spLocks noChangeShapeType="1"/>
            </p:cNvSpPr>
            <p:nvPr/>
          </p:nvSpPr>
          <p:spPr bwMode="auto">
            <a:xfrm>
              <a:off x="1111" y="1480"/>
              <a:ext cx="454" cy="2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05" name="Line 29"/>
            <p:cNvSpPr>
              <a:spLocks noChangeShapeType="1"/>
            </p:cNvSpPr>
            <p:nvPr/>
          </p:nvSpPr>
          <p:spPr bwMode="auto">
            <a:xfrm>
              <a:off x="1111" y="1480"/>
              <a:ext cx="454" cy="7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06" name="Line 30"/>
            <p:cNvSpPr>
              <a:spLocks noChangeShapeType="1"/>
            </p:cNvSpPr>
            <p:nvPr/>
          </p:nvSpPr>
          <p:spPr bwMode="auto">
            <a:xfrm>
              <a:off x="1111" y="1480"/>
              <a:ext cx="454" cy="208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07" name="Line 31"/>
            <p:cNvSpPr>
              <a:spLocks noChangeShapeType="1"/>
            </p:cNvSpPr>
            <p:nvPr/>
          </p:nvSpPr>
          <p:spPr bwMode="auto">
            <a:xfrm flipV="1">
              <a:off x="2381" y="1162"/>
              <a:ext cx="363"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08" name="Line 32"/>
            <p:cNvSpPr>
              <a:spLocks noChangeShapeType="1"/>
            </p:cNvSpPr>
            <p:nvPr/>
          </p:nvSpPr>
          <p:spPr bwMode="auto">
            <a:xfrm>
              <a:off x="2381" y="1706"/>
              <a:ext cx="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09" name="Line 33"/>
            <p:cNvSpPr>
              <a:spLocks noChangeShapeType="1"/>
            </p:cNvSpPr>
            <p:nvPr/>
          </p:nvSpPr>
          <p:spPr bwMode="auto">
            <a:xfrm>
              <a:off x="3560" y="1207"/>
              <a:ext cx="726" cy="3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10" name="Line 34"/>
            <p:cNvSpPr>
              <a:spLocks noChangeShapeType="1"/>
            </p:cNvSpPr>
            <p:nvPr/>
          </p:nvSpPr>
          <p:spPr bwMode="auto">
            <a:xfrm>
              <a:off x="2381" y="1298"/>
              <a:ext cx="1905"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11" name="Rectangle 35"/>
            <p:cNvSpPr>
              <a:spLocks noChangeArrowheads="1"/>
            </p:cNvSpPr>
            <p:nvPr/>
          </p:nvSpPr>
          <p:spPr bwMode="auto">
            <a:xfrm>
              <a:off x="2744" y="747"/>
              <a:ext cx="816" cy="551"/>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i-FI" sz="1000" dirty="0">
                  <a:solidFill>
                    <a:schemeClr val="bg1"/>
                  </a:solidFill>
                </a:rPr>
                <a:t>Fever</a:t>
              </a:r>
            </a:p>
            <a:p>
              <a:pPr algn="ctr"/>
              <a:r>
                <a:rPr lang="fi-FI" sz="1000" dirty="0">
                  <a:solidFill>
                    <a:schemeClr val="bg1"/>
                  </a:solidFill>
                </a:rPr>
                <a:t>Phone </a:t>
              </a:r>
              <a:r>
                <a:rPr lang="fi-FI" sz="1000" dirty="0" err="1">
                  <a:solidFill>
                    <a:schemeClr val="bg1"/>
                  </a:solidFill>
                </a:rPr>
                <a:t>calls</a:t>
              </a:r>
              <a:r>
                <a:rPr lang="fi-FI" sz="1000" dirty="0">
                  <a:solidFill>
                    <a:schemeClr val="bg1"/>
                  </a:solidFill>
                </a:rPr>
                <a:t>,  </a:t>
              </a:r>
            </a:p>
            <a:p>
              <a:pPr algn="ctr"/>
              <a:r>
                <a:rPr lang="fi-FI" sz="1000" dirty="0" err="1">
                  <a:solidFill>
                    <a:schemeClr val="bg1"/>
                  </a:solidFill>
                </a:rPr>
                <a:t>Less</a:t>
              </a:r>
              <a:r>
                <a:rPr lang="fi-FI" sz="1000" dirty="0">
                  <a:solidFill>
                    <a:schemeClr val="bg1"/>
                  </a:solidFill>
                </a:rPr>
                <a:t> </a:t>
              </a:r>
              <a:r>
                <a:rPr lang="fi-FI" sz="1000" dirty="0" err="1">
                  <a:solidFill>
                    <a:schemeClr val="bg1"/>
                  </a:solidFill>
                </a:rPr>
                <a:t>mail</a:t>
              </a:r>
              <a:endParaRPr lang="en-US" sz="1000" dirty="0">
                <a:solidFill>
                  <a:schemeClr val="bg1"/>
                </a:solidFill>
              </a:endParaRPr>
            </a:p>
          </p:txBody>
        </p:sp>
        <p:sp>
          <p:nvSpPr>
            <p:cNvPr id="152612" name="Line 36"/>
            <p:cNvSpPr>
              <a:spLocks noChangeShapeType="1"/>
            </p:cNvSpPr>
            <p:nvPr/>
          </p:nvSpPr>
          <p:spPr bwMode="auto">
            <a:xfrm>
              <a:off x="3560" y="1752"/>
              <a:ext cx="726"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13" name="Line 37"/>
            <p:cNvSpPr>
              <a:spLocks noChangeShapeType="1"/>
            </p:cNvSpPr>
            <p:nvPr/>
          </p:nvSpPr>
          <p:spPr bwMode="auto">
            <a:xfrm>
              <a:off x="3560" y="1752"/>
              <a:ext cx="726" cy="7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cxnSp>
          <p:nvCxnSpPr>
            <p:cNvPr id="152614" name="AutoShape 38"/>
            <p:cNvCxnSpPr>
              <a:cxnSpLocks noChangeShapeType="1"/>
              <a:stCxn id="152590" idx="3"/>
              <a:endCxn id="152591" idx="0"/>
            </p:cNvCxnSpPr>
            <p:nvPr/>
          </p:nvCxnSpPr>
          <p:spPr bwMode="auto">
            <a:xfrm>
              <a:off x="2381" y="2251"/>
              <a:ext cx="91" cy="272"/>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615" name="Line 39"/>
            <p:cNvSpPr>
              <a:spLocks noChangeShapeType="1"/>
            </p:cNvSpPr>
            <p:nvPr/>
          </p:nvSpPr>
          <p:spPr bwMode="auto">
            <a:xfrm flipV="1">
              <a:off x="2880" y="2069"/>
              <a:ext cx="1406"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16" name="Line 40"/>
            <p:cNvSpPr>
              <a:spLocks noChangeShapeType="1"/>
            </p:cNvSpPr>
            <p:nvPr/>
          </p:nvSpPr>
          <p:spPr bwMode="auto">
            <a:xfrm>
              <a:off x="2880" y="2704"/>
              <a:ext cx="136" cy="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17" name="Line 41"/>
            <p:cNvSpPr>
              <a:spLocks noChangeShapeType="1"/>
            </p:cNvSpPr>
            <p:nvPr/>
          </p:nvSpPr>
          <p:spPr bwMode="auto">
            <a:xfrm>
              <a:off x="3833" y="2886"/>
              <a:ext cx="453" cy="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18" name="Line 42"/>
            <p:cNvSpPr>
              <a:spLocks noChangeShapeType="1"/>
            </p:cNvSpPr>
            <p:nvPr/>
          </p:nvSpPr>
          <p:spPr bwMode="auto">
            <a:xfrm>
              <a:off x="2381" y="3203"/>
              <a:ext cx="190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19" name="Line 43"/>
            <p:cNvSpPr>
              <a:spLocks noChangeShapeType="1"/>
            </p:cNvSpPr>
            <p:nvPr/>
          </p:nvSpPr>
          <p:spPr bwMode="auto">
            <a:xfrm flipV="1">
              <a:off x="2381" y="3249"/>
              <a:ext cx="1905" cy="3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0" name="Line 44"/>
            <p:cNvSpPr>
              <a:spLocks noChangeShapeType="1"/>
            </p:cNvSpPr>
            <p:nvPr/>
          </p:nvSpPr>
          <p:spPr bwMode="auto">
            <a:xfrm>
              <a:off x="2381" y="3566"/>
              <a:ext cx="190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1" name="Line 45"/>
            <p:cNvSpPr>
              <a:spLocks noChangeShapeType="1"/>
            </p:cNvSpPr>
            <p:nvPr/>
          </p:nvSpPr>
          <p:spPr bwMode="auto">
            <a:xfrm flipV="1">
              <a:off x="3515" y="3657"/>
              <a:ext cx="771"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2" name="Line 46"/>
            <p:cNvSpPr>
              <a:spLocks noChangeShapeType="1"/>
            </p:cNvSpPr>
            <p:nvPr/>
          </p:nvSpPr>
          <p:spPr bwMode="auto">
            <a:xfrm>
              <a:off x="2381" y="4020"/>
              <a:ext cx="31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3" name="Line 47"/>
            <p:cNvSpPr>
              <a:spLocks noChangeShapeType="1"/>
            </p:cNvSpPr>
            <p:nvPr/>
          </p:nvSpPr>
          <p:spPr bwMode="auto">
            <a:xfrm>
              <a:off x="1111" y="3838"/>
              <a:ext cx="454" cy="1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4" name="Line 48"/>
            <p:cNvSpPr>
              <a:spLocks noChangeShapeType="1"/>
            </p:cNvSpPr>
            <p:nvPr/>
          </p:nvSpPr>
          <p:spPr bwMode="auto">
            <a:xfrm flipV="1">
              <a:off x="1111" y="3566"/>
              <a:ext cx="454"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5" name="Line 49"/>
            <p:cNvSpPr>
              <a:spLocks noChangeShapeType="1"/>
            </p:cNvSpPr>
            <p:nvPr/>
          </p:nvSpPr>
          <p:spPr bwMode="auto">
            <a:xfrm flipV="1">
              <a:off x="1111" y="2251"/>
              <a:ext cx="454" cy="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6" name="Line 50"/>
            <p:cNvSpPr>
              <a:spLocks noChangeShapeType="1"/>
            </p:cNvSpPr>
            <p:nvPr/>
          </p:nvSpPr>
          <p:spPr bwMode="auto">
            <a:xfrm flipV="1">
              <a:off x="1111" y="1253"/>
              <a:ext cx="454" cy="13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7" name="Line 51"/>
            <p:cNvSpPr>
              <a:spLocks noChangeShapeType="1"/>
            </p:cNvSpPr>
            <p:nvPr/>
          </p:nvSpPr>
          <p:spPr bwMode="auto">
            <a:xfrm>
              <a:off x="1111" y="2614"/>
              <a:ext cx="454"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8" name="Line 52"/>
            <p:cNvSpPr>
              <a:spLocks noChangeShapeType="1"/>
            </p:cNvSpPr>
            <p:nvPr/>
          </p:nvSpPr>
          <p:spPr bwMode="auto">
            <a:xfrm>
              <a:off x="1111" y="2614"/>
              <a:ext cx="454" cy="13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152629" name="Text Box 53"/>
            <p:cNvSpPr txBox="1">
              <a:spLocks noChangeArrowheads="1"/>
            </p:cNvSpPr>
            <p:nvPr/>
          </p:nvSpPr>
          <p:spPr bwMode="auto">
            <a:xfrm>
              <a:off x="68" y="4158"/>
              <a:ext cx="1024" cy="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sz="800"/>
                <a:t>modified from: OGC, 2003</a:t>
              </a:r>
              <a:endParaRPr lang="en-US" sz="800"/>
            </a:p>
          </p:txBody>
        </p:sp>
      </p:grpSp>
    </p:spTree>
    <p:extLst>
      <p:ext uri="{BB962C8B-B14F-4D97-AF65-F5344CB8AC3E}">
        <p14:creationId xmlns:p14="http://schemas.microsoft.com/office/powerpoint/2010/main" val="435601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6738" name="Rectangle 2"/>
          <p:cNvSpPr>
            <a:spLocks noChangeArrowheads="1"/>
          </p:cNvSpPr>
          <p:nvPr/>
        </p:nvSpPr>
        <p:spPr bwMode="auto">
          <a:xfrm>
            <a:off x="4356100" y="4293468"/>
            <a:ext cx="1511300" cy="433388"/>
          </a:xfrm>
          <a:prstGeom prst="rect">
            <a:avLst/>
          </a:prstGeom>
          <a:solidFill>
            <a:srgbClr val="EAEAEA"/>
          </a:solidFill>
          <a:ln w="19050" algn="ctr">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956739" name="Oval 3"/>
          <p:cNvSpPr>
            <a:spLocks noChangeArrowheads="1"/>
          </p:cNvSpPr>
          <p:nvPr/>
        </p:nvSpPr>
        <p:spPr bwMode="auto">
          <a:xfrm>
            <a:off x="5362575" y="4077568"/>
            <a:ext cx="3241675" cy="863600"/>
          </a:xfrm>
          <a:prstGeom prst="ellipse">
            <a:avLst/>
          </a:prstGeom>
          <a:solidFill>
            <a:srgbClr val="EAEAEA"/>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956740" name="Oval 4"/>
          <p:cNvSpPr>
            <a:spLocks noChangeArrowheads="1"/>
          </p:cNvSpPr>
          <p:nvPr/>
        </p:nvSpPr>
        <p:spPr bwMode="auto">
          <a:xfrm>
            <a:off x="1619250" y="4077568"/>
            <a:ext cx="3241675" cy="863600"/>
          </a:xfrm>
          <a:prstGeom prst="ellipse">
            <a:avLst/>
          </a:prstGeom>
          <a:solidFill>
            <a:srgbClr val="EAEAEA"/>
          </a:solidFill>
          <a:ln w="2857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3956741" name="Rectangle 5"/>
          <p:cNvSpPr>
            <a:spLocks noGrp="1" noChangeArrowheads="1"/>
          </p:cNvSpPr>
          <p:nvPr>
            <p:ph type="title"/>
          </p:nvPr>
        </p:nvSpPr>
        <p:spPr>
          <a:xfrm>
            <a:off x="250825" y="681633"/>
            <a:ext cx="8857679" cy="1019175"/>
          </a:xfrm>
        </p:spPr>
        <p:txBody>
          <a:bodyPr/>
          <a:lstStyle/>
          <a:p>
            <a:pPr algn="l"/>
            <a:r>
              <a:rPr lang="en-US" sz="1800" dirty="0" smtClean="0"/>
              <a:t>From an individual projects towards the businesses among firms:</a:t>
            </a:r>
            <a:r>
              <a:rPr lang="en-US" sz="2800" dirty="0" smtClean="0"/>
              <a:t/>
            </a:r>
            <a:br>
              <a:rPr lang="en-US" sz="2800" dirty="0" smtClean="0"/>
            </a:br>
            <a:r>
              <a:rPr lang="en-US" sz="2800" dirty="0" smtClean="0"/>
              <a:t>Two </a:t>
            </a:r>
            <a:r>
              <a:rPr lang="en-US" sz="2800" dirty="0"/>
              <a:t>interrelated </a:t>
            </a:r>
            <a:r>
              <a:rPr lang="en-US" sz="2800" dirty="0" smtClean="0"/>
              <a:t>layers:</a:t>
            </a:r>
            <a:br>
              <a:rPr lang="en-US" sz="2800" dirty="0" smtClean="0"/>
            </a:br>
            <a:r>
              <a:rPr lang="en-US" sz="1800" dirty="0" smtClean="0"/>
              <a:t>permanent </a:t>
            </a:r>
            <a:r>
              <a:rPr lang="en-US" sz="1800" dirty="0"/>
              <a:t>business network and temporary project networks</a:t>
            </a:r>
          </a:p>
        </p:txBody>
      </p:sp>
      <p:grpSp>
        <p:nvGrpSpPr>
          <p:cNvPr id="3956743" name="Group 7"/>
          <p:cNvGrpSpPr>
            <a:grpSpLocks/>
          </p:cNvGrpSpPr>
          <p:nvPr/>
        </p:nvGrpSpPr>
        <p:grpSpPr bwMode="auto">
          <a:xfrm>
            <a:off x="2552700" y="4396656"/>
            <a:ext cx="169863" cy="85725"/>
            <a:chOff x="1608" y="2497"/>
            <a:chExt cx="107" cy="54"/>
          </a:xfrm>
        </p:grpSpPr>
        <p:sp>
          <p:nvSpPr>
            <p:cNvPr id="3956744" name="Oval 8"/>
            <p:cNvSpPr>
              <a:spLocks noChangeArrowheads="1"/>
            </p:cNvSpPr>
            <p:nvPr/>
          </p:nvSpPr>
          <p:spPr bwMode="auto">
            <a:xfrm>
              <a:off x="1608" y="2497"/>
              <a:ext cx="107" cy="54"/>
            </a:xfrm>
            <a:prstGeom prst="ellipse">
              <a:avLst/>
            </a:prstGeom>
            <a:solidFill>
              <a:srgbClr val="CCECFF"/>
            </a:solidFill>
            <a:ln w="0">
              <a:solidFill>
                <a:srgbClr val="000000"/>
              </a:solidFill>
              <a:round/>
              <a:headEnd/>
              <a:tailEnd/>
            </a:ln>
          </p:spPr>
          <p:txBody>
            <a:bodyPr/>
            <a:lstStyle/>
            <a:p>
              <a:endParaRPr lang="fi-FI"/>
            </a:p>
          </p:txBody>
        </p:sp>
        <p:sp>
          <p:nvSpPr>
            <p:cNvPr id="3956745" name="Oval 9"/>
            <p:cNvSpPr>
              <a:spLocks noChangeArrowheads="1"/>
            </p:cNvSpPr>
            <p:nvPr/>
          </p:nvSpPr>
          <p:spPr bwMode="auto">
            <a:xfrm>
              <a:off x="1608" y="2497"/>
              <a:ext cx="107"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746" name="Freeform 10"/>
          <p:cNvSpPr>
            <a:spLocks noEditPoints="1"/>
          </p:cNvSpPr>
          <p:nvPr/>
        </p:nvSpPr>
        <p:spPr bwMode="auto">
          <a:xfrm>
            <a:off x="2800350" y="4499843"/>
            <a:ext cx="190500" cy="104775"/>
          </a:xfrm>
          <a:custGeom>
            <a:avLst/>
            <a:gdLst>
              <a:gd name="T0" fmla="*/ 576 w 1177"/>
              <a:gd name="T1" fmla="*/ 133 h 641"/>
              <a:gd name="T2" fmla="*/ 551 w 1177"/>
              <a:gd name="T3" fmla="*/ 1 h 641"/>
              <a:gd name="T4" fmla="*/ 690 w 1177"/>
              <a:gd name="T5" fmla="*/ 5 h 641"/>
              <a:gd name="T6" fmla="*/ 431 w 1177"/>
              <a:gd name="T7" fmla="*/ 145 h 641"/>
              <a:gd name="T8" fmla="*/ 308 w 1177"/>
              <a:gd name="T9" fmla="*/ 172 h 641"/>
              <a:gd name="T10" fmla="*/ 362 w 1177"/>
              <a:gd name="T11" fmla="*/ 21 h 641"/>
              <a:gd name="T12" fmla="*/ 431 w 1177"/>
              <a:gd name="T13" fmla="*/ 145 h 641"/>
              <a:gd name="T14" fmla="*/ 199 w 1177"/>
              <a:gd name="T15" fmla="*/ 218 h 641"/>
              <a:gd name="T16" fmla="*/ 152 w 1177"/>
              <a:gd name="T17" fmla="*/ 252 h 641"/>
              <a:gd name="T18" fmla="*/ 141 w 1177"/>
              <a:gd name="T19" fmla="*/ 262 h 641"/>
              <a:gd name="T20" fmla="*/ 129 w 1177"/>
              <a:gd name="T21" fmla="*/ 277 h 641"/>
              <a:gd name="T22" fmla="*/ 11 w 1177"/>
              <a:gd name="T23" fmla="*/ 215 h 641"/>
              <a:gd name="T24" fmla="*/ 18 w 1177"/>
              <a:gd name="T25" fmla="*/ 204 h 641"/>
              <a:gd name="T26" fmla="*/ 42 w 1177"/>
              <a:gd name="T27" fmla="*/ 174 h 641"/>
              <a:gd name="T28" fmla="*/ 102 w 1177"/>
              <a:gd name="T29" fmla="*/ 122 h 641"/>
              <a:gd name="T30" fmla="*/ 137 w 1177"/>
              <a:gd name="T31" fmla="*/ 100 h 641"/>
              <a:gd name="T32" fmla="*/ 117 w 1177"/>
              <a:gd name="T33" fmla="*/ 342 h 641"/>
              <a:gd name="T34" fmla="*/ 123 w 1177"/>
              <a:gd name="T35" fmla="*/ 355 h 641"/>
              <a:gd name="T36" fmla="*/ 135 w 1177"/>
              <a:gd name="T37" fmla="*/ 372 h 641"/>
              <a:gd name="T38" fmla="*/ 179 w 1177"/>
              <a:gd name="T39" fmla="*/ 410 h 641"/>
              <a:gd name="T40" fmla="*/ 113 w 1177"/>
              <a:gd name="T41" fmla="*/ 526 h 641"/>
              <a:gd name="T42" fmla="*/ 64 w 1177"/>
              <a:gd name="T43" fmla="*/ 489 h 641"/>
              <a:gd name="T44" fmla="*/ 36 w 1177"/>
              <a:gd name="T45" fmla="*/ 460 h 641"/>
              <a:gd name="T46" fmla="*/ 12 w 1177"/>
              <a:gd name="T47" fmla="*/ 428 h 641"/>
              <a:gd name="T48" fmla="*/ 117 w 1177"/>
              <a:gd name="T49" fmla="*/ 342 h 641"/>
              <a:gd name="T50" fmla="*/ 304 w 1177"/>
              <a:gd name="T51" fmla="*/ 468 h 641"/>
              <a:gd name="T52" fmla="*/ 408 w 1177"/>
              <a:gd name="T53" fmla="*/ 492 h 641"/>
              <a:gd name="T54" fmla="*/ 355 w 1177"/>
              <a:gd name="T55" fmla="*/ 619 h 641"/>
              <a:gd name="T56" fmla="*/ 247 w 1177"/>
              <a:gd name="T57" fmla="*/ 589 h 641"/>
              <a:gd name="T58" fmla="*/ 534 w 1177"/>
              <a:gd name="T59" fmla="*/ 506 h 641"/>
              <a:gd name="T60" fmla="*/ 661 w 1177"/>
              <a:gd name="T61" fmla="*/ 504 h 641"/>
              <a:gd name="T62" fmla="*/ 576 w 1177"/>
              <a:gd name="T63" fmla="*/ 641 h 641"/>
              <a:gd name="T64" fmla="*/ 534 w 1177"/>
              <a:gd name="T65" fmla="*/ 506 h 641"/>
              <a:gd name="T66" fmla="*/ 861 w 1177"/>
              <a:gd name="T67" fmla="*/ 466 h 641"/>
              <a:gd name="T68" fmla="*/ 897 w 1177"/>
              <a:gd name="T69" fmla="*/ 453 h 641"/>
              <a:gd name="T70" fmla="*/ 941 w 1177"/>
              <a:gd name="T71" fmla="*/ 579 h 641"/>
              <a:gd name="T72" fmla="*/ 812 w 1177"/>
              <a:gd name="T73" fmla="*/ 617 h 641"/>
              <a:gd name="T74" fmla="*/ 997 w 1177"/>
              <a:gd name="T75" fmla="*/ 397 h 641"/>
              <a:gd name="T76" fmla="*/ 1024 w 1177"/>
              <a:gd name="T77" fmla="*/ 372 h 641"/>
              <a:gd name="T78" fmla="*/ 1036 w 1177"/>
              <a:gd name="T79" fmla="*/ 355 h 641"/>
              <a:gd name="T80" fmla="*/ 1043 w 1177"/>
              <a:gd name="T81" fmla="*/ 340 h 641"/>
              <a:gd name="T82" fmla="*/ 1046 w 1177"/>
              <a:gd name="T83" fmla="*/ 327 h 641"/>
              <a:gd name="T84" fmla="*/ 1044 w 1177"/>
              <a:gd name="T85" fmla="*/ 333 h 641"/>
              <a:gd name="T86" fmla="*/ 1176 w 1177"/>
              <a:gd name="T87" fmla="*/ 354 h 641"/>
              <a:gd name="T88" fmla="*/ 1166 w 1177"/>
              <a:gd name="T89" fmla="*/ 392 h 641"/>
              <a:gd name="T90" fmla="*/ 1148 w 1177"/>
              <a:gd name="T91" fmla="*/ 428 h 641"/>
              <a:gd name="T92" fmla="*/ 1124 w 1177"/>
              <a:gd name="T93" fmla="*/ 460 h 641"/>
              <a:gd name="T94" fmla="*/ 1090 w 1177"/>
              <a:gd name="T95" fmla="*/ 494 h 641"/>
              <a:gd name="T96" fmla="*/ 997 w 1177"/>
              <a:gd name="T97" fmla="*/ 397 h 641"/>
              <a:gd name="T98" fmla="*/ 1002 w 1177"/>
              <a:gd name="T99" fmla="*/ 247 h 641"/>
              <a:gd name="T100" fmla="*/ 956 w 1177"/>
              <a:gd name="T101" fmla="*/ 215 h 641"/>
              <a:gd name="T102" fmla="*/ 991 w 1177"/>
              <a:gd name="T103" fmla="*/ 84 h 641"/>
              <a:gd name="T104" fmla="*/ 1063 w 1177"/>
              <a:gd name="T105" fmla="*/ 126 h 641"/>
              <a:gd name="T106" fmla="*/ 1115 w 1177"/>
              <a:gd name="T107" fmla="*/ 171 h 641"/>
              <a:gd name="T108" fmla="*/ 818 w 1177"/>
              <a:gd name="T109" fmla="*/ 163 h 641"/>
              <a:gd name="T110" fmla="*/ 694 w 1177"/>
              <a:gd name="T111" fmla="*/ 140 h 641"/>
              <a:gd name="T112" fmla="*/ 804 w 1177"/>
              <a:gd name="T113" fmla="*/ 22 h 641"/>
              <a:gd name="T114" fmla="*/ 818 w 1177"/>
              <a:gd name="T115" fmla="*/ 16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 h="641">
                <a:moveTo>
                  <a:pt x="684" y="138"/>
                </a:moveTo>
                <a:lnTo>
                  <a:pt x="576" y="133"/>
                </a:lnTo>
                <a:lnTo>
                  <a:pt x="557" y="134"/>
                </a:lnTo>
                <a:lnTo>
                  <a:pt x="551" y="1"/>
                </a:lnTo>
                <a:lnTo>
                  <a:pt x="583" y="0"/>
                </a:lnTo>
                <a:lnTo>
                  <a:pt x="690" y="5"/>
                </a:lnTo>
                <a:lnTo>
                  <a:pt x="684" y="138"/>
                </a:lnTo>
                <a:close/>
                <a:moveTo>
                  <a:pt x="431" y="145"/>
                </a:moveTo>
                <a:lnTo>
                  <a:pt x="382" y="152"/>
                </a:lnTo>
                <a:lnTo>
                  <a:pt x="308" y="172"/>
                </a:lnTo>
                <a:lnTo>
                  <a:pt x="274" y="43"/>
                </a:lnTo>
                <a:lnTo>
                  <a:pt x="362" y="21"/>
                </a:lnTo>
                <a:lnTo>
                  <a:pt x="411" y="13"/>
                </a:lnTo>
                <a:lnTo>
                  <a:pt x="431" y="145"/>
                </a:lnTo>
                <a:close/>
                <a:moveTo>
                  <a:pt x="199" y="218"/>
                </a:moveTo>
                <a:lnTo>
                  <a:pt x="199" y="218"/>
                </a:lnTo>
                <a:lnTo>
                  <a:pt x="173" y="235"/>
                </a:lnTo>
                <a:lnTo>
                  <a:pt x="152" y="252"/>
                </a:lnTo>
                <a:lnTo>
                  <a:pt x="135" y="269"/>
                </a:lnTo>
                <a:lnTo>
                  <a:pt x="141" y="262"/>
                </a:lnTo>
                <a:lnTo>
                  <a:pt x="123" y="286"/>
                </a:lnTo>
                <a:lnTo>
                  <a:pt x="129" y="277"/>
                </a:lnTo>
                <a:lnTo>
                  <a:pt x="128" y="278"/>
                </a:lnTo>
                <a:lnTo>
                  <a:pt x="11" y="215"/>
                </a:lnTo>
                <a:lnTo>
                  <a:pt x="12" y="213"/>
                </a:lnTo>
                <a:cubicBezTo>
                  <a:pt x="14" y="210"/>
                  <a:pt x="15" y="207"/>
                  <a:pt x="18" y="204"/>
                </a:cubicBezTo>
                <a:lnTo>
                  <a:pt x="36" y="181"/>
                </a:lnTo>
                <a:cubicBezTo>
                  <a:pt x="37" y="178"/>
                  <a:pt x="40" y="176"/>
                  <a:pt x="42" y="174"/>
                </a:cubicBezTo>
                <a:lnTo>
                  <a:pt x="70" y="147"/>
                </a:lnTo>
                <a:lnTo>
                  <a:pt x="102" y="122"/>
                </a:lnTo>
                <a:lnTo>
                  <a:pt x="137" y="100"/>
                </a:lnTo>
                <a:lnTo>
                  <a:pt x="137" y="100"/>
                </a:lnTo>
                <a:lnTo>
                  <a:pt x="199" y="218"/>
                </a:lnTo>
                <a:close/>
                <a:moveTo>
                  <a:pt x="117" y="342"/>
                </a:moveTo>
                <a:lnTo>
                  <a:pt x="129" y="364"/>
                </a:lnTo>
                <a:lnTo>
                  <a:pt x="123" y="355"/>
                </a:lnTo>
                <a:lnTo>
                  <a:pt x="141" y="379"/>
                </a:lnTo>
                <a:lnTo>
                  <a:pt x="135" y="372"/>
                </a:lnTo>
                <a:lnTo>
                  <a:pt x="158" y="394"/>
                </a:lnTo>
                <a:lnTo>
                  <a:pt x="179" y="410"/>
                </a:lnTo>
                <a:lnTo>
                  <a:pt x="185" y="413"/>
                </a:lnTo>
                <a:lnTo>
                  <a:pt x="113" y="526"/>
                </a:lnTo>
                <a:lnTo>
                  <a:pt x="96" y="515"/>
                </a:lnTo>
                <a:lnTo>
                  <a:pt x="64" y="489"/>
                </a:lnTo>
                <a:lnTo>
                  <a:pt x="42" y="467"/>
                </a:lnTo>
                <a:cubicBezTo>
                  <a:pt x="40" y="465"/>
                  <a:pt x="37" y="463"/>
                  <a:pt x="36" y="460"/>
                </a:cubicBezTo>
                <a:lnTo>
                  <a:pt x="18" y="437"/>
                </a:lnTo>
                <a:cubicBezTo>
                  <a:pt x="15" y="434"/>
                  <a:pt x="14" y="431"/>
                  <a:pt x="12" y="428"/>
                </a:cubicBezTo>
                <a:lnTo>
                  <a:pt x="0" y="406"/>
                </a:lnTo>
                <a:lnTo>
                  <a:pt x="117" y="342"/>
                </a:lnTo>
                <a:close/>
                <a:moveTo>
                  <a:pt x="291" y="464"/>
                </a:moveTo>
                <a:lnTo>
                  <a:pt x="304" y="468"/>
                </a:lnTo>
                <a:lnTo>
                  <a:pt x="389" y="490"/>
                </a:lnTo>
                <a:lnTo>
                  <a:pt x="408" y="492"/>
                </a:lnTo>
                <a:lnTo>
                  <a:pt x="388" y="624"/>
                </a:lnTo>
                <a:lnTo>
                  <a:pt x="355" y="619"/>
                </a:lnTo>
                <a:lnTo>
                  <a:pt x="259" y="594"/>
                </a:lnTo>
                <a:lnTo>
                  <a:pt x="247" y="589"/>
                </a:lnTo>
                <a:lnTo>
                  <a:pt x="291" y="464"/>
                </a:lnTo>
                <a:close/>
                <a:moveTo>
                  <a:pt x="534" y="506"/>
                </a:moveTo>
                <a:lnTo>
                  <a:pt x="583" y="508"/>
                </a:lnTo>
                <a:lnTo>
                  <a:pt x="661" y="504"/>
                </a:lnTo>
                <a:lnTo>
                  <a:pt x="667" y="637"/>
                </a:lnTo>
                <a:lnTo>
                  <a:pt x="576" y="641"/>
                </a:lnTo>
                <a:lnTo>
                  <a:pt x="527" y="639"/>
                </a:lnTo>
                <a:lnTo>
                  <a:pt x="534" y="506"/>
                </a:lnTo>
                <a:close/>
                <a:moveTo>
                  <a:pt x="779" y="488"/>
                </a:moveTo>
                <a:lnTo>
                  <a:pt x="861" y="466"/>
                </a:lnTo>
                <a:lnTo>
                  <a:pt x="897" y="454"/>
                </a:lnTo>
                <a:lnTo>
                  <a:pt x="897" y="453"/>
                </a:lnTo>
                <a:lnTo>
                  <a:pt x="950" y="576"/>
                </a:lnTo>
                <a:lnTo>
                  <a:pt x="941" y="579"/>
                </a:lnTo>
                <a:lnTo>
                  <a:pt x="895" y="595"/>
                </a:lnTo>
                <a:lnTo>
                  <a:pt x="812" y="617"/>
                </a:lnTo>
                <a:lnTo>
                  <a:pt x="779" y="488"/>
                </a:lnTo>
                <a:close/>
                <a:moveTo>
                  <a:pt x="997" y="397"/>
                </a:moveTo>
                <a:lnTo>
                  <a:pt x="1007" y="389"/>
                </a:lnTo>
                <a:lnTo>
                  <a:pt x="1024" y="372"/>
                </a:lnTo>
                <a:lnTo>
                  <a:pt x="1018" y="379"/>
                </a:lnTo>
                <a:lnTo>
                  <a:pt x="1036" y="355"/>
                </a:lnTo>
                <a:lnTo>
                  <a:pt x="1030" y="364"/>
                </a:lnTo>
                <a:lnTo>
                  <a:pt x="1043" y="340"/>
                </a:lnTo>
                <a:lnTo>
                  <a:pt x="1038" y="352"/>
                </a:lnTo>
                <a:lnTo>
                  <a:pt x="1046" y="327"/>
                </a:lnTo>
                <a:lnTo>
                  <a:pt x="1044" y="339"/>
                </a:lnTo>
                <a:lnTo>
                  <a:pt x="1044" y="333"/>
                </a:lnTo>
                <a:lnTo>
                  <a:pt x="1177" y="348"/>
                </a:lnTo>
                <a:lnTo>
                  <a:pt x="1176" y="354"/>
                </a:lnTo>
                <a:cubicBezTo>
                  <a:pt x="1176" y="358"/>
                  <a:pt x="1175" y="362"/>
                  <a:pt x="1174" y="366"/>
                </a:cubicBezTo>
                <a:lnTo>
                  <a:pt x="1166" y="392"/>
                </a:lnTo>
                <a:cubicBezTo>
                  <a:pt x="1164" y="396"/>
                  <a:pt x="1163" y="400"/>
                  <a:pt x="1161" y="404"/>
                </a:cubicBezTo>
                <a:lnTo>
                  <a:pt x="1148" y="428"/>
                </a:lnTo>
                <a:cubicBezTo>
                  <a:pt x="1146" y="431"/>
                  <a:pt x="1144" y="434"/>
                  <a:pt x="1142" y="437"/>
                </a:cubicBezTo>
                <a:lnTo>
                  <a:pt x="1124" y="460"/>
                </a:lnTo>
                <a:cubicBezTo>
                  <a:pt x="1122" y="463"/>
                  <a:pt x="1120" y="465"/>
                  <a:pt x="1118" y="467"/>
                </a:cubicBezTo>
                <a:lnTo>
                  <a:pt x="1090" y="494"/>
                </a:lnTo>
                <a:lnTo>
                  <a:pt x="1080" y="501"/>
                </a:lnTo>
                <a:lnTo>
                  <a:pt x="997" y="397"/>
                </a:lnTo>
                <a:close/>
                <a:moveTo>
                  <a:pt x="1022" y="267"/>
                </a:moveTo>
                <a:lnTo>
                  <a:pt x="1002" y="247"/>
                </a:lnTo>
                <a:lnTo>
                  <a:pt x="981" y="231"/>
                </a:lnTo>
                <a:lnTo>
                  <a:pt x="956" y="215"/>
                </a:lnTo>
                <a:lnTo>
                  <a:pt x="929" y="202"/>
                </a:lnTo>
                <a:lnTo>
                  <a:pt x="991" y="84"/>
                </a:lnTo>
                <a:lnTo>
                  <a:pt x="1027" y="103"/>
                </a:lnTo>
                <a:lnTo>
                  <a:pt x="1063" y="126"/>
                </a:lnTo>
                <a:lnTo>
                  <a:pt x="1095" y="152"/>
                </a:lnTo>
                <a:lnTo>
                  <a:pt x="1115" y="171"/>
                </a:lnTo>
                <a:lnTo>
                  <a:pt x="1022" y="267"/>
                </a:lnTo>
                <a:close/>
                <a:moveTo>
                  <a:pt x="818" y="163"/>
                </a:moveTo>
                <a:lnTo>
                  <a:pt x="771" y="151"/>
                </a:lnTo>
                <a:lnTo>
                  <a:pt x="694" y="140"/>
                </a:lnTo>
                <a:lnTo>
                  <a:pt x="714" y="8"/>
                </a:lnTo>
                <a:lnTo>
                  <a:pt x="804" y="22"/>
                </a:lnTo>
                <a:lnTo>
                  <a:pt x="851" y="34"/>
                </a:lnTo>
                <a:lnTo>
                  <a:pt x="818" y="163"/>
                </a:lnTo>
                <a:close/>
              </a:path>
            </a:pathLst>
          </a:custGeom>
          <a:solidFill>
            <a:srgbClr val="000000"/>
          </a:solidFill>
          <a:ln w="0">
            <a:solidFill>
              <a:srgbClr val="000000"/>
            </a:solidFill>
            <a:prstDash val="solid"/>
            <a:round/>
            <a:headEnd/>
            <a:tailEnd/>
          </a:ln>
        </p:spPr>
        <p:txBody>
          <a:bodyPr/>
          <a:lstStyle/>
          <a:p>
            <a:endParaRPr lang="fi-FI"/>
          </a:p>
        </p:txBody>
      </p:sp>
      <p:sp>
        <p:nvSpPr>
          <p:cNvPr id="3956747" name="Freeform 11"/>
          <p:cNvSpPr>
            <a:spLocks noEditPoints="1"/>
          </p:cNvSpPr>
          <p:nvPr/>
        </p:nvSpPr>
        <p:spPr bwMode="auto">
          <a:xfrm>
            <a:off x="3055938" y="4331568"/>
            <a:ext cx="188912" cy="104775"/>
          </a:xfrm>
          <a:custGeom>
            <a:avLst/>
            <a:gdLst>
              <a:gd name="T0" fmla="*/ 1129 w 2319"/>
              <a:gd name="T1" fmla="*/ 267 h 1283"/>
              <a:gd name="T2" fmla="*/ 1075 w 2319"/>
              <a:gd name="T3" fmla="*/ 3 h 1283"/>
              <a:gd name="T4" fmla="*/ 1354 w 2319"/>
              <a:gd name="T5" fmla="*/ 10 h 1283"/>
              <a:gd name="T6" fmla="*/ 836 w 2319"/>
              <a:gd name="T7" fmla="*/ 292 h 1283"/>
              <a:gd name="T8" fmla="*/ 590 w 2319"/>
              <a:gd name="T9" fmla="*/ 347 h 1283"/>
              <a:gd name="T10" fmla="*/ 707 w 2319"/>
              <a:gd name="T11" fmla="*/ 42 h 1283"/>
              <a:gd name="T12" fmla="*/ 836 w 2319"/>
              <a:gd name="T13" fmla="*/ 292 h 1283"/>
              <a:gd name="T14" fmla="*/ 338 w 2319"/>
              <a:gd name="T15" fmla="*/ 469 h 1283"/>
              <a:gd name="T16" fmla="*/ 263 w 2319"/>
              <a:gd name="T17" fmla="*/ 538 h 1283"/>
              <a:gd name="T18" fmla="*/ 250 w 2319"/>
              <a:gd name="T19" fmla="*/ 554 h 1283"/>
              <a:gd name="T20" fmla="*/ 5 w 2319"/>
              <a:gd name="T21" fmla="*/ 445 h 1283"/>
              <a:gd name="T22" fmla="*/ 27 w 2319"/>
              <a:gd name="T23" fmla="*/ 409 h 1283"/>
              <a:gd name="T24" fmla="*/ 130 w 2319"/>
              <a:gd name="T25" fmla="*/ 295 h 1283"/>
              <a:gd name="T26" fmla="*/ 240 w 2319"/>
              <a:gd name="T27" fmla="*/ 215 h 1283"/>
              <a:gd name="T28" fmla="*/ 234 w 2319"/>
              <a:gd name="T29" fmla="*/ 700 h 1283"/>
              <a:gd name="T30" fmla="*/ 238 w 2319"/>
              <a:gd name="T31" fmla="*/ 711 h 1283"/>
              <a:gd name="T32" fmla="*/ 307 w 2319"/>
              <a:gd name="T33" fmla="*/ 789 h 1283"/>
              <a:gd name="T34" fmla="*/ 376 w 2319"/>
              <a:gd name="T35" fmla="*/ 838 h 1283"/>
              <a:gd name="T36" fmla="*/ 183 w 2319"/>
              <a:gd name="T37" fmla="*/ 1030 h 1283"/>
              <a:gd name="T38" fmla="*/ 63 w 2319"/>
              <a:gd name="T39" fmla="*/ 921 h 1283"/>
              <a:gd name="T40" fmla="*/ 15 w 2319"/>
              <a:gd name="T41" fmla="*/ 856 h 1283"/>
              <a:gd name="T42" fmla="*/ 234 w 2319"/>
              <a:gd name="T43" fmla="*/ 700 h 1283"/>
              <a:gd name="T44" fmla="*/ 593 w 2319"/>
              <a:gd name="T45" fmla="*/ 937 h 1283"/>
              <a:gd name="T46" fmla="*/ 824 w 2319"/>
              <a:gd name="T47" fmla="*/ 989 h 1283"/>
              <a:gd name="T48" fmla="*/ 694 w 2319"/>
              <a:gd name="T49" fmla="*/ 1238 h 1283"/>
              <a:gd name="T50" fmla="*/ 499 w 2319"/>
              <a:gd name="T51" fmla="*/ 1187 h 1283"/>
              <a:gd name="T52" fmla="*/ 1075 w 2319"/>
              <a:gd name="T53" fmla="*/ 1013 h 1283"/>
              <a:gd name="T54" fmla="*/ 1329 w 2319"/>
              <a:gd name="T55" fmla="*/ 1007 h 1283"/>
              <a:gd name="T56" fmla="*/ 1129 w 2319"/>
              <a:gd name="T57" fmla="*/ 1283 h 1283"/>
              <a:gd name="T58" fmla="*/ 1075 w 2319"/>
              <a:gd name="T59" fmla="*/ 1013 h 1283"/>
              <a:gd name="T60" fmla="*/ 1688 w 2319"/>
              <a:gd name="T61" fmla="*/ 934 h 1283"/>
              <a:gd name="T62" fmla="*/ 1797 w 2319"/>
              <a:gd name="T63" fmla="*/ 891 h 1283"/>
              <a:gd name="T64" fmla="*/ 1848 w 2319"/>
              <a:gd name="T65" fmla="*/ 1159 h 1283"/>
              <a:gd name="T66" fmla="*/ 1632 w 2319"/>
              <a:gd name="T67" fmla="*/ 1224 h 1283"/>
              <a:gd name="T68" fmla="*/ 1980 w 2319"/>
              <a:gd name="T69" fmla="*/ 773 h 1283"/>
              <a:gd name="T70" fmla="*/ 1997 w 2319"/>
              <a:gd name="T71" fmla="*/ 760 h 1283"/>
              <a:gd name="T72" fmla="*/ 2021 w 2319"/>
              <a:gd name="T73" fmla="*/ 729 h 1283"/>
              <a:gd name="T74" fmla="*/ 2037 w 2319"/>
              <a:gd name="T75" fmla="*/ 705 h 1283"/>
              <a:gd name="T76" fmla="*/ 2048 w 2319"/>
              <a:gd name="T77" fmla="*/ 681 h 1283"/>
              <a:gd name="T78" fmla="*/ 2053 w 2319"/>
              <a:gd name="T79" fmla="*/ 654 h 1283"/>
              <a:gd name="T80" fmla="*/ 2318 w 2319"/>
              <a:gd name="T81" fmla="*/ 623 h 1283"/>
              <a:gd name="T82" fmla="*/ 2318 w 2319"/>
              <a:gd name="T83" fmla="*/ 654 h 1283"/>
              <a:gd name="T84" fmla="*/ 2308 w 2319"/>
              <a:gd name="T85" fmla="*/ 733 h 1283"/>
              <a:gd name="T86" fmla="*/ 2282 w 2319"/>
              <a:gd name="T87" fmla="*/ 808 h 1283"/>
              <a:gd name="T88" fmla="*/ 2245 w 2319"/>
              <a:gd name="T89" fmla="*/ 872 h 1283"/>
              <a:gd name="T90" fmla="*/ 2197 w 2319"/>
              <a:gd name="T91" fmla="*/ 935 h 1283"/>
              <a:gd name="T92" fmla="*/ 1980 w 2319"/>
              <a:gd name="T93" fmla="*/ 773 h 1283"/>
              <a:gd name="T94" fmla="*/ 1965 w 2319"/>
              <a:gd name="T95" fmla="*/ 495 h 1283"/>
              <a:gd name="T96" fmla="*/ 1874 w 2319"/>
              <a:gd name="T97" fmla="*/ 431 h 1283"/>
              <a:gd name="T98" fmla="*/ 1786 w 2319"/>
              <a:gd name="T99" fmla="*/ 387 h 1283"/>
              <a:gd name="T100" fmla="*/ 1942 w 2319"/>
              <a:gd name="T101" fmla="*/ 165 h 1283"/>
              <a:gd name="T102" fmla="*/ 2090 w 2319"/>
              <a:gd name="T103" fmla="*/ 254 h 1283"/>
              <a:gd name="T104" fmla="*/ 2158 w 2319"/>
              <a:gd name="T105" fmla="*/ 310 h 1283"/>
              <a:gd name="T106" fmla="*/ 1552 w 2319"/>
              <a:gd name="T107" fmla="*/ 313 h 1283"/>
              <a:gd name="T108" fmla="*/ 1327 w 2319"/>
              <a:gd name="T109" fmla="*/ 275 h 1283"/>
              <a:gd name="T110" fmla="*/ 1579 w 2319"/>
              <a:gd name="T111" fmla="*/ 45 h 1283"/>
              <a:gd name="T112" fmla="*/ 1552 w 2319"/>
              <a:gd name="T113" fmla="*/ 31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9" h="1283">
                <a:moveTo>
                  <a:pt x="1341" y="277"/>
                </a:moveTo>
                <a:lnTo>
                  <a:pt x="1129" y="267"/>
                </a:lnTo>
                <a:lnTo>
                  <a:pt x="1087" y="269"/>
                </a:lnTo>
                <a:lnTo>
                  <a:pt x="1075" y="3"/>
                </a:lnTo>
                <a:lnTo>
                  <a:pt x="1142" y="0"/>
                </a:lnTo>
                <a:lnTo>
                  <a:pt x="1354" y="10"/>
                </a:lnTo>
                <a:lnTo>
                  <a:pt x="1341" y="277"/>
                </a:lnTo>
                <a:close/>
                <a:moveTo>
                  <a:pt x="836" y="292"/>
                </a:moveTo>
                <a:lnTo>
                  <a:pt x="748" y="305"/>
                </a:lnTo>
                <a:lnTo>
                  <a:pt x="590" y="347"/>
                </a:lnTo>
                <a:lnTo>
                  <a:pt x="522" y="90"/>
                </a:lnTo>
                <a:lnTo>
                  <a:pt x="707" y="42"/>
                </a:lnTo>
                <a:lnTo>
                  <a:pt x="796" y="28"/>
                </a:lnTo>
                <a:lnTo>
                  <a:pt x="836" y="292"/>
                </a:lnTo>
                <a:close/>
                <a:moveTo>
                  <a:pt x="386" y="438"/>
                </a:moveTo>
                <a:lnTo>
                  <a:pt x="338" y="469"/>
                </a:lnTo>
                <a:lnTo>
                  <a:pt x="295" y="504"/>
                </a:lnTo>
                <a:lnTo>
                  <a:pt x="263" y="538"/>
                </a:lnTo>
                <a:lnTo>
                  <a:pt x="238" y="572"/>
                </a:lnTo>
                <a:lnTo>
                  <a:pt x="250" y="554"/>
                </a:lnTo>
                <a:lnTo>
                  <a:pt x="240" y="572"/>
                </a:lnTo>
                <a:lnTo>
                  <a:pt x="5" y="445"/>
                </a:lnTo>
                <a:lnTo>
                  <a:pt x="15" y="427"/>
                </a:lnTo>
                <a:cubicBezTo>
                  <a:pt x="19" y="421"/>
                  <a:pt x="22" y="415"/>
                  <a:pt x="27" y="409"/>
                </a:cubicBezTo>
                <a:lnTo>
                  <a:pt x="74" y="349"/>
                </a:lnTo>
                <a:lnTo>
                  <a:pt x="130" y="295"/>
                </a:lnTo>
                <a:lnTo>
                  <a:pt x="193" y="246"/>
                </a:lnTo>
                <a:lnTo>
                  <a:pt x="240" y="215"/>
                </a:lnTo>
                <a:lnTo>
                  <a:pt x="386" y="438"/>
                </a:lnTo>
                <a:close/>
                <a:moveTo>
                  <a:pt x="234" y="700"/>
                </a:moveTo>
                <a:lnTo>
                  <a:pt x="250" y="729"/>
                </a:lnTo>
                <a:lnTo>
                  <a:pt x="238" y="711"/>
                </a:lnTo>
                <a:lnTo>
                  <a:pt x="274" y="758"/>
                </a:lnTo>
                <a:lnTo>
                  <a:pt x="307" y="789"/>
                </a:lnTo>
                <a:lnTo>
                  <a:pt x="348" y="821"/>
                </a:lnTo>
                <a:lnTo>
                  <a:pt x="376" y="838"/>
                </a:lnTo>
                <a:lnTo>
                  <a:pt x="230" y="1062"/>
                </a:lnTo>
                <a:lnTo>
                  <a:pt x="183" y="1030"/>
                </a:lnTo>
                <a:lnTo>
                  <a:pt x="118" y="978"/>
                </a:lnTo>
                <a:lnTo>
                  <a:pt x="63" y="921"/>
                </a:lnTo>
                <a:lnTo>
                  <a:pt x="27" y="874"/>
                </a:lnTo>
                <a:cubicBezTo>
                  <a:pt x="22" y="868"/>
                  <a:pt x="19" y="862"/>
                  <a:pt x="15" y="856"/>
                </a:cubicBezTo>
                <a:lnTo>
                  <a:pt x="0" y="827"/>
                </a:lnTo>
                <a:lnTo>
                  <a:pt x="234" y="700"/>
                </a:lnTo>
                <a:close/>
                <a:moveTo>
                  <a:pt x="589" y="936"/>
                </a:moveTo>
                <a:lnTo>
                  <a:pt x="593" y="937"/>
                </a:lnTo>
                <a:lnTo>
                  <a:pt x="761" y="981"/>
                </a:lnTo>
                <a:lnTo>
                  <a:pt x="824" y="989"/>
                </a:lnTo>
                <a:lnTo>
                  <a:pt x="784" y="1253"/>
                </a:lnTo>
                <a:lnTo>
                  <a:pt x="694" y="1238"/>
                </a:lnTo>
                <a:lnTo>
                  <a:pt x="504" y="1188"/>
                </a:lnTo>
                <a:lnTo>
                  <a:pt x="499" y="1187"/>
                </a:lnTo>
                <a:lnTo>
                  <a:pt x="589" y="936"/>
                </a:lnTo>
                <a:close/>
                <a:moveTo>
                  <a:pt x="1075" y="1013"/>
                </a:moveTo>
                <a:lnTo>
                  <a:pt x="1142" y="1016"/>
                </a:lnTo>
                <a:lnTo>
                  <a:pt x="1329" y="1007"/>
                </a:lnTo>
                <a:lnTo>
                  <a:pt x="1342" y="1273"/>
                </a:lnTo>
                <a:lnTo>
                  <a:pt x="1129" y="1283"/>
                </a:lnTo>
                <a:lnTo>
                  <a:pt x="1063" y="1280"/>
                </a:lnTo>
                <a:lnTo>
                  <a:pt x="1075" y="1013"/>
                </a:lnTo>
                <a:close/>
                <a:moveTo>
                  <a:pt x="1564" y="966"/>
                </a:moveTo>
                <a:lnTo>
                  <a:pt x="1688" y="934"/>
                </a:lnTo>
                <a:lnTo>
                  <a:pt x="1759" y="908"/>
                </a:lnTo>
                <a:lnTo>
                  <a:pt x="1797" y="891"/>
                </a:lnTo>
                <a:lnTo>
                  <a:pt x="1905" y="1135"/>
                </a:lnTo>
                <a:lnTo>
                  <a:pt x="1848" y="1159"/>
                </a:lnTo>
                <a:lnTo>
                  <a:pt x="1757" y="1191"/>
                </a:lnTo>
                <a:lnTo>
                  <a:pt x="1632" y="1224"/>
                </a:lnTo>
                <a:lnTo>
                  <a:pt x="1564" y="966"/>
                </a:lnTo>
                <a:close/>
                <a:moveTo>
                  <a:pt x="1980" y="773"/>
                </a:moveTo>
                <a:lnTo>
                  <a:pt x="2010" y="744"/>
                </a:lnTo>
                <a:lnTo>
                  <a:pt x="1997" y="760"/>
                </a:lnTo>
                <a:lnTo>
                  <a:pt x="2032" y="713"/>
                </a:lnTo>
                <a:lnTo>
                  <a:pt x="2021" y="729"/>
                </a:lnTo>
                <a:lnTo>
                  <a:pt x="2047" y="681"/>
                </a:lnTo>
                <a:lnTo>
                  <a:pt x="2037" y="705"/>
                </a:lnTo>
                <a:lnTo>
                  <a:pt x="2053" y="654"/>
                </a:lnTo>
                <a:lnTo>
                  <a:pt x="2048" y="681"/>
                </a:lnTo>
                <a:lnTo>
                  <a:pt x="2053" y="629"/>
                </a:lnTo>
                <a:lnTo>
                  <a:pt x="2053" y="654"/>
                </a:lnTo>
                <a:lnTo>
                  <a:pt x="2052" y="648"/>
                </a:lnTo>
                <a:lnTo>
                  <a:pt x="2318" y="623"/>
                </a:lnTo>
                <a:lnTo>
                  <a:pt x="2318" y="629"/>
                </a:lnTo>
                <a:cubicBezTo>
                  <a:pt x="2319" y="637"/>
                  <a:pt x="2319" y="646"/>
                  <a:pt x="2318" y="654"/>
                </a:cubicBezTo>
                <a:lnTo>
                  <a:pt x="2313" y="706"/>
                </a:lnTo>
                <a:cubicBezTo>
                  <a:pt x="2312" y="715"/>
                  <a:pt x="2310" y="725"/>
                  <a:pt x="2308" y="733"/>
                </a:cubicBezTo>
                <a:lnTo>
                  <a:pt x="2292" y="784"/>
                </a:lnTo>
                <a:cubicBezTo>
                  <a:pt x="2289" y="793"/>
                  <a:pt x="2286" y="800"/>
                  <a:pt x="2282" y="808"/>
                </a:cubicBezTo>
                <a:lnTo>
                  <a:pt x="2256" y="856"/>
                </a:lnTo>
                <a:cubicBezTo>
                  <a:pt x="2253" y="862"/>
                  <a:pt x="2249" y="867"/>
                  <a:pt x="2245" y="872"/>
                </a:cubicBezTo>
                <a:lnTo>
                  <a:pt x="2210" y="919"/>
                </a:lnTo>
                <a:cubicBezTo>
                  <a:pt x="2206" y="925"/>
                  <a:pt x="2202" y="930"/>
                  <a:pt x="2197" y="935"/>
                </a:cubicBezTo>
                <a:lnTo>
                  <a:pt x="2167" y="964"/>
                </a:lnTo>
                <a:lnTo>
                  <a:pt x="1980" y="773"/>
                </a:lnTo>
                <a:close/>
                <a:moveTo>
                  <a:pt x="1972" y="501"/>
                </a:moveTo>
                <a:lnTo>
                  <a:pt x="1965" y="495"/>
                </a:lnTo>
                <a:lnTo>
                  <a:pt x="1923" y="461"/>
                </a:lnTo>
                <a:lnTo>
                  <a:pt x="1874" y="431"/>
                </a:lnTo>
                <a:lnTo>
                  <a:pt x="1815" y="400"/>
                </a:lnTo>
                <a:lnTo>
                  <a:pt x="1786" y="387"/>
                </a:lnTo>
                <a:lnTo>
                  <a:pt x="1893" y="143"/>
                </a:lnTo>
                <a:lnTo>
                  <a:pt x="1942" y="165"/>
                </a:lnTo>
                <a:lnTo>
                  <a:pt x="2017" y="206"/>
                </a:lnTo>
                <a:lnTo>
                  <a:pt x="2090" y="254"/>
                </a:lnTo>
                <a:lnTo>
                  <a:pt x="2152" y="304"/>
                </a:lnTo>
                <a:lnTo>
                  <a:pt x="2158" y="310"/>
                </a:lnTo>
                <a:lnTo>
                  <a:pt x="1972" y="501"/>
                </a:lnTo>
                <a:close/>
                <a:moveTo>
                  <a:pt x="1552" y="313"/>
                </a:moveTo>
                <a:lnTo>
                  <a:pt x="1510" y="302"/>
                </a:lnTo>
                <a:lnTo>
                  <a:pt x="1327" y="275"/>
                </a:lnTo>
                <a:lnTo>
                  <a:pt x="1368" y="12"/>
                </a:lnTo>
                <a:lnTo>
                  <a:pt x="1579" y="45"/>
                </a:lnTo>
                <a:lnTo>
                  <a:pt x="1620" y="56"/>
                </a:lnTo>
                <a:lnTo>
                  <a:pt x="1552" y="313"/>
                </a:lnTo>
                <a:close/>
              </a:path>
            </a:pathLst>
          </a:custGeom>
          <a:solidFill>
            <a:srgbClr val="000000"/>
          </a:solidFill>
          <a:ln w="0">
            <a:solidFill>
              <a:srgbClr val="000000"/>
            </a:solidFill>
            <a:prstDash val="solid"/>
            <a:round/>
            <a:headEnd/>
            <a:tailEnd/>
          </a:ln>
        </p:spPr>
        <p:txBody>
          <a:bodyPr/>
          <a:lstStyle/>
          <a:p>
            <a:endParaRPr lang="fi-FI"/>
          </a:p>
        </p:txBody>
      </p:sp>
      <p:grpSp>
        <p:nvGrpSpPr>
          <p:cNvPr id="3956748" name="Group 12"/>
          <p:cNvGrpSpPr>
            <a:grpSpLocks/>
          </p:cNvGrpSpPr>
          <p:nvPr/>
        </p:nvGrpSpPr>
        <p:grpSpPr bwMode="auto">
          <a:xfrm>
            <a:off x="3190875" y="4510956"/>
            <a:ext cx="169863" cy="82550"/>
            <a:chOff x="2010" y="2569"/>
            <a:chExt cx="107" cy="52"/>
          </a:xfrm>
        </p:grpSpPr>
        <p:sp>
          <p:nvSpPr>
            <p:cNvPr id="3956749" name="Oval 13"/>
            <p:cNvSpPr>
              <a:spLocks noChangeArrowheads="1"/>
            </p:cNvSpPr>
            <p:nvPr/>
          </p:nvSpPr>
          <p:spPr bwMode="auto">
            <a:xfrm>
              <a:off x="2010" y="2569"/>
              <a:ext cx="107" cy="52"/>
            </a:xfrm>
            <a:prstGeom prst="ellipse">
              <a:avLst/>
            </a:prstGeom>
            <a:solidFill>
              <a:srgbClr val="CCECFF"/>
            </a:solidFill>
            <a:ln w="0">
              <a:solidFill>
                <a:srgbClr val="000000"/>
              </a:solidFill>
              <a:round/>
              <a:headEnd/>
              <a:tailEnd/>
            </a:ln>
          </p:spPr>
          <p:txBody>
            <a:bodyPr/>
            <a:lstStyle/>
            <a:p>
              <a:endParaRPr lang="fi-FI"/>
            </a:p>
          </p:txBody>
        </p:sp>
        <p:sp>
          <p:nvSpPr>
            <p:cNvPr id="3956750" name="Oval 14"/>
            <p:cNvSpPr>
              <a:spLocks noChangeArrowheads="1"/>
            </p:cNvSpPr>
            <p:nvPr/>
          </p:nvSpPr>
          <p:spPr bwMode="auto">
            <a:xfrm>
              <a:off x="2010" y="2569"/>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751" name="Freeform 15"/>
          <p:cNvSpPr>
            <a:spLocks noEditPoints="1"/>
          </p:cNvSpPr>
          <p:nvPr/>
        </p:nvSpPr>
        <p:spPr bwMode="auto">
          <a:xfrm>
            <a:off x="2290763" y="4331568"/>
            <a:ext cx="188912" cy="104775"/>
          </a:xfrm>
          <a:custGeom>
            <a:avLst/>
            <a:gdLst>
              <a:gd name="T0" fmla="*/ 1140 w 2336"/>
              <a:gd name="T1" fmla="*/ 267 h 1283"/>
              <a:gd name="T2" fmla="*/ 1087 w 2336"/>
              <a:gd name="T3" fmla="*/ 3 h 1283"/>
              <a:gd name="T4" fmla="*/ 1366 w 2336"/>
              <a:gd name="T5" fmla="*/ 10 h 1283"/>
              <a:gd name="T6" fmla="*/ 848 w 2336"/>
              <a:gd name="T7" fmla="*/ 291 h 1283"/>
              <a:gd name="T8" fmla="*/ 602 w 2336"/>
              <a:gd name="T9" fmla="*/ 346 h 1283"/>
              <a:gd name="T10" fmla="*/ 715 w 2336"/>
              <a:gd name="T11" fmla="*/ 42 h 1283"/>
              <a:gd name="T12" fmla="*/ 848 w 2336"/>
              <a:gd name="T13" fmla="*/ 291 h 1283"/>
              <a:gd name="T14" fmla="*/ 341 w 2336"/>
              <a:gd name="T15" fmla="*/ 470 h 1283"/>
              <a:gd name="T16" fmla="*/ 265 w 2336"/>
              <a:gd name="T17" fmla="*/ 539 h 1283"/>
              <a:gd name="T18" fmla="*/ 243 w 2336"/>
              <a:gd name="T19" fmla="*/ 570 h 1283"/>
              <a:gd name="T20" fmla="*/ 247 w 2336"/>
              <a:gd name="T21" fmla="*/ 566 h 1283"/>
              <a:gd name="T22" fmla="*/ 19 w 2336"/>
              <a:gd name="T23" fmla="*/ 427 h 1283"/>
              <a:gd name="T24" fmla="*/ 65 w 2336"/>
              <a:gd name="T25" fmla="*/ 364 h 1283"/>
              <a:gd name="T26" fmla="*/ 134 w 2336"/>
              <a:gd name="T27" fmla="*/ 295 h 1283"/>
              <a:gd name="T28" fmla="*/ 252 w 2336"/>
              <a:gd name="T29" fmla="*/ 210 h 1283"/>
              <a:gd name="T30" fmla="*/ 234 w 2336"/>
              <a:gd name="T31" fmla="*/ 693 h 1283"/>
              <a:gd name="T32" fmla="*/ 243 w 2336"/>
              <a:gd name="T33" fmla="*/ 713 h 1283"/>
              <a:gd name="T34" fmla="*/ 265 w 2336"/>
              <a:gd name="T35" fmla="*/ 744 h 1283"/>
              <a:gd name="T36" fmla="*/ 352 w 2336"/>
              <a:gd name="T37" fmla="*/ 821 h 1283"/>
              <a:gd name="T38" fmla="*/ 228 w 2336"/>
              <a:gd name="T39" fmla="*/ 1057 h 1283"/>
              <a:gd name="T40" fmla="*/ 123 w 2336"/>
              <a:gd name="T41" fmla="*/ 979 h 1283"/>
              <a:gd name="T42" fmla="*/ 65 w 2336"/>
              <a:gd name="T43" fmla="*/ 919 h 1283"/>
              <a:gd name="T44" fmla="*/ 19 w 2336"/>
              <a:gd name="T45" fmla="*/ 856 h 1283"/>
              <a:gd name="T46" fmla="*/ 234 w 2336"/>
              <a:gd name="T47" fmla="*/ 693 h 1283"/>
              <a:gd name="T48" fmla="*/ 600 w 2336"/>
              <a:gd name="T49" fmla="*/ 937 h 1283"/>
              <a:gd name="T50" fmla="*/ 820 w 2336"/>
              <a:gd name="T51" fmla="*/ 987 h 1283"/>
              <a:gd name="T52" fmla="*/ 701 w 2336"/>
              <a:gd name="T53" fmla="*/ 1238 h 1283"/>
              <a:gd name="T54" fmla="*/ 496 w 2336"/>
              <a:gd name="T55" fmla="*/ 1183 h 1283"/>
              <a:gd name="T56" fmla="*/ 1071 w 2336"/>
              <a:gd name="T57" fmla="*/ 1012 h 1283"/>
              <a:gd name="T58" fmla="*/ 1325 w 2336"/>
              <a:gd name="T59" fmla="*/ 1008 h 1283"/>
              <a:gd name="T60" fmla="*/ 1140 w 2336"/>
              <a:gd name="T61" fmla="*/ 1283 h 1283"/>
              <a:gd name="T62" fmla="*/ 1071 w 2336"/>
              <a:gd name="T63" fmla="*/ 1012 h 1283"/>
              <a:gd name="T64" fmla="*/ 1705 w 2336"/>
              <a:gd name="T65" fmla="*/ 933 h 1283"/>
              <a:gd name="T66" fmla="*/ 1795 w 2336"/>
              <a:gd name="T67" fmla="*/ 899 h 1283"/>
              <a:gd name="T68" fmla="*/ 1864 w 2336"/>
              <a:gd name="T69" fmla="*/ 1159 h 1283"/>
              <a:gd name="T70" fmla="*/ 1628 w 2336"/>
              <a:gd name="T71" fmla="*/ 1229 h 1283"/>
              <a:gd name="T72" fmla="*/ 1993 w 2336"/>
              <a:gd name="T73" fmla="*/ 779 h 1283"/>
              <a:gd name="T74" fmla="*/ 2028 w 2336"/>
              <a:gd name="T75" fmla="*/ 744 h 1283"/>
              <a:gd name="T76" fmla="*/ 2050 w 2336"/>
              <a:gd name="T77" fmla="*/ 713 h 1283"/>
              <a:gd name="T78" fmla="*/ 2056 w 2336"/>
              <a:gd name="T79" fmla="*/ 705 h 1283"/>
              <a:gd name="T80" fmla="*/ 2067 w 2336"/>
              <a:gd name="T81" fmla="*/ 681 h 1283"/>
              <a:gd name="T82" fmla="*/ 2336 w 2336"/>
              <a:gd name="T83" fmla="*/ 670 h 1283"/>
              <a:gd name="T84" fmla="*/ 2327 w 2336"/>
              <a:gd name="T85" fmla="*/ 733 h 1283"/>
              <a:gd name="T86" fmla="*/ 2300 w 2336"/>
              <a:gd name="T87" fmla="*/ 810 h 1283"/>
              <a:gd name="T88" fmla="*/ 2228 w 2336"/>
              <a:gd name="T89" fmla="*/ 919 h 1283"/>
              <a:gd name="T90" fmla="*/ 2159 w 2336"/>
              <a:gd name="T91" fmla="*/ 988 h 1283"/>
              <a:gd name="T92" fmla="*/ 1993 w 2336"/>
              <a:gd name="T93" fmla="*/ 779 h 1283"/>
              <a:gd name="T94" fmla="*/ 1983 w 2336"/>
              <a:gd name="T95" fmla="*/ 495 h 1283"/>
              <a:gd name="T96" fmla="*/ 1891 w 2336"/>
              <a:gd name="T97" fmla="*/ 430 h 1283"/>
              <a:gd name="T98" fmla="*/ 1824 w 2336"/>
              <a:gd name="T99" fmla="*/ 397 h 1283"/>
              <a:gd name="T100" fmla="*/ 1956 w 2336"/>
              <a:gd name="T101" fmla="*/ 164 h 1283"/>
              <a:gd name="T102" fmla="*/ 2106 w 2336"/>
              <a:gd name="T103" fmla="*/ 253 h 1283"/>
              <a:gd name="T104" fmla="*/ 2192 w 2336"/>
              <a:gd name="T105" fmla="*/ 326 h 1283"/>
              <a:gd name="T106" fmla="*/ 1592 w 2336"/>
              <a:gd name="T107" fmla="*/ 320 h 1283"/>
              <a:gd name="T108" fmla="*/ 1344 w 2336"/>
              <a:gd name="T109" fmla="*/ 276 h 1283"/>
              <a:gd name="T110" fmla="*/ 1592 w 2336"/>
              <a:gd name="T111" fmla="*/ 44 h 1283"/>
              <a:gd name="T112" fmla="*/ 1592 w 2336"/>
              <a:gd name="T113" fmla="*/ 32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36" h="1283">
                <a:moveTo>
                  <a:pt x="1353" y="277"/>
                </a:moveTo>
                <a:lnTo>
                  <a:pt x="1140" y="267"/>
                </a:lnTo>
                <a:lnTo>
                  <a:pt x="1099" y="269"/>
                </a:lnTo>
                <a:lnTo>
                  <a:pt x="1087" y="3"/>
                </a:lnTo>
                <a:lnTo>
                  <a:pt x="1153" y="0"/>
                </a:lnTo>
                <a:lnTo>
                  <a:pt x="1366" y="10"/>
                </a:lnTo>
                <a:lnTo>
                  <a:pt x="1353" y="277"/>
                </a:lnTo>
                <a:close/>
                <a:moveTo>
                  <a:pt x="848" y="291"/>
                </a:moveTo>
                <a:lnTo>
                  <a:pt x="754" y="305"/>
                </a:lnTo>
                <a:lnTo>
                  <a:pt x="602" y="346"/>
                </a:lnTo>
                <a:lnTo>
                  <a:pt x="534" y="88"/>
                </a:lnTo>
                <a:lnTo>
                  <a:pt x="715" y="42"/>
                </a:lnTo>
                <a:lnTo>
                  <a:pt x="808" y="28"/>
                </a:lnTo>
                <a:lnTo>
                  <a:pt x="848" y="291"/>
                </a:lnTo>
                <a:close/>
                <a:moveTo>
                  <a:pt x="396" y="435"/>
                </a:moveTo>
                <a:lnTo>
                  <a:pt x="341" y="470"/>
                </a:lnTo>
                <a:lnTo>
                  <a:pt x="299" y="504"/>
                </a:lnTo>
                <a:lnTo>
                  <a:pt x="265" y="539"/>
                </a:lnTo>
                <a:lnTo>
                  <a:pt x="278" y="523"/>
                </a:lnTo>
                <a:lnTo>
                  <a:pt x="243" y="570"/>
                </a:lnTo>
                <a:lnTo>
                  <a:pt x="254" y="554"/>
                </a:lnTo>
                <a:lnTo>
                  <a:pt x="247" y="566"/>
                </a:lnTo>
                <a:lnTo>
                  <a:pt x="13" y="438"/>
                </a:lnTo>
                <a:lnTo>
                  <a:pt x="19" y="427"/>
                </a:lnTo>
                <a:cubicBezTo>
                  <a:pt x="22" y="421"/>
                  <a:pt x="26" y="416"/>
                  <a:pt x="30" y="411"/>
                </a:cubicBezTo>
                <a:lnTo>
                  <a:pt x="65" y="364"/>
                </a:lnTo>
                <a:cubicBezTo>
                  <a:pt x="69" y="358"/>
                  <a:pt x="73" y="353"/>
                  <a:pt x="78" y="348"/>
                </a:cubicBezTo>
                <a:lnTo>
                  <a:pt x="134" y="295"/>
                </a:lnTo>
                <a:lnTo>
                  <a:pt x="198" y="245"/>
                </a:lnTo>
                <a:lnTo>
                  <a:pt x="252" y="210"/>
                </a:lnTo>
                <a:lnTo>
                  <a:pt x="396" y="435"/>
                </a:lnTo>
                <a:close/>
                <a:moveTo>
                  <a:pt x="234" y="693"/>
                </a:moveTo>
                <a:lnTo>
                  <a:pt x="254" y="729"/>
                </a:lnTo>
                <a:lnTo>
                  <a:pt x="243" y="713"/>
                </a:lnTo>
                <a:lnTo>
                  <a:pt x="278" y="760"/>
                </a:lnTo>
                <a:lnTo>
                  <a:pt x="265" y="744"/>
                </a:lnTo>
                <a:lnTo>
                  <a:pt x="310" y="788"/>
                </a:lnTo>
                <a:lnTo>
                  <a:pt x="352" y="821"/>
                </a:lnTo>
                <a:lnTo>
                  <a:pt x="372" y="833"/>
                </a:lnTo>
                <a:lnTo>
                  <a:pt x="228" y="1057"/>
                </a:lnTo>
                <a:lnTo>
                  <a:pt x="187" y="1030"/>
                </a:lnTo>
                <a:lnTo>
                  <a:pt x="123" y="979"/>
                </a:lnTo>
                <a:lnTo>
                  <a:pt x="78" y="935"/>
                </a:lnTo>
                <a:cubicBezTo>
                  <a:pt x="73" y="930"/>
                  <a:pt x="69" y="925"/>
                  <a:pt x="65" y="919"/>
                </a:cubicBezTo>
                <a:lnTo>
                  <a:pt x="30" y="872"/>
                </a:lnTo>
                <a:cubicBezTo>
                  <a:pt x="26" y="867"/>
                  <a:pt x="22" y="862"/>
                  <a:pt x="19" y="856"/>
                </a:cubicBezTo>
                <a:lnTo>
                  <a:pt x="0" y="820"/>
                </a:lnTo>
                <a:lnTo>
                  <a:pt x="234" y="693"/>
                </a:lnTo>
                <a:close/>
                <a:moveTo>
                  <a:pt x="585" y="932"/>
                </a:moveTo>
                <a:lnTo>
                  <a:pt x="600" y="937"/>
                </a:lnTo>
                <a:lnTo>
                  <a:pt x="768" y="981"/>
                </a:lnTo>
                <a:lnTo>
                  <a:pt x="820" y="987"/>
                </a:lnTo>
                <a:lnTo>
                  <a:pt x="780" y="1251"/>
                </a:lnTo>
                <a:lnTo>
                  <a:pt x="701" y="1238"/>
                </a:lnTo>
                <a:lnTo>
                  <a:pt x="511" y="1188"/>
                </a:lnTo>
                <a:lnTo>
                  <a:pt x="496" y="1183"/>
                </a:lnTo>
                <a:lnTo>
                  <a:pt x="585" y="932"/>
                </a:lnTo>
                <a:close/>
                <a:moveTo>
                  <a:pt x="1071" y="1012"/>
                </a:moveTo>
                <a:lnTo>
                  <a:pt x="1153" y="1016"/>
                </a:lnTo>
                <a:lnTo>
                  <a:pt x="1325" y="1008"/>
                </a:lnTo>
                <a:lnTo>
                  <a:pt x="1337" y="1274"/>
                </a:lnTo>
                <a:lnTo>
                  <a:pt x="1140" y="1283"/>
                </a:lnTo>
                <a:lnTo>
                  <a:pt x="1059" y="1279"/>
                </a:lnTo>
                <a:lnTo>
                  <a:pt x="1071" y="1012"/>
                </a:lnTo>
                <a:close/>
                <a:moveTo>
                  <a:pt x="1561" y="971"/>
                </a:moveTo>
                <a:lnTo>
                  <a:pt x="1705" y="933"/>
                </a:lnTo>
                <a:lnTo>
                  <a:pt x="1775" y="908"/>
                </a:lnTo>
                <a:lnTo>
                  <a:pt x="1795" y="899"/>
                </a:lnTo>
                <a:lnTo>
                  <a:pt x="1902" y="1143"/>
                </a:lnTo>
                <a:lnTo>
                  <a:pt x="1864" y="1159"/>
                </a:lnTo>
                <a:lnTo>
                  <a:pt x="1772" y="1191"/>
                </a:lnTo>
                <a:lnTo>
                  <a:pt x="1628" y="1229"/>
                </a:lnTo>
                <a:lnTo>
                  <a:pt x="1561" y="971"/>
                </a:lnTo>
                <a:close/>
                <a:moveTo>
                  <a:pt x="1993" y="779"/>
                </a:moveTo>
                <a:lnTo>
                  <a:pt x="1994" y="779"/>
                </a:lnTo>
                <a:lnTo>
                  <a:pt x="2028" y="744"/>
                </a:lnTo>
                <a:lnTo>
                  <a:pt x="2015" y="760"/>
                </a:lnTo>
                <a:lnTo>
                  <a:pt x="2050" y="713"/>
                </a:lnTo>
                <a:lnTo>
                  <a:pt x="2067" y="679"/>
                </a:lnTo>
                <a:lnTo>
                  <a:pt x="2056" y="705"/>
                </a:lnTo>
                <a:lnTo>
                  <a:pt x="2072" y="654"/>
                </a:lnTo>
                <a:lnTo>
                  <a:pt x="2067" y="681"/>
                </a:lnTo>
                <a:lnTo>
                  <a:pt x="2070" y="645"/>
                </a:lnTo>
                <a:lnTo>
                  <a:pt x="2336" y="670"/>
                </a:lnTo>
                <a:lnTo>
                  <a:pt x="2332" y="706"/>
                </a:lnTo>
                <a:cubicBezTo>
                  <a:pt x="2331" y="715"/>
                  <a:pt x="2329" y="725"/>
                  <a:pt x="2327" y="733"/>
                </a:cubicBezTo>
                <a:lnTo>
                  <a:pt x="2311" y="784"/>
                </a:lnTo>
                <a:cubicBezTo>
                  <a:pt x="2308" y="793"/>
                  <a:pt x="2304" y="802"/>
                  <a:pt x="2300" y="810"/>
                </a:cubicBezTo>
                <a:lnTo>
                  <a:pt x="2263" y="872"/>
                </a:lnTo>
                <a:lnTo>
                  <a:pt x="2228" y="919"/>
                </a:lnTo>
                <a:cubicBezTo>
                  <a:pt x="2224" y="925"/>
                  <a:pt x="2220" y="930"/>
                  <a:pt x="2215" y="935"/>
                </a:cubicBezTo>
                <a:lnTo>
                  <a:pt x="2159" y="988"/>
                </a:lnTo>
                <a:lnTo>
                  <a:pt x="2159" y="988"/>
                </a:lnTo>
                <a:lnTo>
                  <a:pt x="1993" y="779"/>
                </a:lnTo>
                <a:close/>
                <a:moveTo>
                  <a:pt x="2006" y="517"/>
                </a:moveTo>
                <a:lnTo>
                  <a:pt x="1983" y="495"/>
                </a:lnTo>
                <a:lnTo>
                  <a:pt x="1941" y="462"/>
                </a:lnTo>
                <a:lnTo>
                  <a:pt x="1891" y="430"/>
                </a:lnTo>
                <a:lnTo>
                  <a:pt x="1833" y="401"/>
                </a:lnTo>
                <a:lnTo>
                  <a:pt x="1824" y="397"/>
                </a:lnTo>
                <a:lnTo>
                  <a:pt x="1932" y="153"/>
                </a:lnTo>
                <a:lnTo>
                  <a:pt x="1956" y="164"/>
                </a:lnTo>
                <a:lnTo>
                  <a:pt x="2036" y="207"/>
                </a:lnTo>
                <a:lnTo>
                  <a:pt x="2106" y="253"/>
                </a:lnTo>
                <a:lnTo>
                  <a:pt x="2170" y="304"/>
                </a:lnTo>
                <a:lnTo>
                  <a:pt x="2192" y="326"/>
                </a:lnTo>
                <a:lnTo>
                  <a:pt x="2006" y="517"/>
                </a:lnTo>
                <a:close/>
                <a:moveTo>
                  <a:pt x="1592" y="320"/>
                </a:moveTo>
                <a:lnTo>
                  <a:pt x="1525" y="302"/>
                </a:lnTo>
                <a:lnTo>
                  <a:pt x="1344" y="276"/>
                </a:lnTo>
                <a:lnTo>
                  <a:pt x="1383" y="12"/>
                </a:lnTo>
                <a:lnTo>
                  <a:pt x="1592" y="44"/>
                </a:lnTo>
                <a:lnTo>
                  <a:pt x="1659" y="62"/>
                </a:lnTo>
                <a:lnTo>
                  <a:pt x="1592" y="320"/>
                </a:lnTo>
                <a:close/>
              </a:path>
            </a:pathLst>
          </a:custGeom>
          <a:solidFill>
            <a:srgbClr val="000000"/>
          </a:solidFill>
          <a:ln w="0">
            <a:solidFill>
              <a:srgbClr val="000000"/>
            </a:solidFill>
            <a:prstDash val="solid"/>
            <a:round/>
            <a:headEnd/>
            <a:tailEnd/>
          </a:ln>
        </p:spPr>
        <p:txBody>
          <a:bodyPr/>
          <a:lstStyle/>
          <a:p>
            <a:endParaRPr lang="fi-FI"/>
          </a:p>
        </p:txBody>
      </p:sp>
      <p:grpSp>
        <p:nvGrpSpPr>
          <p:cNvPr id="3956752" name="Group 16"/>
          <p:cNvGrpSpPr>
            <a:grpSpLocks/>
          </p:cNvGrpSpPr>
          <p:nvPr/>
        </p:nvGrpSpPr>
        <p:grpSpPr bwMode="auto">
          <a:xfrm>
            <a:off x="2298700" y="4537943"/>
            <a:ext cx="169863" cy="82550"/>
            <a:chOff x="1448" y="2586"/>
            <a:chExt cx="107" cy="52"/>
          </a:xfrm>
        </p:grpSpPr>
        <p:sp>
          <p:nvSpPr>
            <p:cNvPr id="3956753" name="Oval 17"/>
            <p:cNvSpPr>
              <a:spLocks noChangeArrowheads="1"/>
            </p:cNvSpPr>
            <p:nvPr/>
          </p:nvSpPr>
          <p:spPr bwMode="auto">
            <a:xfrm>
              <a:off x="1448" y="2586"/>
              <a:ext cx="107" cy="52"/>
            </a:xfrm>
            <a:prstGeom prst="ellipse">
              <a:avLst/>
            </a:prstGeom>
            <a:solidFill>
              <a:srgbClr val="CCECFF"/>
            </a:solidFill>
            <a:ln w="0">
              <a:solidFill>
                <a:srgbClr val="000000"/>
              </a:solidFill>
              <a:round/>
              <a:headEnd/>
              <a:tailEnd/>
            </a:ln>
          </p:spPr>
          <p:txBody>
            <a:bodyPr/>
            <a:lstStyle/>
            <a:p>
              <a:endParaRPr lang="fi-FI"/>
            </a:p>
          </p:txBody>
        </p:sp>
        <p:sp>
          <p:nvSpPr>
            <p:cNvPr id="3956754" name="Oval 18"/>
            <p:cNvSpPr>
              <a:spLocks noChangeArrowheads="1"/>
            </p:cNvSpPr>
            <p:nvPr/>
          </p:nvSpPr>
          <p:spPr bwMode="auto">
            <a:xfrm>
              <a:off x="1448" y="2586"/>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55" name="Group 19"/>
          <p:cNvGrpSpPr>
            <a:grpSpLocks/>
          </p:cNvGrpSpPr>
          <p:nvPr/>
        </p:nvGrpSpPr>
        <p:grpSpPr bwMode="auto">
          <a:xfrm>
            <a:off x="2636838" y="4202981"/>
            <a:ext cx="169862" cy="85725"/>
            <a:chOff x="1661" y="2375"/>
            <a:chExt cx="107" cy="54"/>
          </a:xfrm>
        </p:grpSpPr>
        <p:sp>
          <p:nvSpPr>
            <p:cNvPr id="3956756" name="Oval 20"/>
            <p:cNvSpPr>
              <a:spLocks noChangeArrowheads="1"/>
            </p:cNvSpPr>
            <p:nvPr/>
          </p:nvSpPr>
          <p:spPr bwMode="auto">
            <a:xfrm>
              <a:off x="1661" y="2375"/>
              <a:ext cx="107" cy="54"/>
            </a:xfrm>
            <a:prstGeom prst="ellipse">
              <a:avLst/>
            </a:prstGeom>
            <a:solidFill>
              <a:srgbClr val="CCECFF"/>
            </a:solidFill>
            <a:ln w="0">
              <a:solidFill>
                <a:srgbClr val="000000"/>
              </a:solidFill>
              <a:round/>
              <a:headEnd/>
              <a:tailEnd/>
            </a:ln>
          </p:spPr>
          <p:txBody>
            <a:bodyPr/>
            <a:lstStyle/>
            <a:p>
              <a:endParaRPr lang="fi-FI"/>
            </a:p>
          </p:txBody>
        </p:sp>
        <p:sp>
          <p:nvSpPr>
            <p:cNvPr id="3956757" name="Oval 21"/>
            <p:cNvSpPr>
              <a:spLocks noChangeArrowheads="1"/>
            </p:cNvSpPr>
            <p:nvPr/>
          </p:nvSpPr>
          <p:spPr bwMode="auto">
            <a:xfrm>
              <a:off x="1661" y="2375"/>
              <a:ext cx="107"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58" name="Group 22"/>
          <p:cNvGrpSpPr>
            <a:grpSpLocks/>
          </p:cNvGrpSpPr>
          <p:nvPr/>
        </p:nvGrpSpPr>
        <p:grpSpPr bwMode="auto">
          <a:xfrm>
            <a:off x="1958975" y="4426818"/>
            <a:ext cx="169863" cy="84138"/>
            <a:chOff x="1234" y="2516"/>
            <a:chExt cx="107" cy="53"/>
          </a:xfrm>
        </p:grpSpPr>
        <p:sp>
          <p:nvSpPr>
            <p:cNvPr id="3956759" name="Oval 23"/>
            <p:cNvSpPr>
              <a:spLocks noChangeArrowheads="1"/>
            </p:cNvSpPr>
            <p:nvPr/>
          </p:nvSpPr>
          <p:spPr bwMode="auto">
            <a:xfrm>
              <a:off x="1234" y="2516"/>
              <a:ext cx="107" cy="53"/>
            </a:xfrm>
            <a:prstGeom prst="ellipse">
              <a:avLst/>
            </a:prstGeom>
            <a:solidFill>
              <a:srgbClr val="CCECFF"/>
            </a:solidFill>
            <a:ln w="0">
              <a:solidFill>
                <a:srgbClr val="000000"/>
              </a:solidFill>
              <a:round/>
              <a:headEnd/>
              <a:tailEnd/>
            </a:ln>
          </p:spPr>
          <p:txBody>
            <a:bodyPr/>
            <a:lstStyle/>
            <a:p>
              <a:endParaRPr lang="fi-FI"/>
            </a:p>
          </p:txBody>
        </p:sp>
        <p:sp>
          <p:nvSpPr>
            <p:cNvPr id="3956760" name="Oval 24"/>
            <p:cNvSpPr>
              <a:spLocks noChangeArrowheads="1"/>
            </p:cNvSpPr>
            <p:nvPr/>
          </p:nvSpPr>
          <p:spPr bwMode="auto">
            <a:xfrm>
              <a:off x="1234" y="2516"/>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61" name="Group 25"/>
          <p:cNvGrpSpPr>
            <a:grpSpLocks/>
          </p:cNvGrpSpPr>
          <p:nvPr/>
        </p:nvGrpSpPr>
        <p:grpSpPr bwMode="auto">
          <a:xfrm>
            <a:off x="3444875" y="4396656"/>
            <a:ext cx="171450" cy="85725"/>
            <a:chOff x="2170" y="2497"/>
            <a:chExt cx="108" cy="54"/>
          </a:xfrm>
        </p:grpSpPr>
        <p:sp>
          <p:nvSpPr>
            <p:cNvPr id="3956762" name="Oval 26"/>
            <p:cNvSpPr>
              <a:spLocks noChangeArrowheads="1"/>
            </p:cNvSpPr>
            <p:nvPr/>
          </p:nvSpPr>
          <p:spPr bwMode="auto">
            <a:xfrm>
              <a:off x="2170" y="2497"/>
              <a:ext cx="108" cy="54"/>
            </a:xfrm>
            <a:prstGeom prst="ellipse">
              <a:avLst/>
            </a:prstGeom>
            <a:solidFill>
              <a:srgbClr val="CCECFF"/>
            </a:solidFill>
            <a:ln w="0">
              <a:solidFill>
                <a:srgbClr val="000000"/>
              </a:solidFill>
              <a:round/>
              <a:headEnd/>
              <a:tailEnd/>
            </a:ln>
          </p:spPr>
          <p:txBody>
            <a:bodyPr/>
            <a:lstStyle/>
            <a:p>
              <a:endParaRPr lang="fi-FI"/>
            </a:p>
          </p:txBody>
        </p:sp>
        <p:sp>
          <p:nvSpPr>
            <p:cNvPr id="3956763" name="Oval 27"/>
            <p:cNvSpPr>
              <a:spLocks noChangeArrowheads="1"/>
            </p:cNvSpPr>
            <p:nvPr/>
          </p:nvSpPr>
          <p:spPr bwMode="auto">
            <a:xfrm>
              <a:off x="2170" y="2497"/>
              <a:ext cx="108"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764" name="Freeform 28"/>
          <p:cNvSpPr>
            <a:spLocks noEditPoints="1"/>
          </p:cNvSpPr>
          <p:nvPr/>
        </p:nvSpPr>
        <p:spPr bwMode="auto">
          <a:xfrm>
            <a:off x="3565525" y="4526831"/>
            <a:ext cx="187325" cy="104775"/>
          </a:xfrm>
          <a:custGeom>
            <a:avLst/>
            <a:gdLst>
              <a:gd name="T0" fmla="*/ 564 w 1159"/>
              <a:gd name="T1" fmla="*/ 134 h 642"/>
              <a:gd name="T2" fmla="*/ 537 w 1159"/>
              <a:gd name="T3" fmla="*/ 2 h 642"/>
              <a:gd name="T4" fmla="*/ 677 w 1159"/>
              <a:gd name="T5" fmla="*/ 5 h 642"/>
              <a:gd name="T6" fmla="*/ 418 w 1159"/>
              <a:gd name="T7" fmla="*/ 146 h 642"/>
              <a:gd name="T8" fmla="*/ 295 w 1159"/>
              <a:gd name="T9" fmla="*/ 174 h 642"/>
              <a:gd name="T10" fmla="*/ 353 w 1159"/>
              <a:gd name="T11" fmla="*/ 21 h 642"/>
              <a:gd name="T12" fmla="*/ 418 w 1159"/>
              <a:gd name="T13" fmla="*/ 146 h 642"/>
              <a:gd name="T14" fmla="*/ 169 w 1159"/>
              <a:gd name="T15" fmla="*/ 235 h 642"/>
              <a:gd name="T16" fmla="*/ 132 w 1159"/>
              <a:gd name="T17" fmla="*/ 269 h 642"/>
              <a:gd name="T18" fmla="*/ 125 w 1159"/>
              <a:gd name="T19" fmla="*/ 277 h 642"/>
              <a:gd name="T20" fmla="*/ 2 w 1159"/>
              <a:gd name="T21" fmla="*/ 223 h 642"/>
              <a:gd name="T22" fmla="*/ 13 w 1159"/>
              <a:gd name="T23" fmla="*/ 204 h 642"/>
              <a:gd name="T24" fmla="*/ 65 w 1159"/>
              <a:gd name="T25" fmla="*/ 148 h 642"/>
              <a:gd name="T26" fmla="*/ 120 w 1159"/>
              <a:gd name="T27" fmla="*/ 108 h 642"/>
              <a:gd name="T28" fmla="*/ 117 w 1159"/>
              <a:gd name="T29" fmla="*/ 350 h 642"/>
              <a:gd name="T30" fmla="*/ 119 w 1159"/>
              <a:gd name="T31" fmla="*/ 356 h 642"/>
              <a:gd name="T32" fmla="*/ 154 w 1159"/>
              <a:gd name="T33" fmla="*/ 396 h 642"/>
              <a:gd name="T34" fmla="*/ 187 w 1159"/>
              <a:gd name="T35" fmla="*/ 420 h 642"/>
              <a:gd name="T36" fmla="*/ 91 w 1159"/>
              <a:gd name="T37" fmla="*/ 516 h 642"/>
              <a:gd name="T38" fmla="*/ 31 w 1159"/>
              <a:gd name="T39" fmla="*/ 461 h 642"/>
              <a:gd name="T40" fmla="*/ 7 w 1159"/>
              <a:gd name="T41" fmla="*/ 428 h 642"/>
              <a:gd name="T42" fmla="*/ 117 w 1159"/>
              <a:gd name="T43" fmla="*/ 350 h 642"/>
              <a:gd name="T44" fmla="*/ 296 w 1159"/>
              <a:gd name="T45" fmla="*/ 469 h 642"/>
              <a:gd name="T46" fmla="*/ 411 w 1159"/>
              <a:gd name="T47" fmla="*/ 495 h 642"/>
              <a:gd name="T48" fmla="*/ 347 w 1159"/>
              <a:gd name="T49" fmla="*/ 620 h 642"/>
              <a:gd name="T50" fmla="*/ 249 w 1159"/>
              <a:gd name="T51" fmla="*/ 594 h 642"/>
              <a:gd name="T52" fmla="*/ 537 w 1159"/>
              <a:gd name="T53" fmla="*/ 507 h 642"/>
              <a:gd name="T54" fmla="*/ 664 w 1159"/>
              <a:gd name="T55" fmla="*/ 504 h 642"/>
              <a:gd name="T56" fmla="*/ 564 w 1159"/>
              <a:gd name="T57" fmla="*/ 642 h 642"/>
              <a:gd name="T58" fmla="*/ 537 w 1159"/>
              <a:gd name="T59" fmla="*/ 507 h 642"/>
              <a:gd name="T60" fmla="*/ 844 w 1159"/>
              <a:gd name="T61" fmla="*/ 468 h 642"/>
              <a:gd name="T62" fmla="*/ 898 w 1159"/>
              <a:gd name="T63" fmla="*/ 446 h 642"/>
              <a:gd name="T64" fmla="*/ 924 w 1159"/>
              <a:gd name="T65" fmla="*/ 580 h 642"/>
              <a:gd name="T66" fmla="*/ 815 w 1159"/>
              <a:gd name="T67" fmla="*/ 613 h 642"/>
              <a:gd name="T68" fmla="*/ 989 w 1159"/>
              <a:gd name="T69" fmla="*/ 388 h 642"/>
              <a:gd name="T70" fmla="*/ 998 w 1159"/>
              <a:gd name="T71" fmla="*/ 380 h 642"/>
              <a:gd name="T72" fmla="*/ 1010 w 1159"/>
              <a:gd name="T73" fmla="*/ 365 h 642"/>
              <a:gd name="T74" fmla="*/ 1018 w 1159"/>
              <a:gd name="T75" fmla="*/ 353 h 642"/>
              <a:gd name="T76" fmla="*/ 1024 w 1159"/>
              <a:gd name="T77" fmla="*/ 341 h 642"/>
              <a:gd name="T78" fmla="*/ 1026 w 1159"/>
              <a:gd name="T79" fmla="*/ 327 h 642"/>
              <a:gd name="T80" fmla="*/ 1159 w 1159"/>
              <a:gd name="T81" fmla="*/ 312 h 642"/>
              <a:gd name="T82" fmla="*/ 1159 w 1159"/>
              <a:gd name="T83" fmla="*/ 327 h 642"/>
              <a:gd name="T84" fmla="*/ 1154 w 1159"/>
              <a:gd name="T85" fmla="*/ 367 h 642"/>
              <a:gd name="T86" fmla="*/ 1141 w 1159"/>
              <a:gd name="T87" fmla="*/ 404 h 642"/>
              <a:gd name="T88" fmla="*/ 1122 w 1159"/>
              <a:gd name="T89" fmla="*/ 436 h 642"/>
              <a:gd name="T90" fmla="*/ 1099 w 1159"/>
              <a:gd name="T91" fmla="*/ 467 h 642"/>
              <a:gd name="T92" fmla="*/ 989 w 1159"/>
              <a:gd name="T93" fmla="*/ 388 h 642"/>
              <a:gd name="T94" fmla="*/ 982 w 1159"/>
              <a:gd name="T95" fmla="*/ 247 h 642"/>
              <a:gd name="T96" fmla="*/ 937 w 1159"/>
              <a:gd name="T97" fmla="*/ 216 h 642"/>
              <a:gd name="T98" fmla="*/ 893 w 1159"/>
              <a:gd name="T99" fmla="*/ 194 h 642"/>
              <a:gd name="T100" fmla="*/ 971 w 1159"/>
              <a:gd name="T101" fmla="*/ 83 h 642"/>
              <a:gd name="T102" fmla="*/ 1045 w 1159"/>
              <a:gd name="T103" fmla="*/ 127 h 642"/>
              <a:gd name="T104" fmla="*/ 1080 w 1159"/>
              <a:gd name="T105" fmla="*/ 156 h 642"/>
              <a:gd name="T106" fmla="*/ 776 w 1159"/>
              <a:gd name="T107" fmla="*/ 157 h 642"/>
              <a:gd name="T108" fmla="*/ 663 w 1159"/>
              <a:gd name="T109" fmla="*/ 138 h 642"/>
              <a:gd name="T110" fmla="*/ 789 w 1159"/>
              <a:gd name="T111" fmla="*/ 23 h 642"/>
              <a:gd name="T112" fmla="*/ 776 w 1159"/>
              <a:gd name="T113" fmla="*/ 157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9" h="642">
                <a:moveTo>
                  <a:pt x="670" y="139"/>
                </a:moveTo>
                <a:lnTo>
                  <a:pt x="564" y="134"/>
                </a:lnTo>
                <a:lnTo>
                  <a:pt x="543" y="135"/>
                </a:lnTo>
                <a:lnTo>
                  <a:pt x="537" y="2"/>
                </a:lnTo>
                <a:lnTo>
                  <a:pt x="571" y="0"/>
                </a:lnTo>
                <a:lnTo>
                  <a:pt x="677" y="5"/>
                </a:lnTo>
                <a:lnTo>
                  <a:pt x="670" y="139"/>
                </a:lnTo>
                <a:close/>
                <a:moveTo>
                  <a:pt x="418" y="146"/>
                </a:moveTo>
                <a:lnTo>
                  <a:pt x="374" y="153"/>
                </a:lnTo>
                <a:lnTo>
                  <a:pt x="295" y="174"/>
                </a:lnTo>
                <a:lnTo>
                  <a:pt x="261" y="45"/>
                </a:lnTo>
                <a:lnTo>
                  <a:pt x="353" y="21"/>
                </a:lnTo>
                <a:lnTo>
                  <a:pt x="398" y="14"/>
                </a:lnTo>
                <a:lnTo>
                  <a:pt x="418" y="146"/>
                </a:lnTo>
                <a:close/>
                <a:moveTo>
                  <a:pt x="193" y="219"/>
                </a:moveTo>
                <a:lnTo>
                  <a:pt x="169" y="235"/>
                </a:lnTo>
                <a:lnTo>
                  <a:pt x="147" y="252"/>
                </a:lnTo>
                <a:lnTo>
                  <a:pt x="132" y="269"/>
                </a:lnTo>
                <a:lnTo>
                  <a:pt x="118" y="287"/>
                </a:lnTo>
                <a:lnTo>
                  <a:pt x="125" y="277"/>
                </a:lnTo>
                <a:lnTo>
                  <a:pt x="120" y="286"/>
                </a:lnTo>
                <a:lnTo>
                  <a:pt x="2" y="223"/>
                </a:lnTo>
                <a:lnTo>
                  <a:pt x="7" y="214"/>
                </a:lnTo>
                <a:cubicBezTo>
                  <a:pt x="9" y="211"/>
                  <a:pt x="11" y="207"/>
                  <a:pt x="13" y="204"/>
                </a:cubicBezTo>
                <a:lnTo>
                  <a:pt x="36" y="176"/>
                </a:lnTo>
                <a:lnTo>
                  <a:pt x="65" y="148"/>
                </a:lnTo>
                <a:lnTo>
                  <a:pt x="96" y="123"/>
                </a:lnTo>
                <a:lnTo>
                  <a:pt x="120" y="108"/>
                </a:lnTo>
                <a:lnTo>
                  <a:pt x="193" y="219"/>
                </a:lnTo>
                <a:close/>
                <a:moveTo>
                  <a:pt x="117" y="350"/>
                </a:moveTo>
                <a:lnTo>
                  <a:pt x="125" y="365"/>
                </a:lnTo>
                <a:lnTo>
                  <a:pt x="119" y="356"/>
                </a:lnTo>
                <a:lnTo>
                  <a:pt x="137" y="379"/>
                </a:lnTo>
                <a:lnTo>
                  <a:pt x="154" y="396"/>
                </a:lnTo>
                <a:lnTo>
                  <a:pt x="174" y="411"/>
                </a:lnTo>
                <a:lnTo>
                  <a:pt x="187" y="420"/>
                </a:lnTo>
                <a:lnTo>
                  <a:pt x="115" y="531"/>
                </a:lnTo>
                <a:lnTo>
                  <a:pt x="91" y="516"/>
                </a:lnTo>
                <a:lnTo>
                  <a:pt x="58" y="489"/>
                </a:lnTo>
                <a:lnTo>
                  <a:pt x="31" y="461"/>
                </a:lnTo>
                <a:lnTo>
                  <a:pt x="13" y="437"/>
                </a:lnTo>
                <a:cubicBezTo>
                  <a:pt x="11" y="434"/>
                  <a:pt x="9" y="431"/>
                  <a:pt x="7" y="428"/>
                </a:cubicBezTo>
                <a:lnTo>
                  <a:pt x="0" y="414"/>
                </a:lnTo>
                <a:lnTo>
                  <a:pt x="117" y="350"/>
                </a:lnTo>
                <a:close/>
                <a:moveTo>
                  <a:pt x="294" y="468"/>
                </a:moveTo>
                <a:lnTo>
                  <a:pt x="296" y="469"/>
                </a:lnTo>
                <a:lnTo>
                  <a:pt x="380" y="491"/>
                </a:lnTo>
                <a:lnTo>
                  <a:pt x="411" y="495"/>
                </a:lnTo>
                <a:lnTo>
                  <a:pt x="391" y="627"/>
                </a:lnTo>
                <a:lnTo>
                  <a:pt x="347" y="620"/>
                </a:lnTo>
                <a:lnTo>
                  <a:pt x="251" y="595"/>
                </a:lnTo>
                <a:lnTo>
                  <a:pt x="249" y="594"/>
                </a:lnTo>
                <a:lnTo>
                  <a:pt x="294" y="468"/>
                </a:lnTo>
                <a:close/>
                <a:moveTo>
                  <a:pt x="537" y="507"/>
                </a:moveTo>
                <a:lnTo>
                  <a:pt x="571" y="509"/>
                </a:lnTo>
                <a:lnTo>
                  <a:pt x="664" y="504"/>
                </a:lnTo>
                <a:lnTo>
                  <a:pt x="670" y="637"/>
                </a:lnTo>
                <a:lnTo>
                  <a:pt x="564" y="642"/>
                </a:lnTo>
                <a:lnTo>
                  <a:pt x="531" y="640"/>
                </a:lnTo>
                <a:lnTo>
                  <a:pt x="537" y="507"/>
                </a:lnTo>
                <a:close/>
                <a:moveTo>
                  <a:pt x="781" y="484"/>
                </a:moveTo>
                <a:lnTo>
                  <a:pt x="844" y="468"/>
                </a:lnTo>
                <a:lnTo>
                  <a:pt x="879" y="455"/>
                </a:lnTo>
                <a:lnTo>
                  <a:pt x="898" y="446"/>
                </a:lnTo>
                <a:lnTo>
                  <a:pt x="952" y="568"/>
                </a:lnTo>
                <a:lnTo>
                  <a:pt x="924" y="580"/>
                </a:lnTo>
                <a:lnTo>
                  <a:pt x="878" y="596"/>
                </a:lnTo>
                <a:lnTo>
                  <a:pt x="815" y="613"/>
                </a:lnTo>
                <a:lnTo>
                  <a:pt x="781" y="484"/>
                </a:lnTo>
                <a:close/>
                <a:moveTo>
                  <a:pt x="989" y="388"/>
                </a:moveTo>
                <a:lnTo>
                  <a:pt x="1004" y="373"/>
                </a:lnTo>
                <a:lnTo>
                  <a:pt x="998" y="380"/>
                </a:lnTo>
                <a:lnTo>
                  <a:pt x="1015" y="357"/>
                </a:lnTo>
                <a:lnTo>
                  <a:pt x="1010" y="365"/>
                </a:lnTo>
                <a:lnTo>
                  <a:pt x="1023" y="341"/>
                </a:lnTo>
                <a:lnTo>
                  <a:pt x="1018" y="353"/>
                </a:lnTo>
                <a:lnTo>
                  <a:pt x="1026" y="327"/>
                </a:lnTo>
                <a:lnTo>
                  <a:pt x="1024" y="341"/>
                </a:lnTo>
                <a:lnTo>
                  <a:pt x="1026" y="315"/>
                </a:lnTo>
                <a:lnTo>
                  <a:pt x="1026" y="327"/>
                </a:lnTo>
                <a:lnTo>
                  <a:pt x="1026" y="325"/>
                </a:lnTo>
                <a:lnTo>
                  <a:pt x="1159" y="312"/>
                </a:lnTo>
                <a:lnTo>
                  <a:pt x="1159" y="315"/>
                </a:lnTo>
                <a:cubicBezTo>
                  <a:pt x="1159" y="319"/>
                  <a:pt x="1159" y="323"/>
                  <a:pt x="1159" y="327"/>
                </a:cubicBezTo>
                <a:lnTo>
                  <a:pt x="1156" y="353"/>
                </a:lnTo>
                <a:cubicBezTo>
                  <a:pt x="1156" y="358"/>
                  <a:pt x="1155" y="363"/>
                  <a:pt x="1154" y="367"/>
                </a:cubicBezTo>
                <a:lnTo>
                  <a:pt x="1146" y="392"/>
                </a:lnTo>
                <a:cubicBezTo>
                  <a:pt x="1144" y="397"/>
                  <a:pt x="1143" y="400"/>
                  <a:pt x="1141" y="404"/>
                </a:cubicBezTo>
                <a:lnTo>
                  <a:pt x="1128" y="428"/>
                </a:lnTo>
                <a:cubicBezTo>
                  <a:pt x="1126" y="431"/>
                  <a:pt x="1124" y="434"/>
                  <a:pt x="1122" y="436"/>
                </a:cubicBezTo>
                <a:lnTo>
                  <a:pt x="1105" y="460"/>
                </a:lnTo>
                <a:cubicBezTo>
                  <a:pt x="1103" y="462"/>
                  <a:pt x="1101" y="465"/>
                  <a:pt x="1099" y="467"/>
                </a:cubicBezTo>
                <a:lnTo>
                  <a:pt x="1083" y="482"/>
                </a:lnTo>
                <a:lnTo>
                  <a:pt x="989" y="388"/>
                </a:lnTo>
                <a:close/>
                <a:moveTo>
                  <a:pt x="985" y="251"/>
                </a:moveTo>
                <a:lnTo>
                  <a:pt x="982" y="247"/>
                </a:lnTo>
                <a:lnTo>
                  <a:pt x="961" y="231"/>
                </a:lnTo>
                <a:lnTo>
                  <a:pt x="937" y="216"/>
                </a:lnTo>
                <a:lnTo>
                  <a:pt x="907" y="200"/>
                </a:lnTo>
                <a:lnTo>
                  <a:pt x="893" y="194"/>
                </a:lnTo>
                <a:lnTo>
                  <a:pt x="947" y="72"/>
                </a:lnTo>
                <a:lnTo>
                  <a:pt x="971" y="83"/>
                </a:lnTo>
                <a:lnTo>
                  <a:pt x="1008" y="103"/>
                </a:lnTo>
                <a:lnTo>
                  <a:pt x="1045" y="127"/>
                </a:lnTo>
                <a:lnTo>
                  <a:pt x="1076" y="153"/>
                </a:lnTo>
                <a:lnTo>
                  <a:pt x="1080" y="156"/>
                </a:lnTo>
                <a:lnTo>
                  <a:pt x="985" y="251"/>
                </a:lnTo>
                <a:close/>
                <a:moveTo>
                  <a:pt x="776" y="157"/>
                </a:moveTo>
                <a:lnTo>
                  <a:pt x="755" y="151"/>
                </a:lnTo>
                <a:lnTo>
                  <a:pt x="663" y="138"/>
                </a:lnTo>
                <a:lnTo>
                  <a:pt x="684" y="6"/>
                </a:lnTo>
                <a:lnTo>
                  <a:pt x="789" y="23"/>
                </a:lnTo>
                <a:lnTo>
                  <a:pt x="810" y="28"/>
                </a:lnTo>
                <a:lnTo>
                  <a:pt x="776" y="157"/>
                </a:lnTo>
                <a:close/>
              </a:path>
            </a:pathLst>
          </a:custGeom>
          <a:solidFill>
            <a:srgbClr val="000000"/>
          </a:solidFill>
          <a:ln w="0">
            <a:solidFill>
              <a:srgbClr val="000000"/>
            </a:solidFill>
            <a:prstDash val="solid"/>
            <a:round/>
            <a:headEnd/>
            <a:tailEnd/>
          </a:ln>
        </p:spPr>
        <p:txBody>
          <a:bodyPr/>
          <a:lstStyle/>
          <a:p>
            <a:endParaRPr lang="fi-FI"/>
          </a:p>
        </p:txBody>
      </p:sp>
      <p:sp>
        <p:nvSpPr>
          <p:cNvPr id="3956765" name="Freeform 29"/>
          <p:cNvSpPr>
            <a:spLocks noEditPoints="1"/>
          </p:cNvSpPr>
          <p:nvPr/>
        </p:nvSpPr>
        <p:spPr bwMode="auto">
          <a:xfrm>
            <a:off x="3860800" y="4387131"/>
            <a:ext cx="190500" cy="106362"/>
          </a:xfrm>
          <a:custGeom>
            <a:avLst/>
            <a:gdLst>
              <a:gd name="T0" fmla="*/ 583 w 1179"/>
              <a:gd name="T1" fmla="*/ 133 h 650"/>
              <a:gd name="T2" fmla="*/ 557 w 1179"/>
              <a:gd name="T3" fmla="*/ 1 h 650"/>
              <a:gd name="T4" fmla="*/ 697 w 1179"/>
              <a:gd name="T5" fmla="*/ 5 h 650"/>
              <a:gd name="T6" fmla="*/ 438 w 1179"/>
              <a:gd name="T7" fmla="*/ 146 h 650"/>
              <a:gd name="T8" fmla="*/ 315 w 1179"/>
              <a:gd name="T9" fmla="*/ 173 h 650"/>
              <a:gd name="T10" fmla="*/ 369 w 1179"/>
              <a:gd name="T11" fmla="*/ 21 h 650"/>
              <a:gd name="T12" fmla="*/ 438 w 1179"/>
              <a:gd name="T13" fmla="*/ 146 h 650"/>
              <a:gd name="T14" fmla="*/ 206 w 1179"/>
              <a:gd name="T15" fmla="*/ 220 h 650"/>
              <a:gd name="T16" fmla="*/ 159 w 1179"/>
              <a:gd name="T17" fmla="*/ 254 h 650"/>
              <a:gd name="T18" fmla="*/ 130 w 1179"/>
              <a:gd name="T19" fmla="*/ 289 h 650"/>
              <a:gd name="T20" fmla="*/ 136 w 1179"/>
              <a:gd name="T21" fmla="*/ 279 h 650"/>
              <a:gd name="T22" fmla="*/ 18 w 1179"/>
              <a:gd name="T23" fmla="*/ 217 h 650"/>
              <a:gd name="T24" fmla="*/ 48 w 1179"/>
              <a:gd name="T25" fmla="*/ 177 h 650"/>
              <a:gd name="T26" fmla="*/ 108 w 1179"/>
              <a:gd name="T27" fmla="*/ 124 h 650"/>
              <a:gd name="T28" fmla="*/ 145 w 1179"/>
              <a:gd name="T29" fmla="*/ 101 h 650"/>
              <a:gd name="T30" fmla="*/ 127 w 1179"/>
              <a:gd name="T31" fmla="*/ 356 h 650"/>
              <a:gd name="T32" fmla="*/ 123 w 1179"/>
              <a:gd name="T33" fmla="*/ 346 h 650"/>
              <a:gd name="T34" fmla="*/ 130 w 1179"/>
              <a:gd name="T35" fmla="*/ 361 h 650"/>
              <a:gd name="T36" fmla="*/ 165 w 1179"/>
              <a:gd name="T37" fmla="*/ 401 h 650"/>
              <a:gd name="T38" fmla="*/ 187 w 1179"/>
              <a:gd name="T39" fmla="*/ 418 h 650"/>
              <a:gd name="T40" fmla="*/ 102 w 1179"/>
              <a:gd name="T41" fmla="*/ 521 h 650"/>
              <a:gd name="T42" fmla="*/ 42 w 1179"/>
              <a:gd name="T43" fmla="*/ 466 h 650"/>
              <a:gd name="T44" fmla="*/ 18 w 1179"/>
              <a:gd name="T45" fmla="*/ 433 h 650"/>
              <a:gd name="T46" fmla="*/ 0 w 1179"/>
              <a:gd name="T47" fmla="*/ 397 h 650"/>
              <a:gd name="T48" fmla="*/ 127 w 1179"/>
              <a:gd name="T49" fmla="*/ 356 h 650"/>
              <a:gd name="T50" fmla="*/ 311 w 1179"/>
              <a:gd name="T51" fmla="*/ 477 h 650"/>
              <a:gd name="T52" fmla="*/ 409 w 1179"/>
              <a:gd name="T53" fmla="*/ 500 h 650"/>
              <a:gd name="T54" fmla="*/ 362 w 1179"/>
              <a:gd name="T55" fmla="*/ 627 h 650"/>
              <a:gd name="T56" fmla="*/ 247 w 1179"/>
              <a:gd name="T57" fmla="*/ 595 h 650"/>
              <a:gd name="T58" fmla="*/ 535 w 1179"/>
              <a:gd name="T59" fmla="*/ 514 h 650"/>
              <a:gd name="T60" fmla="*/ 661 w 1179"/>
              <a:gd name="T61" fmla="*/ 513 h 650"/>
              <a:gd name="T62" fmla="*/ 583 w 1179"/>
              <a:gd name="T63" fmla="*/ 650 h 650"/>
              <a:gd name="T64" fmla="*/ 535 w 1179"/>
              <a:gd name="T65" fmla="*/ 514 h 650"/>
              <a:gd name="T66" fmla="*/ 868 w 1179"/>
              <a:gd name="T67" fmla="*/ 475 h 650"/>
              <a:gd name="T68" fmla="*/ 947 w 1179"/>
              <a:gd name="T69" fmla="*/ 587 h 650"/>
              <a:gd name="T70" fmla="*/ 813 w 1179"/>
              <a:gd name="T71" fmla="*/ 627 h 650"/>
              <a:gd name="T72" fmla="*/ 998 w 1179"/>
              <a:gd name="T73" fmla="*/ 408 h 650"/>
              <a:gd name="T74" fmla="*/ 1030 w 1179"/>
              <a:gd name="T75" fmla="*/ 378 h 650"/>
              <a:gd name="T76" fmla="*/ 1036 w 1179"/>
              <a:gd name="T77" fmla="*/ 371 h 650"/>
              <a:gd name="T78" fmla="*/ 1045 w 1179"/>
              <a:gd name="T79" fmla="*/ 357 h 650"/>
              <a:gd name="T80" fmla="*/ 1179 w 1179"/>
              <a:gd name="T81" fmla="*/ 373 h 650"/>
              <a:gd name="T82" fmla="*/ 1168 w 1179"/>
              <a:gd name="T83" fmla="*/ 408 h 650"/>
              <a:gd name="T84" fmla="*/ 1148 w 1179"/>
              <a:gd name="T85" fmla="*/ 443 h 650"/>
              <a:gd name="T86" fmla="*/ 1097 w 1179"/>
              <a:gd name="T87" fmla="*/ 500 h 650"/>
              <a:gd name="T88" fmla="*/ 998 w 1179"/>
              <a:gd name="T89" fmla="*/ 408 h 650"/>
              <a:gd name="T90" fmla="*/ 1025 w 1179"/>
              <a:gd name="T91" fmla="*/ 265 h 650"/>
              <a:gd name="T92" fmla="*/ 986 w 1179"/>
              <a:gd name="T93" fmla="*/ 232 h 650"/>
              <a:gd name="T94" fmla="*/ 945 w 1179"/>
              <a:gd name="T95" fmla="*/ 208 h 650"/>
              <a:gd name="T96" fmla="*/ 1035 w 1179"/>
              <a:gd name="T97" fmla="*/ 105 h 650"/>
              <a:gd name="T98" fmla="*/ 1102 w 1179"/>
              <a:gd name="T99" fmla="*/ 155 h 650"/>
              <a:gd name="T100" fmla="*/ 1134 w 1179"/>
              <a:gd name="T101" fmla="*/ 189 h 650"/>
              <a:gd name="T102" fmla="*/ 835 w 1179"/>
              <a:gd name="T103" fmla="*/ 167 h 650"/>
              <a:gd name="T104" fmla="*/ 712 w 1179"/>
              <a:gd name="T105" fmla="*/ 142 h 650"/>
              <a:gd name="T106" fmla="*/ 811 w 1179"/>
              <a:gd name="T107" fmla="*/ 22 h 650"/>
              <a:gd name="T108" fmla="*/ 835 w 1179"/>
              <a:gd name="T109" fmla="*/ 16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9" h="650">
                <a:moveTo>
                  <a:pt x="691" y="139"/>
                </a:moveTo>
                <a:lnTo>
                  <a:pt x="583" y="133"/>
                </a:lnTo>
                <a:lnTo>
                  <a:pt x="564" y="134"/>
                </a:lnTo>
                <a:lnTo>
                  <a:pt x="557" y="1"/>
                </a:lnTo>
                <a:lnTo>
                  <a:pt x="590" y="0"/>
                </a:lnTo>
                <a:lnTo>
                  <a:pt x="697" y="5"/>
                </a:lnTo>
                <a:lnTo>
                  <a:pt x="691" y="139"/>
                </a:lnTo>
                <a:close/>
                <a:moveTo>
                  <a:pt x="438" y="146"/>
                </a:moveTo>
                <a:lnTo>
                  <a:pt x="389" y="153"/>
                </a:lnTo>
                <a:lnTo>
                  <a:pt x="315" y="173"/>
                </a:lnTo>
                <a:lnTo>
                  <a:pt x="281" y="43"/>
                </a:lnTo>
                <a:lnTo>
                  <a:pt x="369" y="21"/>
                </a:lnTo>
                <a:lnTo>
                  <a:pt x="418" y="14"/>
                </a:lnTo>
                <a:lnTo>
                  <a:pt x="438" y="146"/>
                </a:lnTo>
                <a:close/>
                <a:moveTo>
                  <a:pt x="207" y="219"/>
                </a:moveTo>
                <a:lnTo>
                  <a:pt x="206" y="220"/>
                </a:lnTo>
                <a:lnTo>
                  <a:pt x="180" y="236"/>
                </a:lnTo>
                <a:lnTo>
                  <a:pt x="159" y="254"/>
                </a:lnTo>
                <a:lnTo>
                  <a:pt x="142" y="272"/>
                </a:lnTo>
                <a:lnTo>
                  <a:pt x="130" y="289"/>
                </a:lnTo>
                <a:lnTo>
                  <a:pt x="136" y="279"/>
                </a:lnTo>
                <a:lnTo>
                  <a:pt x="136" y="279"/>
                </a:lnTo>
                <a:lnTo>
                  <a:pt x="18" y="217"/>
                </a:lnTo>
                <a:lnTo>
                  <a:pt x="18" y="217"/>
                </a:lnTo>
                <a:cubicBezTo>
                  <a:pt x="20" y="213"/>
                  <a:pt x="22" y="210"/>
                  <a:pt x="24" y="207"/>
                </a:cubicBezTo>
                <a:lnTo>
                  <a:pt x="48" y="177"/>
                </a:lnTo>
                <a:lnTo>
                  <a:pt x="75" y="150"/>
                </a:lnTo>
                <a:lnTo>
                  <a:pt x="108" y="124"/>
                </a:lnTo>
                <a:lnTo>
                  <a:pt x="144" y="101"/>
                </a:lnTo>
                <a:lnTo>
                  <a:pt x="145" y="101"/>
                </a:lnTo>
                <a:lnTo>
                  <a:pt x="207" y="219"/>
                </a:lnTo>
                <a:close/>
                <a:moveTo>
                  <a:pt x="127" y="356"/>
                </a:moveTo>
                <a:lnTo>
                  <a:pt x="128" y="357"/>
                </a:lnTo>
                <a:lnTo>
                  <a:pt x="123" y="346"/>
                </a:lnTo>
                <a:lnTo>
                  <a:pt x="136" y="371"/>
                </a:lnTo>
                <a:lnTo>
                  <a:pt x="130" y="361"/>
                </a:lnTo>
                <a:lnTo>
                  <a:pt x="148" y="385"/>
                </a:lnTo>
                <a:lnTo>
                  <a:pt x="165" y="401"/>
                </a:lnTo>
                <a:lnTo>
                  <a:pt x="186" y="418"/>
                </a:lnTo>
                <a:lnTo>
                  <a:pt x="187" y="418"/>
                </a:lnTo>
                <a:lnTo>
                  <a:pt x="115" y="530"/>
                </a:lnTo>
                <a:lnTo>
                  <a:pt x="102" y="521"/>
                </a:lnTo>
                <a:lnTo>
                  <a:pt x="70" y="495"/>
                </a:lnTo>
                <a:lnTo>
                  <a:pt x="42" y="466"/>
                </a:lnTo>
                <a:lnTo>
                  <a:pt x="24" y="443"/>
                </a:lnTo>
                <a:cubicBezTo>
                  <a:pt x="22" y="439"/>
                  <a:pt x="20" y="436"/>
                  <a:pt x="18" y="433"/>
                </a:cubicBezTo>
                <a:lnTo>
                  <a:pt x="5" y="408"/>
                </a:lnTo>
                <a:cubicBezTo>
                  <a:pt x="3" y="404"/>
                  <a:pt x="2" y="401"/>
                  <a:pt x="0" y="397"/>
                </a:cubicBezTo>
                <a:lnTo>
                  <a:pt x="0" y="396"/>
                </a:lnTo>
                <a:lnTo>
                  <a:pt x="127" y="356"/>
                </a:lnTo>
                <a:close/>
                <a:moveTo>
                  <a:pt x="293" y="470"/>
                </a:moveTo>
                <a:lnTo>
                  <a:pt x="311" y="477"/>
                </a:lnTo>
                <a:lnTo>
                  <a:pt x="396" y="498"/>
                </a:lnTo>
                <a:lnTo>
                  <a:pt x="409" y="500"/>
                </a:lnTo>
                <a:lnTo>
                  <a:pt x="389" y="632"/>
                </a:lnTo>
                <a:lnTo>
                  <a:pt x="362" y="627"/>
                </a:lnTo>
                <a:lnTo>
                  <a:pt x="266" y="602"/>
                </a:lnTo>
                <a:lnTo>
                  <a:pt x="247" y="595"/>
                </a:lnTo>
                <a:lnTo>
                  <a:pt x="293" y="470"/>
                </a:lnTo>
                <a:close/>
                <a:moveTo>
                  <a:pt x="535" y="514"/>
                </a:moveTo>
                <a:lnTo>
                  <a:pt x="590" y="517"/>
                </a:lnTo>
                <a:lnTo>
                  <a:pt x="661" y="513"/>
                </a:lnTo>
                <a:lnTo>
                  <a:pt x="668" y="646"/>
                </a:lnTo>
                <a:lnTo>
                  <a:pt x="583" y="650"/>
                </a:lnTo>
                <a:lnTo>
                  <a:pt x="528" y="647"/>
                </a:lnTo>
                <a:lnTo>
                  <a:pt x="535" y="514"/>
                </a:lnTo>
                <a:close/>
                <a:moveTo>
                  <a:pt x="780" y="498"/>
                </a:moveTo>
                <a:lnTo>
                  <a:pt x="868" y="475"/>
                </a:lnTo>
                <a:lnTo>
                  <a:pt x="901" y="462"/>
                </a:lnTo>
                <a:lnTo>
                  <a:pt x="947" y="587"/>
                </a:lnTo>
                <a:lnTo>
                  <a:pt x="901" y="604"/>
                </a:lnTo>
                <a:lnTo>
                  <a:pt x="813" y="627"/>
                </a:lnTo>
                <a:lnTo>
                  <a:pt x="780" y="498"/>
                </a:lnTo>
                <a:close/>
                <a:moveTo>
                  <a:pt x="998" y="408"/>
                </a:moveTo>
                <a:lnTo>
                  <a:pt x="1013" y="396"/>
                </a:lnTo>
                <a:lnTo>
                  <a:pt x="1030" y="378"/>
                </a:lnTo>
                <a:lnTo>
                  <a:pt x="1043" y="361"/>
                </a:lnTo>
                <a:lnTo>
                  <a:pt x="1036" y="371"/>
                </a:lnTo>
                <a:lnTo>
                  <a:pt x="1049" y="346"/>
                </a:lnTo>
                <a:lnTo>
                  <a:pt x="1045" y="357"/>
                </a:lnTo>
                <a:lnTo>
                  <a:pt x="1052" y="333"/>
                </a:lnTo>
                <a:lnTo>
                  <a:pt x="1179" y="373"/>
                </a:lnTo>
                <a:lnTo>
                  <a:pt x="1172" y="397"/>
                </a:lnTo>
                <a:cubicBezTo>
                  <a:pt x="1171" y="401"/>
                  <a:pt x="1169" y="404"/>
                  <a:pt x="1168" y="408"/>
                </a:cubicBezTo>
                <a:lnTo>
                  <a:pt x="1155" y="433"/>
                </a:lnTo>
                <a:cubicBezTo>
                  <a:pt x="1153" y="436"/>
                  <a:pt x="1151" y="439"/>
                  <a:pt x="1148" y="443"/>
                </a:cubicBezTo>
                <a:lnTo>
                  <a:pt x="1125" y="473"/>
                </a:lnTo>
                <a:lnTo>
                  <a:pt x="1097" y="500"/>
                </a:lnTo>
                <a:lnTo>
                  <a:pt x="1082" y="512"/>
                </a:lnTo>
                <a:lnTo>
                  <a:pt x="998" y="408"/>
                </a:lnTo>
                <a:close/>
                <a:moveTo>
                  <a:pt x="1028" y="270"/>
                </a:moveTo>
                <a:lnTo>
                  <a:pt x="1025" y="265"/>
                </a:lnTo>
                <a:lnTo>
                  <a:pt x="1008" y="249"/>
                </a:lnTo>
                <a:lnTo>
                  <a:pt x="986" y="232"/>
                </a:lnTo>
                <a:lnTo>
                  <a:pt x="961" y="216"/>
                </a:lnTo>
                <a:lnTo>
                  <a:pt x="945" y="208"/>
                </a:lnTo>
                <a:lnTo>
                  <a:pt x="1007" y="90"/>
                </a:lnTo>
                <a:lnTo>
                  <a:pt x="1035" y="105"/>
                </a:lnTo>
                <a:lnTo>
                  <a:pt x="1070" y="129"/>
                </a:lnTo>
                <a:lnTo>
                  <a:pt x="1102" y="155"/>
                </a:lnTo>
                <a:lnTo>
                  <a:pt x="1130" y="184"/>
                </a:lnTo>
                <a:lnTo>
                  <a:pt x="1134" y="189"/>
                </a:lnTo>
                <a:lnTo>
                  <a:pt x="1028" y="270"/>
                </a:lnTo>
                <a:close/>
                <a:moveTo>
                  <a:pt x="835" y="167"/>
                </a:moveTo>
                <a:lnTo>
                  <a:pt x="777" y="151"/>
                </a:lnTo>
                <a:lnTo>
                  <a:pt x="712" y="142"/>
                </a:lnTo>
                <a:lnTo>
                  <a:pt x="731" y="10"/>
                </a:lnTo>
                <a:lnTo>
                  <a:pt x="811" y="22"/>
                </a:lnTo>
                <a:lnTo>
                  <a:pt x="869" y="38"/>
                </a:lnTo>
                <a:lnTo>
                  <a:pt x="835" y="167"/>
                </a:lnTo>
                <a:close/>
              </a:path>
            </a:pathLst>
          </a:custGeom>
          <a:solidFill>
            <a:srgbClr val="000000"/>
          </a:solidFill>
          <a:ln w="0">
            <a:solidFill>
              <a:srgbClr val="000000"/>
            </a:solidFill>
            <a:prstDash val="solid"/>
            <a:round/>
            <a:headEnd/>
            <a:tailEnd/>
          </a:ln>
        </p:spPr>
        <p:txBody>
          <a:bodyPr/>
          <a:lstStyle/>
          <a:p>
            <a:endParaRPr lang="fi-FI"/>
          </a:p>
        </p:txBody>
      </p:sp>
      <p:grpSp>
        <p:nvGrpSpPr>
          <p:cNvPr id="3956766" name="Group 30"/>
          <p:cNvGrpSpPr>
            <a:grpSpLocks/>
          </p:cNvGrpSpPr>
          <p:nvPr/>
        </p:nvGrpSpPr>
        <p:grpSpPr bwMode="auto">
          <a:xfrm>
            <a:off x="4040188" y="4564931"/>
            <a:ext cx="169862" cy="84137"/>
            <a:chOff x="2545" y="2603"/>
            <a:chExt cx="107" cy="53"/>
          </a:xfrm>
        </p:grpSpPr>
        <p:sp>
          <p:nvSpPr>
            <p:cNvPr id="3956767" name="Oval 31"/>
            <p:cNvSpPr>
              <a:spLocks noChangeArrowheads="1"/>
            </p:cNvSpPr>
            <p:nvPr/>
          </p:nvSpPr>
          <p:spPr bwMode="auto">
            <a:xfrm>
              <a:off x="2545" y="2603"/>
              <a:ext cx="107" cy="53"/>
            </a:xfrm>
            <a:prstGeom prst="ellipse">
              <a:avLst/>
            </a:prstGeom>
            <a:solidFill>
              <a:srgbClr val="CCECFF"/>
            </a:solidFill>
            <a:ln w="0">
              <a:solidFill>
                <a:srgbClr val="000000"/>
              </a:solidFill>
              <a:round/>
              <a:headEnd/>
              <a:tailEnd/>
            </a:ln>
          </p:spPr>
          <p:txBody>
            <a:bodyPr/>
            <a:lstStyle/>
            <a:p>
              <a:endParaRPr lang="fi-FI"/>
            </a:p>
          </p:txBody>
        </p:sp>
        <p:sp>
          <p:nvSpPr>
            <p:cNvPr id="3956768" name="Oval 32"/>
            <p:cNvSpPr>
              <a:spLocks noChangeArrowheads="1"/>
            </p:cNvSpPr>
            <p:nvPr/>
          </p:nvSpPr>
          <p:spPr bwMode="auto">
            <a:xfrm>
              <a:off x="2545" y="2603"/>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69" name="Group 33"/>
          <p:cNvGrpSpPr>
            <a:grpSpLocks/>
          </p:cNvGrpSpPr>
          <p:nvPr/>
        </p:nvGrpSpPr>
        <p:grpSpPr bwMode="auto">
          <a:xfrm>
            <a:off x="4338638" y="4315693"/>
            <a:ext cx="169862" cy="80963"/>
            <a:chOff x="2733" y="2446"/>
            <a:chExt cx="107" cy="51"/>
          </a:xfrm>
        </p:grpSpPr>
        <p:sp>
          <p:nvSpPr>
            <p:cNvPr id="3956770" name="Oval 34"/>
            <p:cNvSpPr>
              <a:spLocks noChangeArrowheads="1"/>
            </p:cNvSpPr>
            <p:nvPr/>
          </p:nvSpPr>
          <p:spPr bwMode="auto">
            <a:xfrm>
              <a:off x="2733" y="2446"/>
              <a:ext cx="107" cy="51"/>
            </a:xfrm>
            <a:prstGeom prst="ellipse">
              <a:avLst/>
            </a:prstGeom>
            <a:solidFill>
              <a:srgbClr val="CCECFF"/>
            </a:solidFill>
            <a:ln w="0">
              <a:solidFill>
                <a:srgbClr val="000000"/>
              </a:solidFill>
              <a:round/>
              <a:headEnd/>
              <a:tailEnd/>
            </a:ln>
          </p:spPr>
          <p:txBody>
            <a:bodyPr/>
            <a:lstStyle/>
            <a:p>
              <a:endParaRPr lang="fi-FI"/>
            </a:p>
          </p:txBody>
        </p:sp>
        <p:sp>
          <p:nvSpPr>
            <p:cNvPr id="3956771" name="Oval 35"/>
            <p:cNvSpPr>
              <a:spLocks noChangeArrowheads="1"/>
            </p:cNvSpPr>
            <p:nvPr/>
          </p:nvSpPr>
          <p:spPr bwMode="auto">
            <a:xfrm>
              <a:off x="2733" y="2446"/>
              <a:ext cx="107" cy="51"/>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72" name="Group 36"/>
          <p:cNvGrpSpPr>
            <a:grpSpLocks/>
          </p:cNvGrpSpPr>
          <p:nvPr/>
        </p:nvGrpSpPr>
        <p:grpSpPr bwMode="auto">
          <a:xfrm>
            <a:off x="4548188" y="4564931"/>
            <a:ext cx="171450" cy="84137"/>
            <a:chOff x="2865" y="2603"/>
            <a:chExt cx="108" cy="53"/>
          </a:xfrm>
        </p:grpSpPr>
        <p:sp>
          <p:nvSpPr>
            <p:cNvPr id="3956773" name="Oval 37"/>
            <p:cNvSpPr>
              <a:spLocks noChangeArrowheads="1"/>
            </p:cNvSpPr>
            <p:nvPr/>
          </p:nvSpPr>
          <p:spPr bwMode="auto">
            <a:xfrm>
              <a:off x="2865" y="2603"/>
              <a:ext cx="108" cy="53"/>
            </a:xfrm>
            <a:prstGeom prst="ellipse">
              <a:avLst/>
            </a:prstGeom>
            <a:solidFill>
              <a:srgbClr val="CCECFF"/>
            </a:solidFill>
            <a:ln w="0">
              <a:solidFill>
                <a:srgbClr val="000000"/>
              </a:solidFill>
              <a:round/>
              <a:headEnd/>
              <a:tailEnd/>
            </a:ln>
          </p:spPr>
          <p:txBody>
            <a:bodyPr/>
            <a:lstStyle/>
            <a:p>
              <a:endParaRPr lang="fi-FI"/>
            </a:p>
          </p:txBody>
        </p:sp>
        <p:sp>
          <p:nvSpPr>
            <p:cNvPr id="3956774" name="Oval 38"/>
            <p:cNvSpPr>
              <a:spLocks noChangeArrowheads="1"/>
            </p:cNvSpPr>
            <p:nvPr/>
          </p:nvSpPr>
          <p:spPr bwMode="auto">
            <a:xfrm>
              <a:off x="2865" y="2603"/>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775" name="Freeform 39"/>
          <p:cNvSpPr>
            <a:spLocks noEditPoints="1"/>
          </p:cNvSpPr>
          <p:nvPr/>
        </p:nvSpPr>
        <p:spPr bwMode="auto">
          <a:xfrm>
            <a:off x="3395663" y="4193456"/>
            <a:ext cx="187325" cy="106362"/>
          </a:xfrm>
          <a:custGeom>
            <a:avLst/>
            <a:gdLst>
              <a:gd name="T0" fmla="*/ 567 w 1161"/>
              <a:gd name="T1" fmla="*/ 133 h 650"/>
              <a:gd name="T2" fmla="*/ 540 w 1161"/>
              <a:gd name="T3" fmla="*/ 1 h 650"/>
              <a:gd name="T4" fmla="*/ 680 w 1161"/>
              <a:gd name="T5" fmla="*/ 5 h 650"/>
              <a:gd name="T6" fmla="*/ 421 w 1161"/>
              <a:gd name="T7" fmla="*/ 146 h 650"/>
              <a:gd name="T8" fmla="*/ 298 w 1161"/>
              <a:gd name="T9" fmla="*/ 174 h 650"/>
              <a:gd name="T10" fmla="*/ 356 w 1161"/>
              <a:gd name="T11" fmla="*/ 21 h 650"/>
              <a:gd name="T12" fmla="*/ 421 w 1161"/>
              <a:gd name="T13" fmla="*/ 146 h 650"/>
              <a:gd name="T14" fmla="*/ 172 w 1161"/>
              <a:gd name="T15" fmla="*/ 236 h 650"/>
              <a:gd name="T16" fmla="*/ 135 w 1161"/>
              <a:gd name="T17" fmla="*/ 271 h 650"/>
              <a:gd name="T18" fmla="*/ 128 w 1161"/>
              <a:gd name="T19" fmla="*/ 279 h 650"/>
              <a:gd name="T20" fmla="*/ 6 w 1161"/>
              <a:gd name="T21" fmla="*/ 225 h 650"/>
              <a:gd name="T22" fmla="*/ 16 w 1161"/>
              <a:gd name="T23" fmla="*/ 208 h 650"/>
              <a:gd name="T24" fmla="*/ 67 w 1161"/>
              <a:gd name="T25" fmla="*/ 150 h 650"/>
              <a:gd name="T26" fmla="*/ 123 w 1161"/>
              <a:gd name="T27" fmla="*/ 108 h 650"/>
              <a:gd name="T28" fmla="*/ 119 w 1161"/>
              <a:gd name="T29" fmla="*/ 353 h 650"/>
              <a:gd name="T30" fmla="*/ 122 w 1161"/>
              <a:gd name="T31" fmla="*/ 361 h 650"/>
              <a:gd name="T32" fmla="*/ 157 w 1161"/>
              <a:gd name="T33" fmla="*/ 402 h 650"/>
              <a:gd name="T34" fmla="*/ 187 w 1161"/>
              <a:gd name="T35" fmla="*/ 423 h 650"/>
              <a:gd name="T36" fmla="*/ 94 w 1161"/>
              <a:gd name="T37" fmla="*/ 521 h 650"/>
              <a:gd name="T38" fmla="*/ 34 w 1161"/>
              <a:gd name="T39" fmla="*/ 466 h 650"/>
              <a:gd name="T40" fmla="*/ 10 w 1161"/>
              <a:gd name="T41" fmla="*/ 432 h 650"/>
              <a:gd name="T42" fmla="*/ 119 w 1161"/>
              <a:gd name="T43" fmla="*/ 353 h 650"/>
              <a:gd name="T44" fmla="*/ 300 w 1161"/>
              <a:gd name="T45" fmla="*/ 476 h 650"/>
              <a:gd name="T46" fmla="*/ 410 w 1161"/>
              <a:gd name="T47" fmla="*/ 502 h 650"/>
              <a:gd name="T48" fmla="*/ 350 w 1161"/>
              <a:gd name="T49" fmla="*/ 627 h 650"/>
              <a:gd name="T50" fmla="*/ 247 w 1161"/>
              <a:gd name="T51" fmla="*/ 599 h 650"/>
              <a:gd name="T52" fmla="*/ 535 w 1161"/>
              <a:gd name="T53" fmla="*/ 515 h 650"/>
              <a:gd name="T54" fmla="*/ 662 w 1161"/>
              <a:gd name="T55" fmla="*/ 512 h 650"/>
              <a:gd name="T56" fmla="*/ 567 w 1161"/>
              <a:gd name="T57" fmla="*/ 650 h 650"/>
              <a:gd name="T58" fmla="*/ 535 w 1161"/>
              <a:gd name="T59" fmla="*/ 515 h 650"/>
              <a:gd name="T60" fmla="*/ 847 w 1161"/>
              <a:gd name="T61" fmla="*/ 475 h 650"/>
              <a:gd name="T62" fmla="*/ 896 w 1161"/>
              <a:gd name="T63" fmla="*/ 455 h 650"/>
              <a:gd name="T64" fmla="*/ 928 w 1161"/>
              <a:gd name="T65" fmla="*/ 586 h 650"/>
              <a:gd name="T66" fmla="*/ 813 w 1161"/>
              <a:gd name="T67" fmla="*/ 621 h 650"/>
              <a:gd name="T68" fmla="*/ 987 w 1161"/>
              <a:gd name="T69" fmla="*/ 398 h 650"/>
              <a:gd name="T70" fmla="*/ 1018 w 1161"/>
              <a:gd name="T71" fmla="*/ 362 h 650"/>
              <a:gd name="T72" fmla="*/ 1026 w 1161"/>
              <a:gd name="T73" fmla="*/ 346 h 650"/>
              <a:gd name="T74" fmla="*/ 1029 w 1161"/>
              <a:gd name="T75" fmla="*/ 331 h 650"/>
              <a:gd name="T76" fmla="*/ 1029 w 1161"/>
              <a:gd name="T77" fmla="*/ 323 h 650"/>
              <a:gd name="T78" fmla="*/ 1159 w 1161"/>
              <a:gd name="T79" fmla="*/ 357 h 650"/>
              <a:gd name="T80" fmla="*/ 1149 w 1161"/>
              <a:gd name="T81" fmla="*/ 396 h 650"/>
              <a:gd name="T82" fmla="*/ 1131 w 1161"/>
              <a:gd name="T83" fmla="*/ 432 h 650"/>
              <a:gd name="T84" fmla="*/ 1102 w 1161"/>
              <a:gd name="T85" fmla="*/ 472 h 650"/>
              <a:gd name="T86" fmla="*/ 987 w 1161"/>
              <a:gd name="T87" fmla="*/ 398 h 650"/>
              <a:gd name="T88" fmla="*/ 985 w 1161"/>
              <a:gd name="T89" fmla="*/ 249 h 650"/>
              <a:gd name="T90" fmla="*/ 940 w 1161"/>
              <a:gd name="T91" fmla="*/ 217 h 650"/>
              <a:gd name="T92" fmla="*/ 905 w 1161"/>
              <a:gd name="T93" fmla="*/ 199 h 650"/>
              <a:gd name="T94" fmla="*/ 974 w 1161"/>
              <a:gd name="T95" fmla="*/ 84 h 650"/>
              <a:gd name="T96" fmla="*/ 1048 w 1161"/>
              <a:gd name="T97" fmla="*/ 129 h 650"/>
              <a:gd name="T98" fmla="*/ 1089 w 1161"/>
              <a:gd name="T99" fmla="*/ 165 h 650"/>
              <a:gd name="T100" fmla="*/ 789 w 1161"/>
              <a:gd name="T101" fmla="*/ 160 h 650"/>
              <a:gd name="T102" fmla="*/ 666 w 1161"/>
              <a:gd name="T103" fmla="*/ 137 h 650"/>
              <a:gd name="T104" fmla="*/ 792 w 1161"/>
              <a:gd name="T105" fmla="*/ 23 h 650"/>
              <a:gd name="T106" fmla="*/ 789 w 1161"/>
              <a:gd name="T107" fmla="*/ 16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1" h="650">
                <a:moveTo>
                  <a:pt x="673" y="138"/>
                </a:moveTo>
                <a:lnTo>
                  <a:pt x="567" y="133"/>
                </a:lnTo>
                <a:lnTo>
                  <a:pt x="546" y="134"/>
                </a:lnTo>
                <a:lnTo>
                  <a:pt x="540" y="1"/>
                </a:lnTo>
                <a:lnTo>
                  <a:pt x="574" y="0"/>
                </a:lnTo>
                <a:lnTo>
                  <a:pt x="680" y="5"/>
                </a:lnTo>
                <a:lnTo>
                  <a:pt x="673" y="138"/>
                </a:lnTo>
                <a:close/>
                <a:moveTo>
                  <a:pt x="421" y="146"/>
                </a:moveTo>
                <a:lnTo>
                  <a:pt x="377" y="153"/>
                </a:lnTo>
                <a:lnTo>
                  <a:pt x="298" y="174"/>
                </a:lnTo>
                <a:lnTo>
                  <a:pt x="264" y="45"/>
                </a:lnTo>
                <a:lnTo>
                  <a:pt x="356" y="21"/>
                </a:lnTo>
                <a:lnTo>
                  <a:pt x="400" y="14"/>
                </a:lnTo>
                <a:lnTo>
                  <a:pt x="421" y="146"/>
                </a:lnTo>
                <a:close/>
                <a:moveTo>
                  <a:pt x="196" y="220"/>
                </a:moveTo>
                <a:lnTo>
                  <a:pt x="172" y="236"/>
                </a:lnTo>
                <a:lnTo>
                  <a:pt x="151" y="253"/>
                </a:lnTo>
                <a:lnTo>
                  <a:pt x="135" y="271"/>
                </a:lnTo>
                <a:lnTo>
                  <a:pt x="122" y="288"/>
                </a:lnTo>
                <a:lnTo>
                  <a:pt x="128" y="279"/>
                </a:lnTo>
                <a:lnTo>
                  <a:pt x="124" y="287"/>
                </a:lnTo>
                <a:lnTo>
                  <a:pt x="6" y="225"/>
                </a:lnTo>
                <a:lnTo>
                  <a:pt x="10" y="217"/>
                </a:lnTo>
                <a:cubicBezTo>
                  <a:pt x="12" y="214"/>
                  <a:pt x="14" y="211"/>
                  <a:pt x="16" y="208"/>
                </a:cubicBezTo>
                <a:lnTo>
                  <a:pt x="39" y="177"/>
                </a:lnTo>
                <a:lnTo>
                  <a:pt x="67" y="150"/>
                </a:lnTo>
                <a:lnTo>
                  <a:pt x="99" y="124"/>
                </a:lnTo>
                <a:lnTo>
                  <a:pt x="123" y="108"/>
                </a:lnTo>
                <a:lnTo>
                  <a:pt x="196" y="220"/>
                </a:lnTo>
                <a:close/>
                <a:moveTo>
                  <a:pt x="119" y="353"/>
                </a:moveTo>
                <a:lnTo>
                  <a:pt x="128" y="371"/>
                </a:lnTo>
                <a:lnTo>
                  <a:pt x="122" y="361"/>
                </a:lnTo>
                <a:lnTo>
                  <a:pt x="140" y="384"/>
                </a:lnTo>
                <a:lnTo>
                  <a:pt x="157" y="402"/>
                </a:lnTo>
                <a:lnTo>
                  <a:pt x="177" y="417"/>
                </a:lnTo>
                <a:lnTo>
                  <a:pt x="187" y="423"/>
                </a:lnTo>
                <a:lnTo>
                  <a:pt x="113" y="534"/>
                </a:lnTo>
                <a:lnTo>
                  <a:pt x="94" y="521"/>
                </a:lnTo>
                <a:lnTo>
                  <a:pt x="61" y="494"/>
                </a:lnTo>
                <a:lnTo>
                  <a:pt x="34" y="466"/>
                </a:lnTo>
                <a:lnTo>
                  <a:pt x="16" y="442"/>
                </a:lnTo>
                <a:cubicBezTo>
                  <a:pt x="14" y="439"/>
                  <a:pt x="12" y="436"/>
                  <a:pt x="10" y="432"/>
                </a:cubicBezTo>
                <a:lnTo>
                  <a:pt x="0" y="414"/>
                </a:lnTo>
                <a:lnTo>
                  <a:pt x="119" y="353"/>
                </a:lnTo>
                <a:close/>
                <a:moveTo>
                  <a:pt x="293" y="474"/>
                </a:moveTo>
                <a:lnTo>
                  <a:pt x="300" y="476"/>
                </a:lnTo>
                <a:lnTo>
                  <a:pt x="383" y="498"/>
                </a:lnTo>
                <a:lnTo>
                  <a:pt x="410" y="502"/>
                </a:lnTo>
                <a:lnTo>
                  <a:pt x="389" y="634"/>
                </a:lnTo>
                <a:lnTo>
                  <a:pt x="350" y="627"/>
                </a:lnTo>
                <a:lnTo>
                  <a:pt x="254" y="601"/>
                </a:lnTo>
                <a:lnTo>
                  <a:pt x="247" y="599"/>
                </a:lnTo>
                <a:lnTo>
                  <a:pt x="293" y="474"/>
                </a:lnTo>
                <a:close/>
                <a:moveTo>
                  <a:pt x="535" y="515"/>
                </a:moveTo>
                <a:lnTo>
                  <a:pt x="574" y="516"/>
                </a:lnTo>
                <a:lnTo>
                  <a:pt x="662" y="512"/>
                </a:lnTo>
                <a:lnTo>
                  <a:pt x="668" y="645"/>
                </a:lnTo>
                <a:lnTo>
                  <a:pt x="567" y="650"/>
                </a:lnTo>
                <a:lnTo>
                  <a:pt x="529" y="648"/>
                </a:lnTo>
                <a:lnTo>
                  <a:pt x="535" y="515"/>
                </a:lnTo>
                <a:close/>
                <a:moveTo>
                  <a:pt x="779" y="492"/>
                </a:moveTo>
                <a:lnTo>
                  <a:pt x="847" y="475"/>
                </a:lnTo>
                <a:lnTo>
                  <a:pt x="881" y="461"/>
                </a:lnTo>
                <a:lnTo>
                  <a:pt x="896" y="455"/>
                </a:lnTo>
                <a:lnTo>
                  <a:pt x="950" y="577"/>
                </a:lnTo>
                <a:lnTo>
                  <a:pt x="928" y="586"/>
                </a:lnTo>
                <a:lnTo>
                  <a:pt x="881" y="603"/>
                </a:lnTo>
                <a:lnTo>
                  <a:pt x="813" y="621"/>
                </a:lnTo>
                <a:lnTo>
                  <a:pt x="779" y="492"/>
                </a:lnTo>
                <a:close/>
                <a:moveTo>
                  <a:pt x="987" y="398"/>
                </a:moveTo>
                <a:lnTo>
                  <a:pt x="1007" y="378"/>
                </a:lnTo>
                <a:lnTo>
                  <a:pt x="1018" y="362"/>
                </a:lnTo>
                <a:lnTo>
                  <a:pt x="1013" y="371"/>
                </a:lnTo>
                <a:lnTo>
                  <a:pt x="1026" y="346"/>
                </a:lnTo>
                <a:lnTo>
                  <a:pt x="1021" y="357"/>
                </a:lnTo>
                <a:lnTo>
                  <a:pt x="1029" y="331"/>
                </a:lnTo>
                <a:lnTo>
                  <a:pt x="1027" y="345"/>
                </a:lnTo>
                <a:lnTo>
                  <a:pt x="1029" y="323"/>
                </a:lnTo>
                <a:lnTo>
                  <a:pt x="1161" y="336"/>
                </a:lnTo>
                <a:lnTo>
                  <a:pt x="1159" y="357"/>
                </a:lnTo>
                <a:cubicBezTo>
                  <a:pt x="1159" y="362"/>
                  <a:pt x="1158" y="366"/>
                  <a:pt x="1157" y="371"/>
                </a:cubicBezTo>
                <a:lnTo>
                  <a:pt x="1149" y="396"/>
                </a:lnTo>
                <a:cubicBezTo>
                  <a:pt x="1147" y="400"/>
                  <a:pt x="1146" y="404"/>
                  <a:pt x="1144" y="407"/>
                </a:cubicBezTo>
                <a:lnTo>
                  <a:pt x="1131" y="432"/>
                </a:lnTo>
                <a:cubicBezTo>
                  <a:pt x="1129" y="435"/>
                  <a:pt x="1128" y="438"/>
                  <a:pt x="1125" y="441"/>
                </a:cubicBezTo>
                <a:lnTo>
                  <a:pt x="1102" y="472"/>
                </a:lnTo>
                <a:lnTo>
                  <a:pt x="1083" y="491"/>
                </a:lnTo>
                <a:lnTo>
                  <a:pt x="987" y="398"/>
                </a:lnTo>
                <a:close/>
                <a:moveTo>
                  <a:pt x="995" y="259"/>
                </a:moveTo>
                <a:lnTo>
                  <a:pt x="985" y="249"/>
                </a:lnTo>
                <a:lnTo>
                  <a:pt x="963" y="231"/>
                </a:lnTo>
                <a:lnTo>
                  <a:pt x="940" y="217"/>
                </a:lnTo>
                <a:lnTo>
                  <a:pt x="910" y="200"/>
                </a:lnTo>
                <a:lnTo>
                  <a:pt x="905" y="199"/>
                </a:lnTo>
                <a:lnTo>
                  <a:pt x="959" y="77"/>
                </a:lnTo>
                <a:lnTo>
                  <a:pt x="974" y="84"/>
                </a:lnTo>
                <a:lnTo>
                  <a:pt x="1011" y="104"/>
                </a:lnTo>
                <a:lnTo>
                  <a:pt x="1048" y="129"/>
                </a:lnTo>
                <a:lnTo>
                  <a:pt x="1079" y="154"/>
                </a:lnTo>
                <a:lnTo>
                  <a:pt x="1089" y="165"/>
                </a:lnTo>
                <a:lnTo>
                  <a:pt x="995" y="259"/>
                </a:lnTo>
                <a:close/>
                <a:moveTo>
                  <a:pt x="789" y="160"/>
                </a:moveTo>
                <a:lnTo>
                  <a:pt x="758" y="151"/>
                </a:lnTo>
                <a:lnTo>
                  <a:pt x="666" y="137"/>
                </a:lnTo>
                <a:lnTo>
                  <a:pt x="687" y="6"/>
                </a:lnTo>
                <a:lnTo>
                  <a:pt x="792" y="23"/>
                </a:lnTo>
                <a:lnTo>
                  <a:pt x="823" y="31"/>
                </a:lnTo>
                <a:lnTo>
                  <a:pt x="789" y="160"/>
                </a:lnTo>
                <a:close/>
              </a:path>
            </a:pathLst>
          </a:custGeom>
          <a:solidFill>
            <a:srgbClr val="000000"/>
          </a:solidFill>
          <a:ln w="0">
            <a:solidFill>
              <a:srgbClr val="000000"/>
            </a:solidFill>
            <a:prstDash val="solid"/>
            <a:round/>
            <a:headEnd/>
            <a:tailEnd/>
          </a:ln>
        </p:spPr>
        <p:txBody>
          <a:bodyPr/>
          <a:lstStyle/>
          <a:p>
            <a:endParaRPr lang="fi-FI"/>
          </a:p>
        </p:txBody>
      </p:sp>
      <p:grpSp>
        <p:nvGrpSpPr>
          <p:cNvPr id="3956776" name="Group 40"/>
          <p:cNvGrpSpPr>
            <a:grpSpLocks/>
          </p:cNvGrpSpPr>
          <p:nvPr/>
        </p:nvGrpSpPr>
        <p:grpSpPr bwMode="auto">
          <a:xfrm>
            <a:off x="3827463" y="4258543"/>
            <a:ext cx="169862" cy="84138"/>
            <a:chOff x="2411" y="2410"/>
            <a:chExt cx="107" cy="53"/>
          </a:xfrm>
        </p:grpSpPr>
        <p:sp>
          <p:nvSpPr>
            <p:cNvPr id="3956777" name="Oval 41"/>
            <p:cNvSpPr>
              <a:spLocks noChangeArrowheads="1"/>
            </p:cNvSpPr>
            <p:nvPr/>
          </p:nvSpPr>
          <p:spPr bwMode="auto">
            <a:xfrm>
              <a:off x="2411" y="2410"/>
              <a:ext cx="107" cy="53"/>
            </a:xfrm>
            <a:prstGeom prst="ellipse">
              <a:avLst/>
            </a:prstGeom>
            <a:solidFill>
              <a:srgbClr val="CCECFF"/>
            </a:solidFill>
            <a:ln w="0">
              <a:solidFill>
                <a:srgbClr val="000000"/>
              </a:solidFill>
              <a:round/>
              <a:headEnd/>
              <a:tailEnd/>
            </a:ln>
          </p:spPr>
          <p:txBody>
            <a:bodyPr/>
            <a:lstStyle/>
            <a:p>
              <a:endParaRPr lang="fi-FI"/>
            </a:p>
          </p:txBody>
        </p:sp>
        <p:sp>
          <p:nvSpPr>
            <p:cNvPr id="3956778" name="Oval 42"/>
            <p:cNvSpPr>
              <a:spLocks noChangeArrowheads="1"/>
            </p:cNvSpPr>
            <p:nvPr/>
          </p:nvSpPr>
          <p:spPr bwMode="auto">
            <a:xfrm>
              <a:off x="2411" y="2410"/>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79" name="Group 43"/>
          <p:cNvGrpSpPr>
            <a:grpSpLocks/>
          </p:cNvGrpSpPr>
          <p:nvPr/>
        </p:nvGrpSpPr>
        <p:grpSpPr bwMode="auto">
          <a:xfrm>
            <a:off x="3105150" y="4653831"/>
            <a:ext cx="171450" cy="82550"/>
            <a:chOff x="1956" y="2674"/>
            <a:chExt cx="108" cy="52"/>
          </a:xfrm>
        </p:grpSpPr>
        <p:sp>
          <p:nvSpPr>
            <p:cNvPr id="3956780" name="Oval 44"/>
            <p:cNvSpPr>
              <a:spLocks noChangeArrowheads="1"/>
            </p:cNvSpPr>
            <p:nvPr/>
          </p:nvSpPr>
          <p:spPr bwMode="auto">
            <a:xfrm>
              <a:off x="1956" y="2674"/>
              <a:ext cx="108" cy="52"/>
            </a:xfrm>
            <a:prstGeom prst="ellipse">
              <a:avLst/>
            </a:prstGeom>
            <a:solidFill>
              <a:srgbClr val="CCECFF"/>
            </a:solidFill>
            <a:ln w="0">
              <a:solidFill>
                <a:srgbClr val="000000"/>
              </a:solidFill>
              <a:round/>
              <a:headEnd/>
              <a:tailEnd/>
            </a:ln>
          </p:spPr>
          <p:txBody>
            <a:bodyPr/>
            <a:lstStyle/>
            <a:p>
              <a:endParaRPr lang="fi-FI"/>
            </a:p>
          </p:txBody>
        </p:sp>
        <p:sp>
          <p:nvSpPr>
            <p:cNvPr id="3956781" name="Oval 45"/>
            <p:cNvSpPr>
              <a:spLocks noChangeArrowheads="1"/>
            </p:cNvSpPr>
            <p:nvPr/>
          </p:nvSpPr>
          <p:spPr bwMode="auto">
            <a:xfrm>
              <a:off x="1956" y="2674"/>
              <a:ext cx="108"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82" name="Group 46"/>
          <p:cNvGrpSpPr>
            <a:grpSpLocks/>
          </p:cNvGrpSpPr>
          <p:nvPr/>
        </p:nvGrpSpPr>
        <p:grpSpPr bwMode="auto">
          <a:xfrm>
            <a:off x="2806700" y="3729906"/>
            <a:ext cx="173038" cy="84137"/>
            <a:chOff x="1768" y="2077"/>
            <a:chExt cx="109" cy="53"/>
          </a:xfrm>
        </p:grpSpPr>
        <p:sp>
          <p:nvSpPr>
            <p:cNvPr id="3956783" name="Oval 47"/>
            <p:cNvSpPr>
              <a:spLocks noChangeArrowheads="1"/>
            </p:cNvSpPr>
            <p:nvPr/>
          </p:nvSpPr>
          <p:spPr bwMode="auto">
            <a:xfrm>
              <a:off x="1768" y="2077"/>
              <a:ext cx="109" cy="53"/>
            </a:xfrm>
            <a:prstGeom prst="ellipse">
              <a:avLst/>
            </a:prstGeom>
            <a:solidFill>
              <a:srgbClr val="CCECFF"/>
            </a:solidFill>
            <a:ln w="0">
              <a:solidFill>
                <a:srgbClr val="000000"/>
              </a:solidFill>
              <a:round/>
              <a:headEnd/>
              <a:tailEnd/>
            </a:ln>
          </p:spPr>
          <p:txBody>
            <a:bodyPr/>
            <a:lstStyle/>
            <a:p>
              <a:endParaRPr lang="fi-FI"/>
            </a:p>
          </p:txBody>
        </p:sp>
        <p:sp>
          <p:nvSpPr>
            <p:cNvPr id="3956784" name="Oval 48"/>
            <p:cNvSpPr>
              <a:spLocks noChangeArrowheads="1"/>
            </p:cNvSpPr>
            <p:nvPr/>
          </p:nvSpPr>
          <p:spPr bwMode="auto">
            <a:xfrm>
              <a:off x="1768" y="2077"/>
              <a:ext cx="109"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85" name="Group 49"/>
          <p:cNvGrpSpPr>
            <a:grpSpLocks/>
          </p:cNvGrpSpPr>
          <p:nvPr/>
        </p:nvGrpSpPr>
        <p:grpSpPr bwMode="auto">
          <a:xfrm>
            <a:off x="3063875" y="3563218"/>
            <a:ext cx="169863" cy="84138"/>
            <a:chOff x="1930" y="1972"/>
            <a:chExt cx="107" cy="53"/>
          </a:xfrm>
        </p:grpSpPr>
        <p:sp>
          <p:nvSpPr>
            <p:cNvPr id="3956786" name="Oval 50"/>
            <p:cNvSpPr>
              <a:spLocks noChangeArrowheads="1"/>
            </p:cNvSpPr>
            <p:nvPr/>
          </p:nvSpPr>
          <p:spPr bwMode="auto">
            <a:xfrm>
              <a:off x="1930" y="1972"/>
              <a:ext cx="107" cy="53"/>
            </a:xfrm>
            <a:prstGeom prst="ellipse">
              <a:avLst/>
            </a:prstGeom>
            <a:solidFill>
              <a:srgbClr val="CCECFF"/>
            </a:solidFill>
            <a:ln w="0">
              <a:solidFill>
                <a:srgbClr val="000000"/>
              </a:solidFill>
              <a:round/>
              <a:headEnd/>
              <a:tailEnd/>
            </a:ln>
          </p:spPr>
          <p:txBody>
            <a:bodyPr/>
            <a:lstStyle/>
            <a:p>
              <a:endParaRPr lang="fi-FI"/>
            </a:p>
          </p:txBody>
        </p:sp>
        <p:sp>
          <p:nvSpPr>
            <p:cNvPr id="3956787" name="Oval 51"/>
            <p:cNvSpPr>
              <a:spLocks noChangeArrowheads="1"/>
            </p:cNvSpPr>
            <p:nvPr/>
          </p:nvSpPr>
          <p:spPr bwMode="auto">
            <a:xfrm>
              <a:off x="1930" y="1972"/>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88" name="Group 52"/>
          <p:cNvGrpSpPr>
            <a:grpSpLocks/>
          </p:cNvGrpSpPr>
          <p:nvPr/>
        </p:nvGrpSpPr>
        <p:grpSpPr bwMode="auto">
          <a:xfrm>
            <a:off x="2298700" y="3563218"/>
            <a:ext cx="169863" cy="84138"/>
            <a:chOff x="1448" y="1972"/>
            <a:chExt cx="107" cy="53"/>
          </a:xfrm>
        </p:grpSpPr>
        <p:sp>
          <p:nvSpPr>
            <p:cNvPr id="3956789" name="Oval 53"/>
            <p:cNvSpPr>
              <a:spLocks noChangeArrowheads="1"/>
            </p:cNvSpPr>
            <p:nvPr/>
          </p:nvSpPr>
          <p:spPr bwMode="auto">
            <a:xfrm>
              <a:off x="1448" y="1972"/>
              <a:ext cx="107" cy="53"/>
            </a:xfrm>
            <a:prstGeom prst="ellipse">
              <a:avLst/>
            </a:prstGeom>
            <a:solidFill>
              <a:srgbClr val="CCECFF"/>
            </a:solidFill>
            <a:ln w="0">
              <a:solidFill>
                <a:srgbClr val="000000"/>
              </a:solidFill>
              <a:round/>
              <a:headEnd/>
              <a:tailEnd/>
            </a:ln>
          </p:spPr>
          <p:txBody>
            <a:bodyPr/>
            <a:lstStyle/>
            <a:p>
              <a:endParaRPr lang="fi-FI"/>
            </a:p>
          </p:txBody>
        </p:sp>
        <p:sp>
          <p:nvSpPr>
            <p:cNvPr id="3956790" name="Oval 54"/>
            <p:cNvSpPr>
              <a:spLocks noChangeArrowheads="1"/>
            </p:cNvSpPr>
            <p:nvPr/>
          </p:nvSpPr>
          <p:spPr bwMode="auto">
            <a:xfrm>
              <a:off x="1448" y="1972"/>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91" name="Group 55"/>
          <p:cNvGrpSpPr>
            <a:grpSpLocks/>
          </p:cNvGrpSpPr>
          <p:nvPr/>
        </p:nvGrpSpPr>
        <p:grpSpPr bwMode="auto">
          <a:xfrm>
            <a:off x="3573463" y="3758481"/>
            <a:ext cx="169862" cy="84137"/>
            <a:chOff x="2251" y="2095"/>
            <a:chExt cx="107" cy="53"/>
          </a:xfrm>
        </p:grpSpPr>
        <p:sp>
          <p:nvSpPr>
            <p:cNvPr id="3956792" name="Oval 56"/>
            <p:cNvSpPr>
              <a:spLocks noChangeArrowheads="1"/>
            </p:cNvSpPr>
            <p:nvPr/>
          </p:nvSpPr>
          <p:spPr bwMode="auto">
            <a:xfrm>
              <a:off x="2251" y="2095"/>
              <a:ext cx="107" cy="53"/>
            </a:xfrm>
            <a:prstGeom prst="ellipse">
              <a:avLst/>
            </a:prstGeom>
            <a:solidFill>
              <a:srgbClr val="CCECFF"/>
            </a:solidFill>
            <a:ln w="0">
              <a:solidFill>
                <a:srgbClr val="000000"/>
              </a:solidFill>
              <a:round/>
              <a:headEnd/>
              <a:tailEnd/>
            </a:ln>
          </p:spPr>
          <p:txBody>
            <a:bodyPr/>
            <a:lstStyle/>
            <a:p>
              <a:endParaRPr lang="fi-FI"/>
            </a:p>
          </p:txBody>
        </p:sp>
        <p:sp>
          <p:nvSpPr>
            <p:cNvPr id="3956793" name="Oval 57"/>
            <p:cNvSpPr>
              <a:spLocks noChangeArrowheads="1"/>
            </p:cNvSpPr>
            <p:nvPr/>
          </p:nvSpPr>
          <p:spPr bwMode="auto">
            <a:xfrm>
              <a:off x="2251" y="2095"/>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794" name="Group 58"/>
          <p:cNvGrpSpPr>
            <a:grpSpLocks/>
          </p:cNvGrpSpPr>
          <p:nvPr/>
        </p:nvGrpSpPr>
        <p:grpSpPr bwMode="auto">
          <a:xfrm>
            <a:off x="3870325" y="3618781"/>
            <a:ext cx="171450" cy="84137"/>
            <a:chOff x="2438" y="2007"/>
            <a:chExt cx="108" cy="53"/>
          </a:xfrm>
        </p:grpSpPr>
        <p:sp>
          <p:nvSpPr>
            <p:cNvPr id="3956795" name="Oval 59"/>
            <p:cNvSpPr>
              <a:spLocks noChangeArrowheads="1"/>
            </p:cNvSpPr>
            <p:nvPr/>
          </p:nvSpPr>
          <p:spPr bwMode="auto">
            <a:xfrm>
              <a:off x="2438" y="2007"/>
              <a:ext cx="108" cy="53"/>
            </a:xfrm>
            <a:prstGeom prst="ellipse">
              <a:avLst/>
            </a:prstGeom>
            <a:solidFill>
              <a:srgbClr val="CCECFF"/>
            </a:solidFill>
            <a:ln w="0">
              <a:solidFill>
                <a:srgbClr val="000000"/>
              </a:solidFill>
              <a:round/>
              <a:headEnd/>
              <a:tailEnd/>
            </a:ln>
          </p:spPr>
          <p:txBody>
            <a:bodyPr/>
            <a:lstStyle/>
            <a:p>
              <a:endParaRPr lang="fi-FI"/>
            </a:p>
          </p:txBody>
        </p:sp>
        <p:sp>
          <p:nvSpPr>
            <p:cNvPr id="3956796" name="Oval 60"/>
            <p:cNvSpPr>
              <a:spLocks noChangeArrowheads="1"/>
            </p:cNvSpPr>
            <p:nvPr/>
          </p:nvSpPr>
          <p:spPr bwMode="auto">
            <a:xfrm>
              <a:off x="2438" y="2007"/>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797" name="Line 61"/>
          <p:cNvSpPr>
            <a:spLocks noChangeShapeType="1"/>
          </p:cNvSpPr>
          <p:nvPr/>
        </p:nvSpPr>
        <p:spPr bwMode="auto">
          <a:xfrm flipV="1">
            <a:off x="2136775" y="4439518"/>
            <a:ext cx="407988" cy="285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798" name="Line 62"/>
          <p:cNvSpPr>
            <a:spLocks noChangeShapeType="1"/>
          </p:cNvSpPr>
          <p:nvPr/>
        </p:nvSpPr>
        <p:spPr bwMode="auto">
          <a:xfrm flipV="1">
            <a:off x="2443163" y="4474443"/>
            <a:ext cx="134937"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799" name="Line 63"/>
          <p:cNvSpPr>
            <a:spLocks noChangeShapeType="1"/>
          </p:cNvSpPr>
          <p:nvPr/>
        </p:nvSpPr>
        <p:spPr bwMode="auto">
          <a:xfrm flipV="1">
            <a:off x="2954338" y="4417293"/>
            <a:ext cx="134937" cy="1000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0" name="Line 64"/>
          <p:cNvSpPr>
            <a:spLocks noChangeShapeType="1"/>
          </p:cNvSpPr>
          <p:nvPr/>
        </p:nvSpPr>
        <p:spPr bwMode="auto">
          <a:xfrm flipV="1">
            <a:off x="3190875" y="4599856"/>
            <a:ext cx="85725" cy="7143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1" name="Line 65"/>
          <p:cNvSpPr>
            <a:spLocks noChangeShapeType="1"/>
          </p:cNvSpPr>
          <p:nvPr/>
        </p:nvSpPr>
        <p:spPr bwMode="auto">
          <a:xfrm flipH="1" flipV="1">
            <a:off x="3208338" y="4417293"/>
            <a:ext cx="68262" cy="873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2" name="Line 66"/>
          <p:cNvSpPr>
            <a:spLocks noChangeShapeType="1"/>
          </p:cNvSpPr>
          <p:nvPr/>
        </p:nvSpPr>
        <p:spPr bwMode="auto">
          <a:xfrm flipH="1">
            <a:off x="2730500" y="4383956"/>
            <a:ext cx="325438" cy="555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3" name="Line 67"/>
          <p:cNvSpPr>
            <a:spLocks noChangeShapeType="1"/>
          </p:cNvSpPr>
          <p:nvPr/>
        </p:nvSpPr>
        <p:spPr bwMode="auto">
          <a:xfrm flipH="1">
            <a:off x="2443163" y="4279181"/>
            <a:ext cx="220662" cy="7143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4" name="Line 68"/>
          <p:cNvSpPr>
            <a:spLocks noChangeShapeType="1"/>
          </p:cNvSpPr>
          <p:nvPr/>
        </p:nvSpPr>
        <p:spPr bwMode="auto">
          <a:xfrm flipH="1">
            <a:off x="3335338" y="4474443"/>
            <a:ext cx="134937" cy="428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5" name="Line 69"/>
          <p:cNvSpPr>
            <a:spLocks noChangeShapeType="1"/>
          </p:cNvSpPr>
          <p:nvPr/>
        </p:nvSpPr>
        <p:spPr bwMode="auto">
          <a:xfrm flipH="1">
            <a:off x="3717925" y="4474443"/>
            <a:ext cx="177800"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6" name="Line 70"/>
          <p:cNvSpPr>
            <a:spLocks noChangeShapeType="1"/>
          </p:cNvSpPr>
          <p:nvPr/>
        </p:nvSpPr>
        <p:spPr bwMode="auto">
          <a:xfrm>
            <a:off x="3241675" y="3604493"/>
            <a:ext cx="620713" cy="555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7" name="Line 71"/>
          <p:cNvSpPr>
            <a:spLocks noChangeShapeType="1"/>
          </p:cNvSpPr>
          <p:nvPr/>
        </p:nvSpPr>
        <p:spPr bwMode="auto">
          <a:xfrm>
            <a:off x="3208338" y="3639418"/>
            <a:ext cx="388937" cy="1254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8" name="Line 72"/>
          <p:cNvSpPr>
            <a:spLocks noChangeShapeType="1"/>
          </p:cNvSpPr>
          <p:nvPr/>
        </p:nvSpPr>
        <p:spPr bwMode="auto">
          <a:xfrm flipH="1">
            <a:off x="2894013" y="3639418"/>
            <a:ext cx="195262" cy="873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09" name="Line 73"/>
          <p:cNvSpPr>
            <a:spLocks noChangeShapeType="1"/>
          </p:cNvSpPr>
          <p:nvPr/>
        </p:nvSpPr>
        <p:spPr bwMode="auto">
          <a:xfrm flipH="1">
            <a:off x="2476500" y="3604493"/>
            <a:ext cx="57943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3956810" name="Group 74"/>
          <p:cNvGrpSpPr>
            <a:grpSpLocks/>
          </p:cNvGrpSpPr>
          <p:nvPr/>
        </p:nvGrpSpPr>
        <p:grpSpPr bwMode="auto">
          <a:xfrm>
            <a:off x="3232150" y="3367956"/>
            <a:ext cx="171450" cy="84137"/>
            <a:chOff x="2036" y="1849"/>
            <a:chExt cx="108" cy="53"/>
          </a:xfrm>
        </p:grpSpPr>
        <p:sp>
          <p:nvSpPr>
            <p:cNvPr id="3956811" name="Oval 75"/>
            <p:cNvSpPr>
              <a:spLocks noChangeArrowheads="1"/>
            </p:cNvSpPr>
            <p:nvPr/>
          </p:nvSpPr>
          <p:spPr bwMode="auto">
            <a:xfrm>
              <a:off x="2036" y="1849"/>
              <a:ext cx="108" cy="53"/>
            </a:xfrm>
            <a:prstGeom prst="ellipse">
              <a:avLst/>
            </a:prstGeom>
            <a:solidFill>
              <a:srgbClr val="CCECFF"/>
            </a:solidFill>
            <a:ln w="0">
              <a:solidFill>
                <a:srgbClr val="000000"/>
              </a:solidFill>
              <a:round/>
              <a:headEnd/>
              <a:tailEnd/>
            </a:ln>
          </p:spPr>
          <p:txBody>
            <a:bodyPr/>
            <a:lstStyle/>
            <a:p>
              <a:endParaRPr lang="fi-FI"/>
            </a:p>
          </p:txBody>
        </p:sp>
        <p:sp>
          <p:nvSpPr>
            <p:cNvPr id="3956812" name="Oval 76"/>
            <p:cNvSpPr>
              <a:spLocks noChangeArrowheads="1"/>
            </p:cNvSpPr>
            <p:nvPr/>
          </p:nvSpPr>
          <p:spPr bwMode="auto">
            <a:xfrm>
              <a:off x="2036" y="1849"/>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813" name="Line 77"/>
          <p:cNvSpPr>
            <a:spLocks noChangeShapeType="1"/>
          </p:cNvSpPr>
          <p:nvPr/>
        </p:nvSpPr>
        <p:spPr bwMode="auto">
          <a:xfrm flipH="1">
            <a:off x="3148013" y="3444156"/>
            <a:ext cx="109537"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14" name="Line 78"/>
          <p:cNvSpPr>
            <a:spLocks noChangeShapeType="1"/>
          </p:cNvSpPr>
          <p:nvPr/>
        </p:nvSpPr>
        <p:spPr bwMode="auto">
          <a:xfrm flipH="1">
            <a:off x="3717925" y="3694981"/>
            <a:ext cx="177800"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15" name="Oval 79"/>
          <p:cNvSpPr>
            <a:spLocks noChangeArrowheads="1"/>
          </p:cNvSpPr>
          <p:nvPr/>
        </p:nvSpPr>
        <p:spPr bwMode="auto">
          <a:xfrm>
            <a:off x="2084388" y="3312393"/>
            <a:ext cx="2168525" cy="61277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16" name="Freeform 80"/>
          <p:cNvSpPr>
            <a:spLocks noEditPoints="1"/>
          </p:cNvSpPr>
          <p:nvPr/>
        </p:nvSpPr>
        <p:spPr bwMode="auto">
          <a:xfrm>
            <a:off x="2074863" y="3647356"/>
            <a:ext cx="20637" cy="719137"/>
          </a:xfrm>
          <a:custGeom>
            <a:avLst/>
            <a:gdLst>
              <a:gd name="T0" fmla="*/ 13 w 13"/>
              <a:gd name="T1" fmla="*/ 13 h 453"/>
              <a:gd name="T2" fmla="*/ 0 w 13"/>
              <a:gd name="T3" fmla="*/ 0 h 453"/>
              <a:gd name="T4" fmla="*/ 13 w 13"/>
              <a:gd name="T5" fmla="*/ 27 h 453"/>
              <a:gd name="T6" fmla="*/ 0 w 13"/>
              <a:gd name="T7" fmla="*/ 41 h 453"/>
              <a:gd name="T8" fmla="*/ 13 w 13"/>
              <a:gd name="T9" fmla="*/ 27 h 453"/>
              <a:gd name="T10" fmla="*/ 13 w 13"/>
              <a:gd name="T11" fmla="*/ 68 h 453"/>
              <a:gd name="T12" fmla="*/ 0 w 13"/>
              <a:gd name="T13" fmla="*/ 55 h 453"/>
              <a:gd name="T14" fmla="*/ 13 w 13"/>
              <a:gd name="T15" fmla="*/ 82 h 453"/>
              <a:gd name="T16" fmla="*/ 0 w 13"/>
              <a:gd name="T17" fmla="*/ 96 h 453"/>
              <a:gd name="T18" fmla="*/ 13 w 13"/>
              <a:gd name="T19" fmla="*/ 82 h 453"/>
              <a:gd name="T20" fmla="*/ 13 w 13"/>
              <a:gd name="T21" fmla="*/ 123 h 453"/>
              <a:gd name="T22" fmla="*/ 0 w 13"/>
              <a:gd name="T23" fmla="*/ 110 h 453"/>
              <a:gd name="T24" fmla="*/ 13 w 13"/>
              <a:gd name="T25" fmla="*/ 137 h 453"/>
              <a:gd name="T26" fmla="*/ 0 w 13"/>
              <a:gd name="T27" fmla="*/ 151 h 453"/>
              <a:gd name="T28" fmla="*/ 13 w 13"/>
              <a:gd name="T29" fmla="*/ 137 h 453"/>
              <a:gd name="T30" fmla="*/ 13 w 13"/>
              <a:gd name="T31" fmla="*/ 178 h 453"/>
              <a:gd name="T32" fmla="*/ 0 w 13"/>
              <a:gd name="T33" fmla="*/ 165 h 453"/>
              <a:gd name="T34" fmla="*/ 13 w 13"/>
              <a:gd name="T35" fmla="*/ 192 h 453"/>
              <a:gd name="T36" fmla="*/ 0 w 13"/>
              <a:gd name="T37" fmla="*/ 206 h 453"/>
              <a:gd name="T38" fmla="*/ 13 w 13"/>
              <a:gd name="T39" fmla="*/ 192 h 453"/>
              <a:gd name="T40" fmla="*/ 13 w 13"/>
              <a:gd name="T41" fmla="*/ 233 h 453"/>
              <a:gd name="T42" fmla="*/ 0 w 13"/>
              <a:gd name="T43" fmla="*/ 220 h 453"/>
              <a:gd name="T44" fmla="*/ 13 w 13"/>
              <a:gd name="T45" fmla="*/ 247 h 453"/>
              <a:gd name="T46" fmla="*/ 0 w 13"/>
              <a:gd name="T47" fmla="*/ 261 h 453"/>
              <a:gd name="T48" fmla="*/ 13 w 13"/>
              <a:gd name="T49" fmla="*/ 247 h 453"/>
              <a:gd name="T50" fmla="*/ 13 w 13"/>
              <a:gd name="T51" fmla="*/ 288 h 453"/>
              <a:gd name="T52" fmla="*/ 0 w 13"/>
              <a:gd name="T53" fmla="*/ 275 h 453"/>
              <a:gd name="T54" fmla="*/ 13 w 13"/>
              <a:gd name="T55" fmla="*/ 302 h 453"/>
              <a:gd name="T56" fmla="*/ 0 w 13"/>
              <a:gd name="T57" fmla="*/ 316 h 453"/>
              <a:gd name="T58" fmla="*/ 13 w 13"/>
              <a:gd name="T59" fmla="*/ 302 h 453"/>
              <a:gd name="T60" fmla="*/ 13 w 13"/>
              <a:gd name="T61" fmla="*/ 343 h 453"/>
              <a:gd name="T62" fmla="*/ 0 w 13"/>
              <a:gd name="T63" fmla="*/ 330 h 453"/>
              <a:gd name="T64" fmla="*/ 13 w 13"/>
              <a:gd name="T65" fmla="*/ 357 h 453"/>
              <a:gd name="T66" fmla="*/ 0 w 13"/>
              <a:gd name="T67" fmla="*/ 371 h 453"/>
              <a:gd name="T68" fmla="*/ 13 w 13"/>
              <a:gd name="T69" fmla="*/ 357 h 453"/>
              <a:gd name="T70" fmla="*/ 13 w 13"/>
              <a:gd name="T71" fmla="*/ 398 h 453"/>
              <a:gd name="T72" fmla="*/ 0 w 13"/>
              <a:gd name="T73" fmla="*/ 385 h 453"/>
              <a:gd name="T74" fmla="*/ 13 w 13"/>
              <a:gd name="T75" fmla="*/ 412 h 453"/>
              <a:gd name="T76" fmla="*/ 0 w 13"/>
              <a:gd name="T77" fmla="*/ 426 h 453"/>
              <a:gd name="T78" fmla="*/ 13 w 13"/>
              <a:gd name="T79" fmla="*/ 412 h 453"/>
              <a:gd name="T80" fmla="*/ 13 w 13"/>
              <a:gd name="T81" fmla="*/ 453 h 453"/>
              <a:gd name="T82" fmla="*/ 0 w 13"/>
              <a:gd name="T83"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453">
                <a:moveTo>
                  <a:pt x="13" y="0"/>
                </a:moveTo>
                <a:lnTo>
                  <a:pt x="13" y="13"/>
                </a:lnTo>
                <a:lnTo>
                  <a:pt x="0" y="13"/>
                </a:lnTo>
                <a:lnTo>
                  <a:pt x="0" y="0"/>
                </a:lnTo>
                <a:lnTo>
                  <a:pt x="13" y="0"/>
                </a:lnTo>
                <a:close/>
                <a:moveTo>
                  <a:pt x="13" y="27"/>
                </a:moveTo>
                <a:lnTo>
                  <a:pt x="13" y="41"/>
                </a:lnTo>
                <a:lnTo>
                  <a:pt x="0" y="41"/>
                </a:lnTo>
                <a:lnTo>
                  <a:pt x="0" y="27"/>
                </a:lnTo>
                <a:lnTo>
                  <a:pt x="13" y="27"/>
                </a:lnTo>
                <a:close/>
                <a:moveTo>
                  <a:pt x="13" y="55"/>
                </a:moveTo>
                <a:lnTo>
                  <a:pt x="13" y="68"/>
                </a:lnTo>
                <a:lnTo>
                  <a:pt x="0" y="68"/>
                </a:lnTo>
                <a:lnTo>
                  <a:pt x="0" y="55"/>
                </a:lnTo>
                <a:lnTo>
                  <a:pt x="13" y="55"/>
                </a:lnTo>
                <a:close/>
                <a:moveTo>
                  <a:pt x="13" y="82"/>
                </a:moveTo>
                <a:lnTo>
                  <a:pt x="13" y="96"/>
                </a:lnTo>
                <a:lnTo>
                  <a:pt x="0" y="96"/>
                </a:lnTo>
                <a:lnTo>
                  <a:pt x="0" y="82"/>
                </a:lnTo>
                <a:lnTo>
                  <a:pt x="13" y="82"/>
                </a:lnTo>
                <a:close/>
                <a:moveTo>
                  <a:pt x="13" y="110"/>
                </a:moveTo>
                <a:lnTo>
                  <a:pt x="13" y="123"/>
                </a:lnTo>
                <a:lnTo>
                  <a:pt x="0" y="123"/>
                </a:lnTo>
                <a:lnTo>
                  <a:pt x="0" y="110"/>
                </a:lnTo>
                <a:lnTo>
                  <a:pt x="13" y="110"/>
                </a:lnTo>
                <a:close/>
                <a:moveTo>
                  <a:pt x="13" y="137"/>
                </a:moveTo>
                <a:lnTo>
                  <a:pt x="13" y="151"/>
                </a:lnTo>
                <a:lnTo>
                  <a:pt x="0" y="151"/>
                </a:lnTo>
                <a:lnTo>
                  <a:pt x="0" y="137"/>
                </a:lnTo>
                <a:lnTo>
                  <a:pt x="13" y="137"/>
                </a:lnTo>
                <a:close/>
                <a:moveTo>
                  <a:pt x="13" y="165"/>
                </a:moveTo>
                <a:lnTo>
                  <a:pt x="13" y="178"/>
                </a:lnTo>
                <a:lnTo>
                  <a:pt x="0" y="178"/>
                </a:lnTo>
                <a:lnTo>
                  <a:pt x="0" y="165"/>
                </a:lnTo>
                <a:lnTo>
                  <a:pt x="13" y="165"/>
                </a:lnTo>
                <a:close/>
                <a:moveTo>
                  <a:pt x="13" y="192"/>
                </a:moveTo>
                <a:lnTo>
                  <a:pt x="13" y="206"/>
                </a:lnTo>
                <a:lnTo>
                  <a:pt x="0" y="206"/>
                </a:lnTo>
                <a:lnTo>
                  <a:pt x="0" y="192"/>
                </a:lnTo>
                <a:lnTo>
                  <a:pt x="13" y="192"/>
                </a:lnTo>
                <a:close/>
                <a:moveTo>
                  <a:pt x="13" y="220"/>
                </a:moveTo>
                <a:lnTo>
                  <a:pt x="13" y="233"/>
                </a:lnTo>
                <a:lnTo>
                  <a:pt x="0" y="233"/>
                </a:lnTo>
                <a:lnTo>
                  <a:pt x="0" y="220"/>
                </a:lnTo>
                <a:lnTo>
                  <a:pt x="13" y="220"/>
                </a:lnTo>
                <a:close/>
                <a:moveTo>
                  <a:pt x="13" y="247"/>
                </a:moveTo>
                <a:lnTo>
                  <a:pt x="13" y="261"/>
                </a:lnTo>
                <a:lnTo>
                  <a:pt x="0" y="261"/>
                </a:lnTo>
                <a:lnTo>
                  <a:pt x="0" y="247"/>
                </a:lnTo>
                <a:lnTo>
                  <a:pt x="13" y="247"/>
                </a:lnTo>
                <a:close/>
                <a:moveTo>
                  <a:pt x="13" y="275"/>
                </a:moveTo>
                <a:lnTo>
                  <a:pt x="13" y="288"/>
                </a:lnTo>
                <a:lnTo>
                  <a:pt x="0" y="288"/>
                </a:lnTo>
                <a:lnTo>
                  <a:pt x="0" y="275"/>
                </a:lnTo>
                <a:lnTo>
                  <a:pt x="13" y="275"/>
                </a:lnTo>
                <a:close/>
                <a:moveTo>
                  <a:pt x="13" y="302"/>
                </a:moveTo>
                <a:lnTo>
                  <a:pt x="13" y="316"/>
                </a:lnTo>
                <a:lnTo>
                  <a:pt x="0" y="316"/>
                </a:lnTo>
                <a:lnTo>
                  <a:pt x="0" y="302"/>
                </a:lnTo>
                <a:lnTo>
                  <a:pt x="13" y="302"/>
                </a:lnTo>
                <a:close/>
                <a:moveTo>
                  <a:pt x="13" y="330"/>
                </a:moveTo>
                <a:lnTo>
                  <a:pt x="13" y="343"/>
                </a:lnTo>
                <a:lnTo>
                  <a:pt x="0" y="343"/>
                </a:lnTo>
                <a:lnTo>
                  <a:pt x="0" y="330"/>
                </a:lnTo>
                <a:lnTo>
                  <a:pt x="13" y="330"/>
                </a:lnTo>
                <a:close/>
                <a:moveTo>
                  <a:pt x="13" y="357"/>
                </a:moveTo>
                <a:lnTo>
                  <a:pt x="13" y="371"/>
                </a:lnTo>
                <a:lnTo>
                  <a:pt x="0" y="371"/>
                </a:lnTo>
                <a:lnTo>
                  <a:pt x="0" y="357"/>
                </a:lnTo>
                <a:lnTo>
                  <a:pt x="13" y="357"/>
                </a:lnTo>
                <a:close/>
                <a:moveTo>
                  <a:pt x="13" y="385"/>
                </a:moveTo>
                <a:lnTo>
                  <a:pt x="13" y="398"/>
                </a:lnTo>
                <a:lnTo>
                  <a:pt x="0" y="398"/>
                </a:lnTo>
                <a:lnTo>
                  <a:pt x="0" y="385"/>
                </a:lnTo>
                <a:lnTo>
                  <a:pt x="13" y="385"/>
                </a:lnTo>
                <a:close/>
                <a:moveTo>
                  <a:pt x="13" y="412"/>
                </a:moveTo>
                <a:lnTo>
                  <a:pt x="13" y="426"/>
                </a:lnTo>
                <a:lnTo>
                  <a:pt x="0" y="426"/>
                </a:lnTo>
                <a:lnTo>
                  <a:pt x="0" y="412"/>
                </a:lnTo>
                <a:lnTo>
                  <a:pt x="13" y="412"/>
                </a:lnTo>
                <a:close/>
                <a:moveTo>
                  <a:pt x="13" y="440"/>
                </a:moveTo>
                <a:lnTo>
                  <a:pt x="13" y="453"/>
                </a:lnTo>
                <a:lnTo>
                  <a:pt x="0" y="453"/>
                </a:lnTo>
                <a:lnTo>
                  <a:pt x="0" y="440"/>
                </a:lnTo>
                <a:lnTo>
                  <a:pt x="13" y="440"/>
                </a:lnTo>
                <a:close/>
              </a:path>
            </a:pathLst>
          </a:custGeom>
          <a:solidFill>
            <a:srgbClr val="000000"/>
          </a:solidFill>
          <a:ln w="0">
            <a:solidFill>
              <a:srgbClr val="000000"/>
            </a:solidFill>
            <a:prstDash val="solid"/>
            <a:round/>
            <a:headEnd/>
            <a:tailEnd/>
          </a:ln>
        </p:spPr>
        <p:txBody>
          <a:bodyPr/>
          <a:lstStyle/>
          <a:p>
            <a:endParaRPr lang="fi-FI"/>
          </a:p>
        </p:txBody>
      </p:sp>
      <p:sp>
        <p:nvSpPr>
          <p:cNvPr id="3956817" name="Freeform 81"/>
          <p:cNvSpPr>
            <a:spLocks noEditPoints="1"/>
          </p:cNvSpPr>
          <p:nvPr/>
        </p:nvSpPr>
        <p:spPr bwMode="auto">
          <a:xfrm>
            <a:off x="4241800" y="3647356"/>
            <a:ext cx="20638" cy="719137"/>
          </a:xfrm>
          <a:custGeom>
            <a:avLst/>
            <a:gdLst>
              <a:gd name="T0" fmla="*/ 13 w 13"/>
              <a:gd name="T1" fmla="*/ 13 h 453"/>
              <a:gd name="T2" fmla="*/ 0 w 13"/>
              <a:gd name="T3" fmla="*/ 0 h 453"/>
              <a:gd name="T4" fmla="*/ 13 w 13"/>
              <a:gd name="T5" fmla="*/ 27 h 453"/>
              <a:gd name="T6" fmla="*/ 0 w 13"/>
              <a:gd name="T7" fmla="*/ 41 h 453"/>
              <a:gd name="T8" fmla="*/ 13 w 13"/>
              <a:gd name="T9" fmla="*/ 27 h 453"/>
              <a:gd name="T10" fmla="*/ 13 w 13"/>
              <a:gd name="T11" fmla="*/ 68 h 453"/>
              <a:gd name="T12" fmla="*/ 0 w 13"/>
              <a:gd name="T13" fmla="*/ 55 h 453"/>
              <a:gd name="T14" fmla="*/ 13 w 13"/>
              <a:gd name="T15" fmla="*/ 82 h 453"/>
              <a:gd name="T16" fmla="*/ 0 w 13"/>
              <a:gd name="T17" fmla="*/ 96 h 453"/>
              <a:gd name="T18" fmla="*/ 13 w 13"/>
              <a:gd name="T19" fmla="*/ 82 h 453"/>
              <a:gd name="T20" fmla="*/ 13 w 13"/>
              <a:gd name="T21" fmla="*/ 123 h 453"/>
              <a:gd name="T22" fmla="*/ 0 w 13"/>
              <a:gd name="T23" fmla="*/ 110 h 453"/>
              <a:gd name="T24" fmla="*/ 13 w 13"/>
              <a:gd name="T25" fmla="*/ 137 h 453"/>
              <a:gd name="T26" fmla="*/ 0 w 13"/>
              <a:gd name="T27" fmla="*/ 151 h 453"/>
              <a:gd name="T28" fmla="*/ 13 w 13"/>
              <a:gd name="T29" fmla="*/ 137 h 453"/>
              <a:gd name="T30" fmla="*/ 13 w 13"/>
              <a:gd name="T31" fmla="*/ 178 h 453"/>
              <a:gd name="T32" fmla="*/ 0 w 13"/>
              <a:gd name="T33" fmla="*/ 165 h 453"/>
              <a:gd name="T34" fmla="*/ 13 w 13"/>
              <a:gd name="T35" fmla="*/ 192 h 453"/>
              <a:gd name="T36" fmla="*/ 0 w 13"/>
              <a:gd name="T37" fmla="*/ 206 h 453"/>
              <a:gd name="T38" fmla="*/ 13 w 13"/>
              <a:gd name="T39" fmla="*/ 192 h 453"/>
              <a:gd name="T40" fmla="*/ 13 w 13"/>
              <a:gd name="T41" fmla="*/ 233 h 453"/>
              <a:gd name="T42" fmla="*/ 0 w 13"/>
              <a:gd name="T43" fmla="*/ 220 h 453"/>
              <a:gd name="T44" fmla="*/ 13 w 13"/>
              <a:gd name="T45" fmla="*/ 247 h 453"/>
              <a:gd name="T46" fmla="*/ 0 w 13"/>
              <a:gd name="T47" fmla="*/ 261 h 453"/>
              <a:gd name="T48" fmla="*/ 13 w 13"/>
              <a:gd name="T49" fmla="*/ 247 h 453"/>
              <a:gd name="T50" fmla="*/ 13 w 13"/>
              <a:gd name="T51" fmla="*/ 288 h 453"/>
              <a:gd name="T52" fmla="*/ 0 w 13"/>
              <a:gd name="T53" fmla="*/ 275 h 453"/>
              <a:gd name="T54" fmla="*/ 13 w 13"/>
              <a:gd name="T55" fmla="*/ 302 h 453"/>
              <a:gd name="T56" fmla="*/ 0 w 13"/>
              <a:gd name="T57" fmla="*/ 316 h 453"/>
              <a:gd name="T58" fmla="*/ 13 w 13"/>
              <a:gd name="T59" fmla="*/ 302 h 453"/>
              <a:gd name="T60" fmla="*/ 13 w 13"/>
              <a:gd name="T61" fmla="*/ 343 h 453"/>
              <a:gd name="T62" fmla="*/ 0 w 13"/>
              <a:gd name="T63" fmla="*/ 330 h 453"/>
              <a:gd name="T64" fmla="*/ 13 w 13"/>
              <a:gd name="T65" fmla="*/ 357 h 453"/>
              <a:gd name="T66" fmla="*/ 0 w 13"/>
              <a:gd name="T67" fmla="*/ 371 h 453"/>
              <a:gd name="T68" fmla="*/ 13 w 13"/>
              <a:gd name="T69" fmla="*/ 357 h 453"/>
              <a:gd name="T70" fmla="*/ 13 w 13"/>
              <a:gd name="T71" fmla="*/ 399 h 453"/>
              <a:gd name="T72" fmla="*/ 0 w 13"/>
              <a:gd name="T73" fmla="*/ 385 h 453"/>
              <a:gd name="T74" fmla="*/ 13 w 13"/>
              <a:gd name="T75" fmla="*/ 412 h 453"/>
              <a:gd name="T76" fmla="*/ 0 w 13"/>
              <a:gd name="T77" fmla="*/ 426 h 453"/>
              <a:gd name="T78" fmla="*/ 13 w 13"/>
              <a:gd name="T79" fmla="*/ 412 h 453"/>
              <a:gd name="T80" fmla="*/ 13 w 13"/>
              <a:gd name="T81" fmla="*/ 453 h 453"/>
              <a:gd name="T82" fmla="*/ 0 w 13"/>
              <a:gd name="T83"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453">
                <a:moveTo>
                  <a:pt x="13" y="0"/>
                </a:moveTo>
                <a:lnTo>
                  <a:pt x="13" y="13"/>
                </a:lnTo>
                <a:lnTo>
                  <a:pt x="0" y="13"/>
                </a:lnTo>
                <a:lnTo>
                  <a:pt x="0" y="0"/>
                </a:lnTo>
                <a:lnTo>
                  <a:pt x="13" y="0"/>
                </a:lnTo>
                <a:close/>
                <a:moveTo>
                  <a:pt x="13" y="27"/>
                </a:moveTo>
                <a:lnTo>
                  <a:pt x="13" y="41"/>
                </a:lnTo>
                <a:lnTo>
                  <a:pt x="0" y="41"/>
                </a:lnTo>
                <a:lnTo>
                  <a:pt x="0" y="27"/>
                </a:lnTo>
                <a:lnTo>
                  <a:pt x="13" y="27"/>
                </a:lnTo>
                <a:close/>
                <a:moveTo>
                  <a:pt x="13" y="55"/>
                </a:moveTo>
                <a:lnTo>
                  <a:pt x="13" y="68"/>
                </a:lnTo>
                <a:lnTo>
                  <a:pt x="0" y="68"/>
                </a:lnTo>
                <a:lnTo>
                  <a:pt x="0" y="55"/>
                </a:lnTo>
                <a:lnTo>
                  <a:pt x="13" y="55"/>
                </a:lnTo>
                <a:close/>
                <a:moveTo>
                  <a:pt x="13" y="82"/>
                </a:moveTo>
                <a:lnTo>
                  <a:pt x="13" y="96"/>
                </a:lnTo>
                <a:lnTo>
                  <a:pt x="0" y="96"/>
                </a:lnTo>
                <a:lnTo>
                  <a:pt x="0" y="82"/>
                </a:lnTo>
                <a:lnTo>
                  <a:pt x="13" y="82"/>
                </a:lnTo>
                <a:close/>
                <a:moveTo>
                  <a:pt x="13" y="110"/>
                </a:moveTo>
                <a:lnTo>
                  <a:pt x="13" y="123"/>
                </a:lnTo>
                <a:lnTo>
                  <a:pt x="0" y="123"/>
                </a:lnTo>
                <a:lnTo>
                  <a:pt x="0" y="110"/>
                </a:lnTo>
                <a:lnTo>
                  <a:pt x="13" y="110"/>
                </a:lnTo>
                <a:close/>
                <a:moveTo>
                  <a:pt x="13" y="137"/>
                </a:moveTo>
                <a:lnTo>
                  <a:pt x="13" y="151"/>
                </a:lnTo>
                <a:lnTo>
                  <a:pt x="0" y="151"/>
                </a:lnTo>
                <a:lnTo>
                  <a:pt x="0" y="137"/>
                </a:lnTo>
                <a:lnTo>
                  <a:pt x="13" y="137"/>
                </a:lnTo>
                <a:close/>
                <a:moveTo>
                  <a:pt x="13" y="165"/>
                </a:moveTo>
                <a:lnTo>
                  <a:pt x="13" y="178"/>
                </a:lnTo>
                <a:lnTo>
                  <a:pt x="0" y="178"/>
                </a:lnTo>
                <a:lnTo>
                  <a:pt x="0" y="165"/>
                </a:lnTo>
                <a:lnTo>
                  <a:pt x="13" y="165"/>
                </a:lnTo>
                <a:close/>
                <a:moveTo>
                  <a:pt x="13" y="192"/>
                </a:moveTo>
                <a:lnTo>
                  <a:pt x="13" y="206"/>
                </a:lnTo>
                <a:lnTo>
                  <a:pt x="0" y="206"/>
                </a:lnTo>
                <a:lnTo>
                  <a:pt x="0" y="192"/>
                </a:lnTo>
                <a:lnTo>
                  <a:pt x="13" y="192"/>
                </a:lnTo>
                <a:close/>
                <a:moveTo>
                  <a:pt x="13" y="220"/>
                </a:moveTo>
                <a:lnTo>
                  <a:pt x="13" y="233"/>
                </a:lnTo>
                <a:lnTo>
                  <a:pt x="0" y="233"/>
                </a:lnTo>
                <a:lnTo>
                  <a:pt x="0" y="220"/>
                </a:lnTo>
                <a:lnTo>
                  <a:pt x="13" y="220"/>
                </a:lnTo>
                <a:close/>
                <a:moveTo>
                  <a:pt x="13" y="247"/>
                </a:moveTo>
                <a:lnTo>
                  <a:pt x="13" y="261"/>
                </a:lnTo>
                <a:lnTo>
                  <a:pt x="0" y="261"/>
                </a:lnTo>
                <a:lnTo>
                  <a:pt x="0" y="247"/>
                </a:lnTo>
                <a:lnTo>
                  <a:pt x="13" y="247"/>
                </a:lnTo>
                <a:close/>
                <a:moveTo>
                  <a:pt x="13" y="275"/>
                </a:moveTo>
                <a:lnTo>
                  <a:pt x="13" y="288"/>
                </a:lnTo>
                <a:lnTo>
                  <a:pt x="0" y="288"/>
                </a:lnTo>
                <a:lnTo>
                  <a:pt x="0" y="275"/>
                </a:lnTo>
                <a:lnTo>
                  <a:pt x="13" y="275"/>
                </a:lnTo>
                <a:close/>
                <a:moveTo>
                  <a:pt x="13" y="302"/>
                </a:moveTo>
                <a:lnTo>
                  <a:pt x="13" y="316"/>
                </a:lnTo>
                <a:lnTo>
                  <a:pt x="0" y="316"/>
                </a:lnTo>
                <a:lnTo>
                  <a:pt x="0" y="302"/>
                </a:lnTo>
                <a:lnTo>
                  <a:pt x="13" y="302"/>
                </a:lnTo>
                <a:close/>
                <a:moveTo>
                  <a:pt x="13" y="330"/>
                </a:moveTo>
                <a:lnTo>
                  <a:pt x="13" y="343"/>
                </a:lnTo>
                <a:lnTo>
                  <a:pt x="0" y="343"/>
                </a:lnTo>
                <a:lnTo>
                  <a:pt x="0" y="330"/>
                </a:lnTo>
                <a:lnTo>
                  <a:pt x="13" y="330"/>
                </a:lnTo>
                <a:close/>
                <a:moveTo>
                  <a:pt x="13" y="357"/>
                </a:moveTo>
                <a:lnTo>
                  <a:pt x="13" y="371"/>
                </a:lnTo>
                <a:lnTo>
                  <a:pt x="0" y="371"/>
                </a:lnTo>
                <a:lnTo>
                  <a:pt x="0" y="357"/>
                </a:lnTo>
                <a:lnTo>
                  <a:pt x="13" y="357"/>
                </a:lnTo>
                <a:close/>
                <a:moveTo>
                  <a:pt x="13" y="385"/>
                </a:moveTo>
                <a:lnTo>
                  <a:pt x="13" y="399"/>
                </a:lnTo>
                <a:lnTo>
                  <a:pt x="0" y="399"/>
                </a:lnTo>
                <a:lnTo>
                  <a:pt x="0" y="385"/>
                </a:lnTo>
                <a:lnTo>
                  <a:pt x="13" y="385"/>
                </a:lnTo>
                <a:close/>
                <a:moveTo>
                  <a:pt x="13" y="412"/>
                </a:moveTo>
                <a:lnTo>
                  <a:pt x="13" y="426"/>
                </a:lnTo>
                <a:lnTo>
                  <a:pt x="0" y="426"/>
                </a:lnTo>
                <a:lnTo>
                  <a:pt x="0" y="412"/>
                </a:lnTo>
                <a:lnTo>
                  <a:pt x="13" y="412"/>
                </a:lnTo>
                <a:close/>
                <a:moveTo>
                  <a:pt x="13" y="440"/>
                </a:moveTo>
                <a:lnTo>
                  <a:pt x="13" y="453"/>
                </a:lnTo>
                <a:lnTo>
                  <a:pt x="0" y="453"/>
                </a:lnTo>
                <a:lnTo>
                  <a:pt x="0" y="440"/>
                </a:lnTo>
                <a:lnTo>
                  <a:pt x="13" y="440"/>
                </a:lnTo>
                <a:close/>
              </a:path>
            </a:pathLst>
          </a:custGeom>
          <a:solidFill>
            <a:srgbClr val="000000"/>
          </a:solidFill>
          <a:ln w="0">
            <a:solidFill>
              <a:srgbClr val="000000"/>
            </a:solidFill>
            <a:prstDash val="solid"/>
            <a:round/>
            <a:headEnd/>
            <a:tailEnd/>
          </a:ln>
        </p:spPr>
        <p:txBody>
          <a:bodyPr/>
          <a:lstStyle/>
          <a:p>
            <a:endParaRPr lang="fi-FI"/>
          </a:p>
        </p:txBody>
      </p:sp>
      <p:sp>
        <p:nvSpPr>
          <p:cNvPr id="3956818" name="Line 82"/>
          <p:cNvSpPr>
            <a:spLocks noChangeShapeType="1"/>
          </p:cNvSpPr>
          <p:nvPr/>
        </p:nvSpPr>
        <p:spPr bwMode="auto">
          <a:xfrm flipH="1">
            <a:off x="3282950" y="4641131"/>
            <a:ext cx="782638" cy="777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19" name="Line 83"/>
          <p:cNvSpPr>
            <a:spLocks noChangeShapeType="1"/>
          </p:cNvSpPr>
          <p:nvPr/>
        </p:nvSpPr>
        <p:spPr bwMode="auto">
          <a:xfrm flipH="1" flipV="1">
            <a:off x="4016375" y="4474443"/>
            <a:ext cx="109538" cy="857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20" name="Line 84"/>
          <p:cNvSpPr>
            <a:spLocks noChangeShapeType="1"/>
          </p:cNvSpPr>
          <p:nvPr/>
        </p:nvSpPr>
        <p:spPr bwMode="auto">
          <a:xfrm flipH="1">
            <a:off x="3717925" y="4572868"/>
            <a:ext cx="347663" cy="412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21" name="Line 85"/>
          <p:cNvSpPr>
            <a:spLocks noChangeShapeType="1"/>
          </p:cNvSpPr>
          <p:nvPr/>
        </p:nvSpPr>
        <p:spPr bwMode="auto">
          <a:xfrm>
            <a:off x="4483100" y="4391893"/>
            <a:ext cx="92075" cy="180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22" name="Line 86"/>
          <p:cNvSpPr>
            <a:spLocks noChangeShapeType="1"/>
          </p:cNvSpPr>
          <p:nvPr/>
        </p:nvSpPr>
        <p:spPr bwMode="auto">
          <a:xfrm>
            <a:off x="4005263" y="4299818"/>
            <a:ext cx="325437" cy="571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23" name="Line 87"/>
          <p:cNvSpPr>
            <a:spLocks noChangeShapeType="1"/>
          </p:cNvSpPr>
          <p:nvPr/>
        </p:nvSpPr>
        <p:spPr bwMode="auto">
          <a:xfrm>
            <a:off x="3581400" y="4245843"/>
            <a:ext cx="238125" cy="53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24" name="Oval 88"/>
          <p:cNvSpPr>
            <a:spLocks noChangeArrowheads="1"/>
          </p:cNvSpPr>
          <p:nvPr/>
        </p:nvSpPr>
        <p:spPr bwMode="auto">
          <a:xfrm>
            <a:off x="5876925" y="3312393"/>
            <a:ext cx="2166938" cy="61277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25" name="Oval 89"/>
          <p:cNvSpPr>
            <a:spLocks noChangeArrowheads="1"/>
          </p:cNvSpPr>
          <p:nvPr/>
        </p:nvSpPr>
        <p:spPr bwMode="auto">
          <a:xfrm>
            <a:off x="7405688" y="4398243"/>
            <a:ext cx="169862" cy="84138"/>
          </a:xfrm>
          <a:prstGeom prst="ellipse">
            <a:avLst/>
          </a:prstGeom>
          <a:solidFill>
            <a:srgbClr val="CCECFF"/>
          </a:solidFill>
          <a:ln w="0">
            <a:solidFill>
              <a:srgbClr val="000000"/>
            </a:solidFill>
            <a:round/>
            <a:headEnd/>
            <a:tailEnd/>
          </a:ln>
        </p:spPr>
        <p:txBody>
          <a:bodyPr/>
          <a:lstStyle/>
          <a:p>
            <a:endParaRPr lang="fi-FI"/>
          </a:p>
        </p:txBody>
      </p:sp>
      <p:sp>
        <p:nvSpPr>
          <p:cNvPr id="3956826" name="Oval 90"/>
          <p:cNvSpPr>
            <a:spLocks noChangeArrowheads="1"/>
          </p:cNvSpPr>
          <p:nvPr/>
        </p:nvSpPr>
        <p:spPr bwMode="auto">
          <a:xfrm>
            <a:off x="7405688" y="4398243"/>
            <a:ext cx="169862" cy="841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27" name="Freeform 91"/>
          <p:cNvSpPr>
            <a:spLocks noEditPoints="1"/>
          </p:cNvSpPr>
          <p:nvPr/>
        </p:nvSpPr>
        <p:spPr bwMode="auto">
          <a:xfrm>
            <a:off x="7138988" y="4499843"/>
            <a:ext cx="188912" cy="104775"/>
          </a:xfrm>
          <a:custGeom>
            <a:avLst/>
            <a:gdLst>
              <a:gd name="T0" fmla="*/ 295 w 584"/>
              <a:gd name="T1" fmla="*/ 0 h 321"/>
              <a:gd name="T2" fmla="*/ 309 w 584"/>
              <a:gd name="T3" fmla="*/ 67 h 321"/>
              <a:gd name="T4" fmla="*/ 245 w 584"/>
              <a:gd name="T5" fmla="*/ 69 h 321"/>
              <a:gd name="T6" fmla="*/ 382 w 584"/>
              <a:gd name="T7" fmla="*/ 7 h 321"/>
              <a:gd name="T8" fmla="*/ 450 w 584"/>
              <a:gd name="T9" fmla="*/ 22 h 321"/>
              <a:gd name="T10" fmla="*/ 395 w 584"/>
              <a:gd name="T11" fmla="*/ 76 h 321"/>
              <a:gd name="T12" fmla="*/ 382 w 584"/>
              <a:gd name="T13" fmla="*/ 7 h 321"/>
              <a:gd name="T14" fmla="*/ 534 w 584"/>
              <a:gd name="T15" fmla="*/ 62 h 321"/>
              <a:gd name="T16" fmla="*/ 564 w 584"/>
              <a:gd name="T17" fmla="*/ 87 h 321"/>
              <a:gd name="T18" fmla="*/ 576 w 584"/>
              <a:gd name="T19" fmla="*/ 103 h 321"/>
              <a:gd name="T20" fmla="*/ 523 w 584"/>
              <a:gd name="T21" fmla="*/ 143 h 321"/>
              <a:gd name="T22" fmla="*/ 514 w 584"/>
              <a:gd name="T23" fmla="*/ 131 h 321"/>
              <a:gd name="T24" fmla="*/ 509 w 584"/>
              <a:gd name="T25" fmla="*/ 126 h 321"/>
              <a:gd name="T26" fmla="*/ 485 w 584"/>
              <a:gd name="T27" fmla="*/ 109 h 321"/>
              <a:gd name="T28" fmla="*/ 584 w 584"/>
              <a:gd name="T29" fmla="*/ 205 h 321"/>
              <a:gd name="T30" fmla="*/ 567 w 584"/>
              <a:gd name="T31" fmla="*/ 230 h 321"/>
              <a:gd name="T32" fmla="*/ 553 w 584"/>
              <a:gd name="T33" fmla="*/ 245 h 321"/>
              <a:gd name="T34" fmla="*/ 527 w 584"/>
              <a:gd name="T35" fmla="*/ 264 h 321"/>
              <a:gd name="T36" fmla="*/ 496 w 584"/>
              <a:gd name="T37" fmla="*/ 205 h 321"/>
              <a:gd name="T38" fmla="*/ 517 w 584"/>
              <a:gd name="T39" fmla="*/ 186 h 321"/>
              <a:gd name="T40" fmla="*/ 520 w 584"/>
              <a:gd name="T41" fmla="*/ 182 h 321"/>
              <a:gd name="T42" fmla="*/ 584 w 584"/>
              <a:gd name="T43" fmla="*/ 205 h 321"/>
              <a:gd name="T44" fmla="*/ 456 w 584"/>
              <a:gd name="T45" fmla="*/ 297 h 321"/>
              <a:gd name="T46" fmla="*/ 389 w 584"/>
              <a:gd name="T47" fmla="*/ 313 h 321"/>
              <a:gd name="T48" fmla="*/ 392 w 584"/>
              <a:gd name="T49" fmla="*/ 245 h 321"/>
              <a:gd name="T50" fmla="*/ 437 w 584"/>
              <a:gd name="T51" fmla="*/ 233 h 321"/>
              <a:gd name="T52" fmla="*/ 319 w 584"/>
              <a:gd name="T53" fmla="*/ 320 h 321"/>
              <a:gd name="T54" fmla="*/ 249 w 584"/>
              <a:gd name="T55" fmla="*/ 319 h 321"/>
              <a:gd name="T56" fmla="*/ 295 w 584"/>
              <a:gd name="T57" fmla="*/ 254 h 321"/>
              <a:gd name="T58" fmla="*/ 319 w 584"/>
              <a:gd name="T59" fmla="*/ 320 h 321"/>
              <a:gd name="T60" fmla="*/ 141 w 584"/>
              <a:gd name="T61" fmla="*/ 298 h 321"/>
              <a:gd name="T62" fmla="*/ 108 w 584"/>
              <a:gd name="T63" fmla="*/ 286 h 321"/>
              <a:gd name="T64" fmla="*/ 140 w 584"/>
              <a:gd name="T65" fmla="*/ 227 h 321"/>
              <a:gd name="T66" fmla="*/ 194 w 584"/>
              <a:gd name="T67" fmla="*/ 243 h 321"/>
              <a:gd name="T68" fmla="*/ 44 w 584"/>
              <a:gd name="T69" fmla="*/ 247 h 321"/>
              <a:gd name="T70" fmla="*/ 30 w 584"/>
              <a:gd name="T71" fmla="*/ 234 h 321"/>
              <a:gd name="T72" fmla="*/ 18 w 584"/>
              <a:gd name="T73" fmla="*/ 218 h 321"/>
              <a:gd name="T74" fmla="*/ 9 w 584"/>
              <a:gd name="T75" fmla="*/ 202 h 321"/>
              <a:gd name="T76" fmla="*/ 2 w 584"/>
              <a:gd name="T77" fmla="*/ 184 h 321"/>
              <a:gd name="T78" fmla="*/ 0 w 584"/>
              <a:gd name="T79" fmla="*/ 168 h 321"/>
              <a:gd name="T80" fmla="*/ 67 w 584"/>
              <a:gd name="T81" fmla="*/ 170 h 321"/>
              <a:gd name="T82" fmla="*/ 70 w 584"/>
              <a:gd name="T83" fmla="*/ 176 h 321"/>
              <a:gd name="T84" fmla="*/ 74 w 584"/>
              <a:gd name="T85" fmla="*/ 182 h 321"/>
              <a:gd name="T86" fmla="*/ 80 w 584"/>
              <a:gd name="T87" fmla="*/ 190 h 321"/>
              <a:gd name="T88" fmla="*/ 85 w 584"/>
              <a:gd name="T89" fmla="*/ 195 h 321"/>
              <a:gd name="T90" fmla="*/ 44 w 584"/>
              <a:gd name="T91" fmla="*/ 247 h 321"/>
              <a:gd name="T92" fmla="*/ 41 w 584"/>
              <a:gd name="T93" fmla="*/ 76 h 321"/>
              <a:gd name="T94" fmla="*/ 75 w 584"/>
              <a:gd name="T95" fmla="*/ 52 h 321"/>
              <a:gd name="T96" fmla="*/ 101 w 584"/>
              <a:gd name="T97" fmla="*/ 38 h 321"/>
              <a:gd name="T98" fmla="*/ 126 w 584"/>
              <a:gd name="T99" fmla="*/ 100 h 321"/>
              <a:gd name="T100" fmla="*/ 98 w 584"/>
              <a:gd name="T101" fmla="*/ 116 h 321"/>
              <a:gd name="T102" fmla="*/ 82 w 584"/>
              <a:gd name="T103" fmla="*/ 129 h 321"/>
              <a:gd name="T104" fmla="*/ 169 w 584"/>
              <a:gd name="T105" fmla="*/ 16 h 321"/>
              <a:gd name="T106" fmla="*/ 238 w 584"/>
              <a:gd name="T107" fmla="*/ 3 h 321"/>
              <a:gd name="T108" fmla="*/ 202 w 584"/>
              <a:gd name="T109" fmla="*/ 76 h 321"/>
              <a:gd name="T110" fmla="*/ 169 w 584"/>
              <a:gd name="T111" fmla="*/ 1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1">
                <a:moveTo>
                  <a:pt x="242" y="3"/>
                </a:moveTo>
                <a:lnTo>
                  <a:pt x="295" y="0"/>
                </a:lnTo>
                <a:lnTo>
                  <a:pt x="312" y="1"/>
                </a:lnTo>
                <a:lnTo>
                  <a:pt x="309" y="67"/>
                </a:lnTo>
                <a:lnTo>
                  <a:pt x="299" y="67"/>
                </a:lnTo>
                <a:lnTo>
                  <a:pt x="245" y="69"/>
                </a:lnTo>
                <a:lnTo>
                  <a:pt x="242" y="3"/>
                </a:lnTo>
                <a:close/>
                <a:moveTo>
                  <a:pt x="382" y="7"/>
                </a:moveTo>
                <a:lnTo>
                  <a:pt x="405" y="11"/>
                </a:lnTo>
                <a:lnTo>
                  <a:pt x="450" y="22"/>
                </a:lnTo>
                <a:lnTo>
                  <a:pt x="433" y="87"/>
                </a:lnTo>
                <a:lnTo>
                  <a:pt x="395" y="76"/>
                </a:lnTo>
                <a:lnTo>
                  <a:pt x="372" y="73"/>
                </a:lnTo>
                <a:lnTo>
                  <a:pt x="382" y="7"/>
                </a:lnTo>
                <a:close/>
                <a:moveTo>
                  <a:pt x="521" y="53"/>
                </a:moveTo>
                <a:lnTo>
                  <a:pt x="534" y="62"/>
                </a:lnTo>
                <a:lnTo>
                  <a:pt x="550" y="74"/>
                </a:lnTo>
                <a:lnTo>
                  <a:pt x="564" y="87"/>
                </a:lnTo>
                <a:cubicBezTo>
                  <a:pt x="565" y="88"/>
                  <a:pt x="566" y="90"/>
                  <a:pt x="567" y="91"/>
                </a:cubicBezTo>
                <a:lnTo>
                  <a:pt x="576" y="103"/>
                </a:lnTo>
                <a:lnTo>
                  <a:pt x="580" y="109"/>
                </a:lnTo>
                <a:lnTo>
                  <a:pt x="523" y="143"/>
                </a:lnTo>
                <a:lnTo>
                  <a:pt x="523" y="143"/>
                </a:lnTo>
                <a:lnTo>
                  <a:pt x="514" y="131"/>
                </a:lnTo>
                <a:lnTo>
                  <a:pt x="517" y="135"/>
                </a:lnTo>
                <a:lnTo>
                  <a:pt x="509" y="126"/>
                </a:lnTo>
                <a:lnTo>
                  <a:pt x="498" y="117"/>
                </a:lnTo>
                <a:lnTo>
                  <a:pt x="485" y="109"/>
                </a:lnTo>
                <a:lnTo>
                  <a:pt x="521" y="53"/>
                </a:lnTo>
                <a:close/>
                <a:moveTo>
                  <a:pt x="584" y="205"/>
                </a:moveTo>
                <a:lnTo>
                  <a:pt x="579" y="215"/>
                </a:lnTo>
                <a:lnTo>
                  <a:pt x="567" y="230"/>
                </a:lnTo>
                <a:cubicBezTo>
                  <a:pt x="566" y="231"/>
                  <a:pt x="565" y="233"/>
                  <a:pt x="564" y="234"/>
                </a:cubicBezTo>
                <a:lnTo>
                  <a:pt x="553" y="245"/>
                </a:lnTo>
                <a:lnTo>
                  <a:pt x="537" y="258"/>
                </a:lnTo>
                <a:lnTo>
                  <a:pt x="527" y="264"/>
                </a:lnTo>
                <a:lnTo>
                  <a:pt x="491" y="208"/>
                </a:lnTo>
                <a:lnTo>
                  <a:pt x="496" y="205"/>
                </a:lnTo>
                <a:lnTo>
                  <a:pt x="506" y="197"/>
                </a:lnTo>
                <a:lnTo>
                  <a:pt x="517" y="186"/>
                </a:lnTo>
                <a:lnTo>
                  <a:pt x="514" y="190"/>
                </a:lnTo>
                <a:lnTo>
                  <a:pt x="520" y="182"/>
                </a:lnTo>
                <a:lnTo>
                  <a:pt x="526" y="173"/>
                </a:lnTo>
                <a:lnTo>
                  <a:pt x="584" y="205"/>
                </a:lnTo>
                <a:close/>
                <a:moveTo>
                  <a:pt x="460" y="296"/>
                </a:moveTo>
                <a:lnTo>
                  <a:pt x="456" y="297"/>
                </a:lnTo>
                <a:lnTo>
                  <a:pt x="408" y="310"/>
                </a:lnTo>
                <a:lnTo>
                  <a:pt x="389" y="313"/>
                </a:lnTo>
                <a:lnTo>
                  <a:pt x="379" y="247"/>
                </a:lnTo>
                <a:lnTo>
                  <a:pt x="392" y="245"/>
                </a:lnTo>
                <a:lnTo>
                  <a:pt x="434" y="234"/>
                </a:lnTo>
                <a:lnTo>
                  <a:pt x="437" y="233"/>
                </a:lnTo>
                <a:lnTo>
                  <a:pt x="460" y="296"/>
                </a:lnTo>
                <a:close/>
                <a:moveTo>
                  <a:pt x="319" y="320"/>
                </a:moveTo>
                <a:lnTo>
                  <a:pt x="299" y="321"/>
                </a:lnTo>
                <a:lnTo>
                  <a:pt x="249" y="319"/>
                </a:lnTo>
                <a:lnTo>
                  <a:pt x="252" y="252"/>
                </a:lnTo>
                <a:lnTo>
                  <a:pt x="295" y="254"/>
                </a:lnTo>
                <a:lnTo>
                  <a:pt x="316" y="253"/>
                </a:lnTo>
                <a:lnTo>
                  <a:pt x="319" y="320"/>
                </a:lnTo>
                <a:close/>
                <a:moveTo>
                  <a:pt x="177" y="307"/>
                </a:moveTo>
                <a:lnTo>
                  <a:pt x="141" y="298"/>
                </a:lnTo>
                <a:lnTo>
                  <a:pt x="118" y="290"/>
                </a:lnTo>
                <a:lnTo>
                  <a:pt x="108" y="286"/>
                </a:lnTo>
                <a:lnTo>
                  <a:pt x="135" y="225"/>
                </a:lnTo>
                <a:lnTo>
                  <a:pt x="140" y="227"/>
                </a:lnTo>
                <a:lnTo>
                  <a:pt x="158" y="233"/>
                </a:lnTo>
                <a:lnTo>
                  <a:pt x="194" y="243"/>
                </a:lnTo>
                <a:lnTo>
                  <a:pt x="177" y="307"/>
                </a:lnTo>
                <a:close/>
                <a:moveTo>
                  <a:pt x="44" y="247"/>
                </a:moveTo>
                <a:lnTo>
                  <a:pt x="44" y="247"/>
                </a:lnTo>
                <a:lnTo>
                  <a:pt x="30" y="234"/>
                </a:lnTo>
                <a:cubicBezTo>
                  <a:pt x="29" y="233"/>
                  <a:pt x="28" y="231"/>
                  <a:pt x="26" y="230"/>
                </a:cubicBezTo>
                <a:lnTo>
                  <a:pt x="18" y="218"/>
                </a:lnTo>
                <a:cubicBezTo>
                  <a:pt x="17" y="217"/>
                  <a:pt x="16" y="215"/>
                  <a:pt x="15" y="214"/>
                </a:cubicBezTo>
                <a:lnTo>
                  <a:pt x="9" y="202"/>
                </a:lnTo>
                <a:cubicBezTo>
                  <a:pt x="8" y="200"/>
                  <a:pt x="7" y="199"/>
                  <a:pt x="6" y="197"/>
                </a:cubicBezTo>
                <a:lnTo>
                  <a:pt x="2" y="184"/>
                </a:lnTo>
                <a:cubicBezTo>
                  <a:pt x="1" y="182"/>
                  <a:pt x="1" y="179"/>
                  <a:pt x="1" y="177"/>
                </a:cubicBezTo>
                <a:lnTo>
                  <a:pt x="0" y="168"/>
                </a:lnTo>
                <a:lnTo>
                  <a:pt x="66" y="161"/>
                </a:lnTo>
                <a:lnTo>
                  <a:pt x="67" y="170"/>
                </a:lnTo>
                <a:lnTo>
                  <a:pt x="65" y="163"/>
                </a:lnTo>
                <a:lnTo>
                  <a:pt x="70" y="176"/>
                </a:lnTo>
                <a:lnTo>
                  <a:pt x="67" y="170"/>
                </a:lnTo>
                <a:lnTo>
                  <a:pt x="74" y="182"/>
                </a:lnTo>
                <a:lnTo>
                  <a:pt x="71" y="178"/>
                </a:lnTo>
                <a:lnTo>
                  <a:pt x="80" y="190"/>
                </a:lnTo>
                <a:lnTo>
                  <a:pt x="77" y="186"/>
                </a:lnTo>
                <a:lnTo>
                  <a:pt x="85" y="195"/>
                </a:lnTo>
                <a:lnTo>
                  <a:pt x="85" y="195"/>
                </a:lnTo>
                <a:lnTo>
                  <a:pt x="44" y="247"/>
                </a:lnTo>
                <a:close/>
                <a:moveTo>
                  <a:pt x="35" y="82"/>
                </a:moveTo>
                <a:lnTo>
                  <a:pt x="41" y="76"/>
                </a:lnTo>
                <a:lnTo>
                  <a:pt x="57" y="63"/>
                </a:lnTo>
                <a:lnTo>
                  <a:pt x="75" y="52"/>
                </a:lnTo>
                <a:lnTo>
                  <a:pt x="94" y="41"/>
                </a:lnTo>
                <a:lnTo>
                  <a:pt x="101" y="38"/>
                </a:lnTo>
                <a:lnTo>
                  <a:pt x="127" y="99"/>
                </a:lnTo>
                <a:lnTo>
                  <a:pt x="126" y="100"/>
                </a:lnTo>
                <a:lnTo>
                  <a:pt x="111" y="108"/>
                </a:lnTo>
                <a:lnTo>
                  <a:pt x="98" y="116"/>
                </a:lnTo>
                <a:lnTo>
                  <a:pt x="88" y="124"/>
                </a:lnTo>
                <a:lnTo>
                  <a:pt x="82" y="129"/>
                </a:lnTo>
                <a:lnTo>
                  <a:pt x="35" y="82"/>
                </a:lnTo>
                <a:close/>
                <a:moveTo>
                  <a:pt x="169" y="16"/>
                </a:moveTo>
                <a:lnTo>
                  <a:pt x="186" y="11"/>
                </a:lnTo>
                <a:lnTo>
                  <a:pt x="238" y="3"/>
                </a:lnTo>
                <a:lnTo>
                  <a:pt x="248" y="69"/>
                </a:lnTo>
                <a:lnTo>
                  <a:pt x="202" y="76"/>
                </a:lnTo>
                <a:lnTo>
                  <a:pt x="186" y="80"/>
                </a:lnTo>
                <a:lnTo>
                  <a:pt x="169" y="16"/>
                </a:lnTo>
                <a:close/>
              </a:path>
            </a:pathLst>
          </a:custGeom>
          <a:solidFill>
            <a:srgbClr val="000000"/>
          </a:solidFill>
          <a:ln w="0">
            <a:solidFill>
              <a:srgbClr val="000000"/>
            </a:solidFill>
            <a:prstDash val="solid"/>
            <a:round/>
            <a:headEnd/>
            <a:tailEnd/>
          </a:ln>
        </p:spPr>
        <p:txBody>
          <a:bodyPr/>
          <a:lstStyle/>
          <a:p>
            <a:endParaRPr lang="fi-FI"/>
          </a:p>
        </p:txBody>
      </p:sp>
      <p:sp>
        <p:nvSpPr>
          <p:cNvPr id="3956828" name="Freeform 92"/>
          <p:cNvSpPr>
            <a:spLocks noEditPoints="1"/>
          </p:cNvSpPr>
          <p:nvPr/>
        </p:nvSpPr>
        <p:spPr bwMode="auto">
          <a:xfrm>
            <a:off x="6884988" y="4331568"/>
            <a:ext cx="187325" cy="104775"/>
          </a:xfrm>
          <a:custGeom>
            <a:avLst/>
            <a:gdLst>
              <a:gd name="T0" fmla="*/ 294 w 579"/>
              <a:gd name="T1" fmla="*/ 0 h 320"/>
              <a:gd name="T2" fmla="*/ 308 w 579"/>
              <a:gd name="T3" fmla="*/ 67 h 320"/>
              <a:gd name="T4" fmla="*/ 244 w 579"/>
              <a:gd name="T5" fmla="*/ 69 h 320"/>
              <a:gd name="T6" fmla="*/ 381 w 579"/>
              <a:gd name="T7" fmla="*/ 7 h 320"/>
              <a:gd name="T8" fmla="*/ 449 w 579"/>
              <a:gd name="T9" fmla="*/ 22 h 320"/>
              <a:gd name="T10" fmla="*/ 393 w 579"/>
              <a:gd name="T11" fmla="*/ 76 h 320"/>
              <a:gd name="T12" fmla="*/ 381 w 579"/>
              <a:gd name="T13" fmla="*/ 7 h 320"/>
              <a:gd name="T14" fmla="*/ 531 w 579"/>
              <a:gd name="T15" fmla="*/ 61 h 320"/>
              <a:gd name="T16" fmla="*/ 561 w 579"/>
              <a:gd name="T17" fmla="*/ 87 h 320"/>
              <a:gd name="T18" fmla="*/ 573 w 579"/>
              <a:gd name="T19" fmla="*/ 102 h 320"/>
              <a:gd name="T20" fmla="*/ 578 w 579"/>
              <a:gd name="T21" fmla="*/ 111 h 320"/>
              <a:gd name="T22" fmla="*/ 517 w 579"/>
              <a:gd name="T23" fmla="*/ 138 h 320"/>
              <a:gd name="T24" fmla="*/ 511 w 579"/>
              <a:gd name="T25" fmla="*/ 130 h 320"/>
              <a:gd name="T26" fmla="*/ 505 w 579"/>
              <a:gd name="T27" fmla="*/ 125 h 320"/>
              <a:gd name="T28" fmla="*/ 483 w 579"/>
              <a:gd name="T29" fmla="*/ 109 h 320"/>
              <a:gd name="T30" fmla="*/ 579 w 579"/>
              <a:gd name="T31" fmla="*/ 207 h 320"/>
              <a:gd name="T32" fmla="*/ 573 w 579"/>
              <a:gd name="T33" fmla="*/ 218 h 320"/>
              <a:gd name="T34" fmla="*/ 561 w 579"/>
              <a:gd name="T35" fmla="*/ 233 h 320"/>
              <a:gd name="T36" fmla="*/ 534 w 579"/>
              <a:gd name="T37" fmla="*/ 257 h 320"/>
              <a:gd name="T38" fmla="*/ 486 w 579"/>
              <a:gd name="T39" fmla="*/ 209 h 320"/>
              <a:gd name="T40" fmla="*/ 503 w 579"/>
              <a:gd name="T41" fmla="*/ 197 h 320"/>
              <a:gd name="T42" fmla="*/ 511 w 579"/>
              <a:gd name="T43" fmla="*/ 190 h 320"/>
              <a:gd name="T44" fmla="*/ 517 w 579"/>
              <a:gd name="T45" fmla="*/ 182 h 320"/>
              <a:gd name="T46" fmla="*/ 579 w 579"/>
              <a:gd name="T47" fmla="*/ 207 h 320"/>
              <a:gd name="T48" fmla="*/ 453 w 579"/>
              <a:gd name="T49" fmla="*/ 297 h 320"/>
              <a:gd name="T50" fmla="*/ 383 w 579"/>
              <a:gd name="T51" fmla="*/ 313 h 320"/>
              <a:gd name="T52" fmla="*/ 389 w 579"/>
              <a:gd name="T53" fmla="*/ 245 h 320"/>
              <a:gd name="T54" fmla="*/ 432 w 579"/>
              <a:gd name="T55" fmla="*/ 234 h 320"/>
              <a:gd name="T56" fmla="*/ 314 w 579"/>
              <a:gd name="T57" fmla="*/ 319 h 320"/>
              <a:gd name="T58" fmla="*/ 244 w 579"/>
              <a:gd name="T59" fmla="*/ 318 h 320"/>
              <a:gd name="T60" fmla="*/ 294 w 579"/>
              <a:gd name="T61" fmla="*/ 254 h 320"/>
              <a:gd name="T62" fmla="*/ 314 w 579"/>
              <a:gd name="T63" fmla="*/ 319 h 320"/>
              <a:gd name="T64" fmla="*/ 140 w 579"/>
              <a:gd name="T65" fmla="*/ 297 h 320"/>
              <a:gd name="T66" fmla="*/ 103 w 579"/>
              <a:gd name="T67" fmla="*/ 283 h 320"/>
              <a:gd name="T68" fmla="*/ 140 w 579"/>
              <a:gd name="T69" fmla="*/ 227 h 320"/>
              <a:gd name="T70" fmla="*/ 188 w 579"/>
              <a:gd name="T71" fmla="*/ 241 h 320"/>
              <a:gd name="T72" fmla="*/ 37 w 579"/>
              <a:gd name="T73" fmla="*/ 240 h 320"/>
              <a:gd name="T74" fmla="*/ 18 w 579"/>
              <a:gd name="T75" fmla="*/ 218 h 320"/>
              <a:gd name="T76" fmla="*/ 9 w 579"/>
              <a:gd name="T77" fmla="*/ 202 h 320"/>
              <a:gd name="T78" fmla="*/ 2 w 579"/>
              <a:gd name="T79" fmla="*/ 183 h 320"/>
              <a:gd name="T80" fmla="*/ 0 w 579"/>
              <a:gd name="T81" fmla="*/ 163 h 320"/>
              <a:gd name="T82" fmla="*/ 0 w 579"/>
              <a:gd name="T83" fmla="*/ 155 h 320"/>
              <a:gd name="T84" fmla="*/ 66 w 579"/>
              <a:gd name="T85" fmla="*/ 163 h 320"/>
              <a:gd name="T86" fmla="*/ 67 w 579"/>
              <a:gd name="T87" fmla="*/ 170 h 320"/>
              <a:gd name="T88" fmla="*/ 70 w 579"/>
              <a:gd name="T89" fmla="*/ 176 h 320"/>
              <a:gd name="T90" fmla="*/ 74 w 579"/>
              <a:gd name="T91" fmla="*/ 182 h 320"/>
              <a:gd name="T92" fmla="*/ 77 w 579"/>
              <a:gd name="T93" fmla="*/ 186 h 320"/>
              <a:gd name="T94" fmla="*/ 37 w 579"/>
              <a:gd name="T95" fmla="*/ 240 h 320"/>
              <a:gd name="T96" fmla="*/ 41 w 579"/>
              <a:gd name="T97" fmla="*/ 76 h 320"/>
              <a:gd name="T98" fmla="*/ 75 w 579"/>
              <a:gd name="T99" fmla="*/ 51 h 320"/>
              <a:gd name="T100" fmla="*/ 106 w 579"/>
              <a:gd name="T101" fmla="*/ 35 h 320"/>
              <a:gd name="T102" fmla="*/ 126 w 579"/>
              <a:gd name="T103" fmla="*/ 100 h 320"/>
              <a:gd name="T104" fmla="*/ 99 w 579"/>
              <a:gd name="T105" fmla="*/ 115 h 320"/>
              <a:gd name="T106" fmla="*/ 87 w 579"/>
              <a:gd name="T107" fmla="*/ 124 h 320"/>
              <a:gd name="T108" fmla="*/ 175 w 579"/>
              <a:gd name="T109" fmla="*/ 13 h 320"/>
              <a:gd name="T110" fmla="*/ 238 w 579"/>
              <a:gd name="T111" fmla="*/ 3 h 320"/>
              <a:gd name="T112" fmla="*/ 202 w 579"/>
              <a:gd name="T113" fmla="*/ 75 h 320"/>
              <a:gd name="T114" fmla="*/ 175 w 579"/>
              <a:gd name="T115" fmla="*/ 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9" h="320">
                <a:moveTo>
                  <a:pt x="241" y="2"/>
                </a:moveTo>
                <a:lnTo>
                  <a:pt x="294" y="0"/>
                </a:lnTo>
                <a:lnTo>
                  <a:pt x="311" y="0"/>
                </a:lnTo>
                <a:lnTo>
                  <a:pt x="308" y="67"/>
                </a:lnTo>
                <a:lnTo>
                  <a:pt x="297" y="66"/>
                </a:lnTo>
                <a:lnTo>
                  <a:pt x="244" y="69"/>
                </a:lnTo>
                <a:lnTo>
                  <a:pt x="241" y="2"/>
                </a:lnTo>
                <a:close/>
                <a:moveTo>
                  <a:pt x="381" y="7"/>
                </a:moveTo>
                <a:lnTo>
                  <a:pt x="403" y="10"/>
                </a:lnTo>
                <a:lnTo>
                  <a:pt x="449" y="22"/>
                </a:lnTo>
                <a:lnTo>
                  <a:pt x="432" y="87"/>
                </a:lnTo>
                <a:lnTo>
                  <a:pt x="393" y="76"/>
                </a:lnTo>
                <a:lnTo>
                  <a:pt x="371" y="73"/>
                </a:lnTo>
                <a:lnTo>
                  <a:pt x="381" y="7"/>
                </a:lnTo>
                <a:close/>
                <a:moveTo>
                  <a:pt x="519" y="53"/>
                </a:moveTo>
                <a:lnTo>
                  <a:pt x="531" y="61"/>
                </a:lnTo>
                <a:lnTo>
                  <a:pt x="547" y="74"/>
                </a:lnTo>
                <a:lnTo>
                  <a:pt x="561" y="87"/>
                </a:lnTo>
                <a:cubicBezTo>
                  <a:pt x="562" y="88"/>
                  <a:pt x="563" y="89"/>
                  <a:pt x="564" y="91"/>
                </a:cubicBezTo>
                <a:lnTo>
                  <a:pt x="573" y="102"/>
                </a:lnTo>
                <a:cubicBezTo>
                  <a:pt x="574" y="104"/>
                  <a:pt x="575" y="105"/>
                  <a:pt x="576" y="106"/>
                </a:cubicBezTo>
                <a:lnTo>
                  <a:pt x="578" y="111"/>
                </a:lnTo>
                <a:lnTo>
                  <a:pt x="519" y="143"/>
                </a:lnTo>
                <a:lnTo>
                  <a:pt x="517" y="138"/>
                </a:lnTo>
                <a:lnTo>
                  <a:pt x="519" y="142"/>
                </a:lnTo>
                <a:lnTo>
                  <a:pt x="511" y="130"/>
                </a:lnTo>
                <a:lnTo>
                  <a:pt x="514" y="134"/>
                </a:lnTo>
                <a:lnTo>
                  <a:pt x="505" y="125"/>
                </a:lnTo>
                <a:lnTo>
                  <a:pt x="495" y="117"/>
                </a:lnTo>
                <a:lnTo>
                  <a:pt x="483" y="109"/>
                </a:lnTo>
                <a:lnTo>
                  <a:pt x="519" y="53"/>
                </a:lnTo>
                <a:close/>
                <a:moveTo>
                  <a:pt x="579" y="207"/>
                </a:moveTo>
                <a:lnTo>
                  <a:pt x="576" y="214"/>
                </a:lnTo>
                <a:cubicBezTo>
                  <a:pt x="575" y="215"/>
                  <a:pt x="574" y="216"/>
                  <a:pt x="573" y="218"/>
                </a:cubicBezTo>
                <a:lnTo>
                  <a:pt x="564" y="229"/>
                </a:lnTo>
                <a:cubicBezTo>
                  <a:pt x="563" y="231"/>
                  <a:pt x="562" y="232"/>
                  <a:pt x="561" y="233"/>
                </a:cubicBezTo>
                <a:lnTo>
                  <a:pt x="550" y="244"/>
                </a:lnTo>
                <a:lnTo>
                  <a:pt x="534" y="257"/>
                </a:lnTo>
                <a:lnTo>
                  <a:pt x="521" y="265"/>
                </a:lnTo>
                <a:lnTo>
                  <a:pt x="486" y="209"/>
                </a:lnTo>
                <a:lnTo>
                  <a:pt x="492" y="205"/>
                </a:lnTo>
                <a:lnTo>
                  <a:pt x="503" y="197"/>
                </a:lnTo>
                <a:lnTo>
                  <a:pt x="514" y="186"/>
                </a:lnTo>
                <a:lnTo>
                  <a:pt x="511" y="190"/>
                </a:lnTo>
                <a:lnTo>
                  <a:pt x="519" y="178"/>
                </a:lnTo>
                <a:lnTo>
                  <a:pt x="517" y="182"/>
                </a:lnTo>
                <a:lnTo>
                  <a:pt x="521" y="175"/>
                </a:lnTo>
                <a:lnTo>
                  <a:pt x="579" y="207"/>
                </a:lnTo>
                <a:close/>
                <a:moveTo>
                  <a:pt x="454" y="296"/>
                </a:moveTo>
                <a:lnTo>
                  <a:pt x="453" y="297"/>
                </a:lnTo>
                <a:lnTo>
                  <a:pt x="406" y="309"/>
                </a:lnTo>
                <a:lnTo>
                  <a:pt x="383" y="313"/>
                </a:lnTo>
                <a:lnTo>
                  <a:pt x="373" y="247"/>
                </a:lnTo>
                <a:lnTo>
                  <a:pt x="389" y="245"/>
                </a:lnTo>
                <a:lnTo>
                  <a:pt x="431" y="234"/>
                </a:lnTo>
                <a:lnTo>
                  <a:pt x="432" y="234"/>
                </a:lnTo>
                <a:lnTo>
                  <a:pt x="454" y="296"/>
                </a:lnTo>
                <a:close/>
                <a:moveTo>
                  <a:pt x="314" y="319"/>
                </a:moveTo>
                <a:lnTo>
                  <a:pt x="297" y="320"/>
                </a:lnTo>
                <a:lnTo>
                  <a:pt x="244" y="318"/>
                </a:lnTo>
                <a:lnTo>
                  <a:pt x="247" y="251"/>
                </a:lnTo>
                <a:lnTo>
                  <a:pt x="294" y="254"/>
                </a:lnTo>
                <a:lnTo>
                  <a:pt x="310" y="253"/>
                </a:lnTo>
                <a:lnTo>
                  <a:pt x="314" y="319"/>
                </a:lnTo>
                <a:close/>
                <a:moveTo>
                  <a:pt x="171" y="306"/>
                </a:moveTo>
                <a:lnTo>
                  <a:pt x="140" y="297"/>
                </a:lnTo>
                <a:lnTo>
                  <a:pt x="117" y="289"/>
                </a:lnTo>
                <a:lnTo>
                  <a:pt x="103" y="283"/>
                </a:lnTo>
                <a:lnTo>
                  <a:pt x="130" y="222"/>
                </a:lnTo>
                <a:lnTo>
                  <a:pt x="140" y="227"/>
                </a:lnTo>
                <a:lnTo>
                  <a:pt x="157" y="233"/>
                </a:lnTo>
                <a:lnTo>
                  <a:pt x="188" y="241"/>
                </a:lnTo>
                <a:lnTo>
                  <a:pt x="171" y="306"/>
                </a:lnTo>
                <a:close/>
                <a:moveTo>
                  <a:pt x="37" y="240"/>
                </a:moveTo>
                <a:lnTo>
                  <a:pt x="30" y="233"/>
                </a:lnTo>
                <a:lnTo>
                  <a:pt x="18" y="218"/>
                </a:lnTo>
                <a:cubicBezTo>
                  <a:pt x="17" y="217"/>
                  <a:pt x="16" y="215"/>
                  <a:pt x="15" y="214"/>
                </a:cubicBezTo>
                <a:lnTo>
                  <a:pt x="9" y="202"/>
                </a:lnTo>
                <a:cubicBezTo>
                  <a:pt x="8" y="200"/>
                  <a:pt x="7" y="198"/>
                  <a:pt x="6" y="196"/>
                </a:cubicBezTo>
                <a:lnTo>
                  <a:pt x="2" y="183"/>
                </a:lnTo>
                <a:cubicBezTo>
                  <a:pt x="2" y="181"/>
                  <a:pt x="1" y="178"/>
                  <a:pt x="1" y="176"/>
                </a:cubicBezTo>
                <a:lnTo>
                  <a:pt x="0" y="163"/>
                </a:lnTo>
                <a:cubicBezTo>
                  <a:pt x="0" y="161"/>
                  <a:pt x="0" y="159"/>
                  <a:pt x="0" y="157"/>
                </a:cubicBezTo>
                <a:lnTo>
                  <a:pt x="0" y="155"/>
                </a:lnTo>
                <a:lnTo>
                  <a:pt x="66" y="161"/>
                </a:lnTo>
                <a:lnTo>
                  <a:pt x="66" y="163"/>
                </a:lnTo>
                <a:lnTo>
                  <a:pt x="66" y="157"/>
                </a:lnTo>
                <a:lnTo>
                  <a:pt x="67" y="170"/>
                </a:lnTo>
                <a:lnTo>
                  <a:pt x="66" y="163"/>
                </a:lnTo>
                <a:lnTo>
                  <a:pt x="70" y="176"/>
                </a:lnTo>
                <a:lnTo>
                  <a:pt x="68" y="170"/>
                </a:lnTo>
                <a:lnTo>
                  <a:pt x="74" y="182"/>
                </a:lnTo>
                <a:lnTo>
                  <a:pt x="71" y="177"/>
                </a:lnTo>
                <a:lnTo>
                  <a:pt x="77" y="186"/>
                </a:lnTo>
                <a:lnTo>
                  <a:pt x="84" y="193"/>
                </a:lnTo>
                <a:lnTo>
                  <a:pt x="37" y="240"/>
                </a:lnTo>
                <a:close/>
                <a:moveTo>
                  <a:pt x="40" y="77"/>
                </a:moveTo>
                <a:lnTo>
                  <a:pt x="41" y="76"/>
                </a:lnTo>
                <a:lnTo>
                  <a:pt x="57" y="63"/>
                </a:lnTo>
                <a:lnTo>
                  <a:pt x="75" y="51"/>
                </a:lnTo>
                <a:lnTo>
                  <a:pt x="94" y="41"/>
                </a:lnTo>
                <a:lnTo>
                  <a:pt x="106" y="35"/>
                </a:lnTo>
                <a:lnTo>
                  <a:pt x="133" y="96"/>
                </a:lnTo>
                <a:lnTo>
                  <a:pt x="126" y="100"/>
                </a:lnTo>
                <a:lnTo>
                  <a:pt x="111" y="107"/>
                </a:lnTo>
                <a:lnTo>
                  <a:pt x="99" y="115"/>
                </a:lnTo>
                <a:lnTo>
                  <a:pt x="88" y="123"/>
                </a:lnTo>
                <a:lnTo>
                  <a:pt x="87" y="124"/>
                </a:lnTo>
                <a:lnTo>
                  <a:pt x="40" y="77"/>
                </a:lnTo>
                <a:close/>
                <a:moveTo>
                  <a:pt x="175" y="13"/>
                </a:moveTo>
                <a:lnTo>
                  <a:pt x="185" y="11"/>
                </a:lnTo>
                <a:lnTo>
                  <a:pt x="238" y="3"/>
                </a:lnTo>
                <a:lnTo>
                  <a:pt x="248" y="68"/>
                </a:lnTo>
                <a:lnTo>
                  <a:pt x="202" y="75"/>
                </a:lnTo>
                <a:lnTo>
                  <a:pt x="192" y="78"/>
                </a:lnTo>
                <a:lnTo>
                  <a:pt x="175" y="13"/>
                </a:lnTo>
                <a:close/>
              </a:path>
            </a:pathLst>
          </a:custGeom>
          <a:solidFill>
            <a:srgbClr val="000000"/>
          </a:solidFill>
          <a:ln w="0">
            <a:solidFill>
              <a:srgbClr val="000000"/>
            </a:solidFill>
            <a:prstDash val="solid"/>
            <a:round/>
            <a:headEnd/>
            <a:tailEnd/>
          </a:ln>
        </p:spPr>
        <p:txBody>
          <a:bodyPr/>
          <a:lstStyle/>
          <a:p>
            <a:endParaRPr lang="fi-FI"/>
          </a:p>
        </p:txBody>
      </p:sp>
      <p:sp>
        <p:nvSpPr>
          <p:cNvPr id="3956829" name="Oval 93"/>
          <p:cNvSpPr>
            <a:spLocks noChangeArrowheads="1"/>
          </p:cNvSpPr>
          <p:nvPr/>
        </p:nvSpPr>
        <p:spPr bwMode="auto">
          <a:xfrm>
            <a:off x="6767513" y="4510956"/>
            <a:ext cx="171450" cy="82550"/>
          </a:xfrm>
          <a:prstGeom prst="ellipse">
            <a:avLst/>
          </a:prstGeom>
          <a:solidFill>
            <a:srgbClr val="CCECFF"/>
          </a:solidFill>
          <a:ln w="0">
            <a:solidFill>
              <a:srgbClr val="000000"/>
            </a:solidFill>
            <a:round/>
            <a:headEnd/>
            <a:tailEnd/>
          </a:ln>
        </p:spPr>
        <p:txBody>
          <a:bodyPr/>
          <a:lstStyle/>
          <a:p>
            <a:endParaRPr lang="fi-FI"/>
          </a:p>
        </p:txBody>
      </p:sp>
      <p:sp>
        <p:nvSpPr>
          <p:cNvPr id="3956830" name="Oval 94"/>
          <p:cNvSpPr>
            <a:spLocks noChangeArrowheads="1"/>
          </p:cNvSpPr>
          <p:nvPr/>
        </p:nvSpPr>
        <p:spPr bwMode="auto">
          <a:xfrm>
            <a:off x="6767513" y="4510956"/>
            <a:ext cx="171450" cy="82550"/>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31" name="Freeform 95"/>
          <p:cNvSpPr>
            <a:spLocks noEditPoints="1"/>
          </p:cNvSpPr>
          <p:nvPr/>
        </p:nvSpPr>
        <p:spPr bwMode="auto">
          <a:xfrm>
            <a:off x="7648575" y="4331568"/>
            <a:ext cx="188913" cy="104775"/>
          </a:xfrm>
          <a:custGeom>
            <a:avLst/>
            <a:gdLst>
              <a:gd name="T0" fmla="*/ 296 w 584"/>
              <a:gd name="T1" fmla="*/ 0 h 320"/>
              <a:gd name="T2" fmla="*/ 309 w 584"/>
              <a:gd name="T3" fmla="*/ 67 h 320"/>
              <a:gd name="T4" fmla="*/ 246 w 584"/>
              <a:gd name="T5" fmla="*/ 69 h 320"/>
              <a:gd name="T6" fmla="*/ 382 w 584"/>
              <a:gd name="T7" fmla="*/ 6 h 320"/>
              <a:gd name="T8" fmla="*/ 450 w 584"/>
              <a:gd name="T9" fmla="*/ 22 h 320"/>
              <a:gd name="T10" fmla="*/ 395 w 584"/>
              <a:gd name="T11" fmla="*/ 76 h 320"/>
              <a:gd name="T12" fmla="*/ 382 w 584"/>
              <a:gd name="T13" fmla="*/ 6 h 320"/>
              <a:gd name="T14" fmla="*/ 534 w 584"/>
              <a:gd name="T15" fmla="*/ 61 h 320"/>
              <a:gd name="T16" fmla="*/ 564 w 584"/>
              <a:gd name="T17" fmla="*/ 87 h 320"/>
              <a:gd name="T18" fmla="*/ 576 w 584"/>
              <a:gd name="T19" fmla="*/ 102 h 320"/>
              <a:gd name="T20" fmla="*/ 581 w 584"/>
              <a:gd name="T21" fmla="*/ 109 h 320"/>
              <a:gd name="T22" fmla="*/ 520 w 584"/>
              <a:gd name="T23" fmla="*/ 138 h 320"/>
              <a:gd name="T24" fmla="*/ 514 w 584"/>
              <a:gd name="T25" fmla="*/ 130 h 320"/>
              <a:gd name="T26" fmla="*/ 509 w 584"/>
              <a:gd name="T27" fmla="*/ 126 h 320"/>
              <a:gd name="T28" fmla="*/ 485 w 584"/>
              <a:gd name="T29" fmla="*/ 108 h 320"/>
              <a:gd name="T30" fmla="*/ 584 w 584"/>
              <a:gd name="T31" fmla="*/ 204 h 320"/>
              <a:gd name="T32" fmla="*/ 576 w 584"/>
              <a:gd name="T33" fmla="*/ 218 h 320"/>
              <a:gd name="T34" fmla="*/ 564 w 584"/>
              <a:gd name="T35" fmla="*/ 233 h 320"/>
              <a:gd name="T36" fmla="*/ 537 w 584"/>
              <a:gd name="T37" fmla="*/ 257 h 320"/>
              <a:gd name="T38" fmla="*/ 491 w 584"/>
              <a:gd name="T39" fmla="*/ 208 h 320"/>
              <a:gd name="T40" fmla="*/ 506 w 584"/>
              <a:gd name="T41" fmla="*/ 197 h 320"/>
              <a:gd name="T42" fmla="*/ 514 w 584"/>
              <a:gd name="T43" fmla="*/ 190 h 320"/>
              <a:gd name="T44" fmla="*/ 520 w 584"/>
              <a:gd name="T45" fmla="*/ 182 h 320"/>
              <a:gd name="T46" fmla="*/ 584 w 584"/>
              <a:gd name="T47" fmla="*/ 204 h 320"/>
              <a:gd name="T48" fmla="*/ 456 w 584"/>
              <a:gd name="T49" fmla="*/ 297 h 320"/>
              <a:gd name="T50" fmla="*/ 389 w 584"/>
              <a:gd name="T51" fmla="*/ 312 h 320"/>
              <a:gd name="T52" fmla="*/ 392 w 584"/>
              <a:gd name="T53" fmla="*/ 245 h 320"/>
              <a:gd name="T54" fmla="*/ 437 w 584"/>
              <a:gd name="T55" fmla="*/ 233 h 320"/>
              <a:gd name="T56" fmla="*/ 319 w 584"/>
              <a:gd name="T57" fmla="*/ 319 h 320"/>
              <a:gd name="T58" fmla="*/ 249 w 584"/>
              <a:gd name="T59" fmla="*/ 318 h 320"/>
              <a:gd name="T60" fmla="*/ 296 w 584"/>
              <a:gd name="T61" fmla="*/ 254 h 320"/>
              <a:gd name="T62" fmla="*/ 319 w 584"/>
              <a:gd name="T63" fmla="*/ 319 h 320"/>
              <a:gd name="T64" fmla="*/ 141 w 584"/>
              <a:gd name="T65" fmla="*/ 297 h 320"/>
              <a:gd name="T66" fmla="*/ 108 w 584"/>
              <a:gd name="T67" fmla="*/ 285 h 320"/>
              <a:gd name="T68" fmla="*/ 140 w 584"/>
              <a:gd name="T69" fmla="*/ 227 h 320"/>
              <a:gd name="T70" fmla="*/ 194 w 584"/>
              <a:gd name="T71" fmla="*/ 242 h 320"/>
              <a:gd name="T72" fmla="*/ 44 w 584"/>
              <a:gd name="T73" fmla="*/ 247 h 320"/>
              <a:gd name="T74" fmla="*/ 30 w 584"/>
              <a:gd name="T75" fmla="*/ 233 h 320"/>
              <a:gd name="T76" fmla="*/ 18 w 584"/>
              <a:gd name="T77" fmla="*/ 218 h 320"/>
              <a:gd name="T78" fmla="*/ 9 w 584"/>
              <a:gd name="T79" fmla="*/ 202 h 320"/>
              <a:gd name="T80" fmla="*/ 2 w 584"/>
              <a:gd name="T81" fmla="*/ 184 h 320"/>
              <a:gd name="T82" fmla="*/ 0 w 584"/>
              <a:gd name="T83" fmla="*/ 167 h 320"/>
              <a:gd name="T84" fmla="*/ 67 w 584"/>
              <a:gd name="T85" fmla="*/ 170 h 320"/>
              <a:gd name="T86" fmla="*/ 70 w 584"/>
              <a:gd name="T87" fmla="*/ 175 h 320"/>
              <a:gd name="T88" fmla="*/ 74 w 584"/>
              <a:gd name="T89" fmla="*/ 182 h 320"/>
              <a:gd name="T90" fmla="*/ 80 w 584"/>
              <a:gd name="T91" fmla="*/ 190 h 320"/>
              <a:gd name="T92" fmla="*/ 85 w 584"/>
              <a:gd name="T93" fmla="*/ 194 h 320"/>
              <a:gd name="T94" fmla="*/ 44 w 584"/>
              <a:gd name="T95" fmla="*/ 247 h 320"/>
              <a:gd name="T96" fmla="*/ 41 w 584"/>
              <a:gd name="T97" fmla="*/ 76 h 320"/>
              <a:gd name="T98" fmla="*/ 75 w 584"/>
              <a:gd name="T99" fmla="*/ 51 h 320"/>
              <a:gd name="T100" fmla="*/ 101 w 584"/>
              <a:gd name="T101" fmla="*/ 38 h 320"/>
              <a:gd name="T102" fmla="*/ 126 w 584"/>
              <a:gd name="T103" fmla="*/ 100 h 320"/>
              <a:gd name="T104" fmla="*/ 98 w 584"/>
              <a:gd name="T105" fmla="*/ 115 h 320"/>
              <a:gd name="T106" fmla="*/ 82 w 584"/>
              <a:gd name="T107" fmla="*/ 129 h 320"/>
              <a:gd name="T108" fmla="*/ 169 w 584"/>
              <a:gd name="T109" fmla="*/ 15 h 320"/>
              <a:gd name="T110" fmla="*/ 238 w 584"/>
              <a:gd name="T111" fmla="*/ 3 h 320"/>
              <a:gd name="T112" fmla="*/ 203 w 584"/>
              <a:gd name="T113" fmla="*/ 75 h 320"/>
              <a:gd name="T114" fmla="*/ 169 w 584"/>
              <a:gd name="T115" fmla="*/ 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4" h="320">
                <a:moveTo>
                  <a:pt x="242" y="2"/>
                </a:moveTo>
                <a:lnTo>
                  <a:pt x="296" y="0"/>
                </a:lnTo>
                <a:lnTo>
                  <a:pt x="312" y="0"/>
                </a:lnTo>
                <a:lnTo>
                  <a:pt x="309" y="67"/>
                </a:lnTo>
                <a:lnTo>
                  <a:pt x="299" y="66"/>
                </a:lnTo>
                <a:lnTo>
                  <a:pt x="246" y="69"/>
                </a:lnTo>
                <a:lnTo>
                  <a:pt x="242" y="2"/>
                </a:lnTo>
                <a:close/>
                <a:moveTo>
                  <a:pt x="382" y="6"/>
                </a:moveTo>
                <a:lnTo>
                  <a:pt x="405" y="10"/>
                </a:lnTo>
                <a:lnTo>
                  <a:pt x="450" y="22"/>
                </a:lnTo>
                <a:lnTo>
                  <a:pt x="433" y="86"/>
                </a:lnTo>
                <a:lnTo>
                  <a:pt x="395" y="76"/>
                </a:lnTo>
                <a:lnTo>
                  <a:pt x="372" y="72"/>
                </a:lnTo>
                <a:lnTo>
                  <a:pt x="382" y="6"/>
                </a:lnTo>
                <a:close/>
                <a:moveTo>
                  <a:pt x="521" y="52"/>
                </a:moveTo>
                <a:lnTo>
                  <a:pt x="534" y="61"/>
                </a:lnTo>
                <a:lnTo>
                  <a:pt x="550" y="73"/>
                </a:lnTo>
                <a:lnTo>
                  <a:pt x="564" y="87"/>
                </a:lnTo>
                <a:cubicBezTo>
                  <a:pt x="566" y="88"/>
                  <a:pt x="567" y="89"/>
                  <a:pt x="568" y="91"/>
                </a:cubicBezTo>
                <a:lnTo>
                  <a:pt x="576" y="102"/>
                </a:lnTo>
                <a:cubicBezTo>
                  <a:pt x="577" y="104"/>
                  <a:pt x="578" y="105"/>
                  <a:pt x="579" y="106"/>
                </a:cubicBezTo>
                <a:lnTo>
                  <a:pt x="581" y="109"/>
                </a:lnTo>
                <a:lnTo>
                  <a:pt x="522" y="141"/>
                </a:lnTo>
                <a:lnTo>
                  <a:pt x="520" y="138"/>
                </a:lnTo>
                <a:lnTo>
                  <a:pt x="523" y="142"/>
                </a:lnTo>
                <a:lnTo>
                  <a:pt x="514" y="130"/>
                </a:lnTo>
                <a:lnTo>
                  <a:pt x="518" y="134"/>
                </a:lnTo>
                <a:lnTo>
                  <a:pt x="509" y="126"/>
                </a:lnTo>
                <a:lnTo>
                  <a:pt x="499" y="117"/>
                </a:lnTo>
                <a:lnTo>
                  <a:pt x="485" y="108"/>
                </a:lnTo>
                <a:lnTo>
                  <a:pt x="521" y="52"/>
                </a:lnTo>
                <a:close/>
                <a:moveTo>
                  <a:pt x="584" y="204"/>
                </a:moveTo>
                <a:lnTo>
                  <a:pt x="579" y="214"/>
                </a:lnTo>
                <a:cubicBezTo>
                  <a:pt x="578" y="215"/>
                  <a:pt x="577" y="216"/>
                  <a:pt x="576" y="218"/>
                </a:cubicBezTo>
                <a:lnTo>
                  <a:pt x="568" y="229"/>
                </a:lnTo>
                <a:cubicBezTo>
                  <a:pt x="567" y="231"/>
                  <a:pt x="566" y="232"/>
                  <a:pt x="564" y="233"/>
                </a:cubicBezTo>
                <a:lnTo>
                  <a:pt x="553" y="244"/>
                </a:lnTo>
                <a:lnTo>
                  <a:pt x="537" y="257"/>
                </a:lnTo>
                <a:lnTo>
                  <a:pt x="527" y="264"/>
                </a:lnTo>
                <a:lnTo>
                  <a:pt x="491" y="208"/>
                </a:lnTo>
                <a:lnTo>
                  <a:pt x="496" y="205"/>
                </a:lnTo>
                <a:lnTo>
                  <a:pt x="506" y="197"/>
                </a:lnTo>
                <a:lnTo>
                  <a:pt x="518" y="186"/>
                </a:lnTo>
                <a:lnTo>
                  <a:pt x="514" y="190"/>
                </a:lnTo>
                <a:lnTo>
                  <a:pt x="523" y="178"/>
                </a:lnTo>
                <a:lnTo>
                  <a:pt x="520" y="182"/>
                </a:lnTo>
                <a:lnTo>
                  <a:pt x="525" y="173"/>
                </a:lnTo>
                <a:lnTo>
                  <a:pt x="584" y="204"/>
                </a:lnTo>
                <a:close/>
                <a:moveTo>
                  <a:pt x="460" y="295"/>
                </a:moveTo>
                <a:lnTo>
                  <a:pt x="456" y="297"/>
                </a:lnTo>
                <a:lnTo>
                  <a:pt x="409" y="309"/>
                </a:lnTo>
                <a:lnTo>
                  <a:pt x="389" y="312"/>
                </a:lnTo>
                <a:lnTo>
                  <a:pt x="379" y="246"/>
                </a:lnTo>
                <a:lnTo>
                  <a:pt x="392" y="245"/>
                </a:lnTo>
                <a:lnTo>
                  <a:pt x="434" y="234"/>
                </a:lnTo>
                <a:lnTo>
                  <a:pt x="437" y="233"/>
                </a:lnTo>
                <a:lnTo>
                  <a:pt x="460" y="295"/>
                </a:lnTo>
                <a:close/>
                <a:moveTo>
                  <a:pt x="319" y="319"/>
                </a:moveTo>
                <a:lnTo>
                  <a:pt x="299" y="320"/>
                </a:lnTo>
                <a:lnTo>
                  <a:pt x="249" y="318"/>
                </a:lnTo>
                <a:lnTo>
                  <a:pt x="253" y="252"/>
                </a:lnTo>
                <a:lnTo>
                  <a:pt x="296" y="254"/>
                </a:lnTo>
                <a:lnTo>
                  <a:pt x="316" y="253"/>
                </a:lnTo>
                <a:lnTo>
                  <a:pt x="319" y="319"/>
                </a:lnTo>
                <a:close/>
                <a:moveTo>
                  <a:pt x="177" y="307"/>
                </a:moveTo>
                <a:lnTo>
                  <a:pt x="141" y="297"/>
                </a:lnTo>
                <a:lnTo>
                  <a:pt x="118" y="289"/>
                </a:lnTo>
                <a:lnTo>
                  <a:pt x="108" y="285"/>
                </a:lnTo>
                <a:lnTo>
                  <a:pt x="135" y="224"/>
                </a:lnTo>
                <a:lnTo>
                  <a:pt x="140" y="227"/>
                </a:lnTo>
                <a:lnTo>
                  <a:pt x="158" y="233"/>
                </a:lnTo>
                <a:lnTo>
                  <a:pt x="194" y="242"/>
                </a:lnTo>
                <a:lnTo>
                  <a:pt x="177" y="307"/>
                </a:lnTo>
                <a:close/>
                <a:moveTo>
                  <a:pt x="44" y="247"/>
                </a:moveTo>
                <a:lnTo>
                  <a:pt x="44" y="247"/>
                </a:lnTo>
                <a:lnTo>
                  <a:pt x="30" y="233"/>
                </a:lnTo>
                <a:cubicBezTo>
                  <a:pt x="29" y="232"/>
                  <a:pt x="28" y="231"/>
                  <a:pt x="26" y="229"/>
                </a:cubicBezTo>
                <a:lnTo>
                  <a:pt x="18" y="218"/>
                </a:lnTo>
                <a:cubicBezTo>
                  <a:pt x="17" y="216"/>
                  <a:pt x="16" y="215"/>
                  <a:pt x="15" y="214"/>
                </a:cubicBezTo>
                <a:lnTo>
                  <a:pt x="9" y="202"/>
                </a:lnTo>
                <a:cubicBezTo>
                  <a:pt x="8" y="200"/>
                  <a:pt x="7" y="198"/>
                  <a:pt x="6" y="196"/>
                </a:cubicBezTo>
                <a:lnTo>
                  <a:pt x="2" y="184"/>
                </a:lnTo>
                <a:cubicBezTo>
                  <a:pt x="1" y="181"/>
                  <a:pt x="1" y="179"/>
                  <a:pt x="1" y="176"/>
                </a:cubicBezTo>
                <a:lnTo>
                  <a:pt x="0" y="167"/>
                </a:lnTo>
                <a:lnTo>
                  <a:pt x="66" y="161"/>
                </a:lnTo>
                <a:lnTo>
                  <a:pt x="67" y="170"/>
                </a:lnTo>
                <a:lnTo>
                  <a:pt x="65" y="162"/>
                </a:lnTo>
                <a:lnTo>
                  <a:pt x="70" y="175"/>
                </a:lnTo>
                <a:lnTo>
                  <a:pt x="67" y="170"/>
                </a:lnTo>
                <a:lnTo>
                  <a:pt x="74" y="182"/>
                </a:lnTo>
                <a:lnTo>
                  <a:pt x="71" y="178"/>
                </a:lnTo>
                <a:lnTo>
                  <a:pt x="80" y="190"/>
                </a:lnTo>
                <a:lnTo>
                  <a:pt x="77" y="186"/>
                </a:lnTo>
                <a:lnTo>
                  <a:pt x="85" y="194"/>
                </a:lnTo>
                <a:lnTo>
                  <a:pt x="85" y="195"/>
                </a:lnTo>
                <a:lnTo>
                  <a:pt x="44" y="247"/>
                </a:lnTo>
                <a:close/>
                <a:moveTo>
                  <a:pt x="35" y="81"/>
                </a:moveTo>
                <a:lnTo>
                  <a:pt x="41" y="76"/>
                </a:lnTo>
                <a:lnTo>
                  <a:pt x="57" y="63"/>
                </a:lnTo>
                <a:lnTo>
                  <a:pt x="75" y="51"/>
                </a:lnTo>
                <a:lnTo>
                  <a:pt x="94" y="41"/>
                </a:lnTo>
                <a:lnTo>
                  <a:pt x="101" y="38"/>
                </a:lnTo>
                <a:lnTo>
                  <a:pt x="127" y="99"/>
                </a:lnTo>
                <a:lnTo>
                  <a:pt x="126" y="100"/>
                </a:lnTo>
                <a:lnTo>
                  <a:pt x="111" y="107"/>
                </a:lnTo>
                <a:lnTo>
                  <a:pt x="98" y="115"/>
                </a:lnTo>
                <a:lnTo>
                  <a:pt x="88" y="123"/>
                </a:lnTo>
                <a:lnTo>
                  <a:pt x="82" y="129"/>
                </a:lnTo>
                <a:lnTo>
                  <a:pt x="35" y="81"/>
                </a:lnTo>
                <a:close/>
                <a:moveTo>
                  <a:pt x="169" y="15"/>
                </a:moveTo>
                <a:lnTo>
                  <a:pt x="186" y="11"/>
                </a:lnTo>
                <a:lnTo>
                  <a:pt x="238" y="3"/>
                </a:lnTo>
                <a:lnTo>
                  <a:pt x="248" y="69"/>
                </a:lnTo>
                <a:lnTo>
                  <a:pt x="203" y="75"/>
                </a:lnTo>
                <a:lnTo>
                  <a:pt x="185" y="80"/>
                </a:lnTo>
                <a:lnTo>
                  <a:pt x="169" y="15"/>
                </a:lnTo>
                <a:close/>
              </a:path>
            </a:pathLst>
          </a:custGeom>
          <a:solidFill>
            <a:srgbClr val="000000"/>
          </a:solidFill>
          <a:ln w="0">
            <a:solidFill>
              <a:srgbClr val="000000"/>
            </a:solidFill>
            <a:prstDash val="solid"/>
            <a:round/>
            <a:headEnd/>
            <a:tailEnd/>
          </a:ln>
        </p:spPr>
        <p:txBody>
          <a:bodyPr/>
          <a:lstStyle/>
          <a:p>
            <a:endParaRPr lang="fi-FI"/>
          </a:p>
        </p:txBody>
      </p:sp>
      <p:sp>
        <p:nvSpPr>
          <p:cNvPr id="3956832" name="Oval 96"/>
          <p:cNvSpPr>
            <a:spLocks noChangeArrowheads="1"/>
          </p:cNvSpPr>
          <p:nvPr/>
        </p:nvSpPr>
        <p:spPr bwMode="auto">
          <a:xfrm>
            <a:off x="7659688" y="4537943"/>
            <a:ext cx="171450" cy="84138"/>
          </a:xfrm>
          <a:prstGeom prst="ellipse">
            <a:avLst/>
          </a:prstGeom>
          <a:solidFill>
            <a:srgbClr val="CCECFF"/>
          </a:solidFill>
          <a:ln w="0">
            <a:solidFill>
              <a:srgbClr val="000000"/>
            </a:solidFill>
            <a:round/>
            <a:headEnd/>
            <a:tailEnd/>
          </a:ln>
        </p:spPr>
        <p:txBody>
          <a:bodyPr/>
          <a:lstStyle/>
          <a:p>
            <a:endParaRPr lang="fi-FI"/>
          </a:p>
        </p:txBody>
      </p:sp>
      <p:sp>
        <p:nvSpPr>
          <p:cNvPr id="3956833" name="Oval 97"/>
          <p:cNvSpPr>
            <a:spLocks noChangeArrowheads="1"/>
          </p:cNvSpPr>
          <p:nvPr/>
        </p:nvSpPr>
        <p:spPr bwMode="auto">
          <a:xfrm>
            <a:off x="7659688" y="4537943"/>
            <a:ext cx="171450" cy="841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34" name="Oval 98"/>
          <p:cNvSpPr>
            <a:spLocks noChangeArrowheads="1"/>
          </p:cNvSpPr>
          <p:nvPr/>
        </p:nvSpPr>
        <p:spPr bwMode="auto">
          <a:xfrm>
            <a:off x="7319963" y="4202981"/>
            <a:ext cx="169862" cy="85725"/>
          </a:xfrm>
          <a:prstGeom prst="ellipse">
            <a:avLst/>
          </a:prstGeom>
          <a:solidFill>
            <a:srgbClr val="CCECFF"/>
          </a:solidFill>
          <a:ln w="0">
            <a:solidFill>
              <a:srgbClr val="000000"/>
            </a:solidFill>
            <a:round/>
            <a:headEnd/>
            <a:tailEnd/>
          </a:ln>
        </p:spPr>
        <p:txBody>
          <a:bodyPr/>
          <a:lstStyle/>
          <a:p>
            <a:endParaRPr lang="fi-FI"/>
          </a:p>
        </p:txBody>
      </p:sp>
      <p:sp>
        <p:nvSpPr>
          <p:cNvPr id="3956835" name="Oval 99"/>
          <p:cNvSpPr>
            <a:spLocks noChangeArrowheads="1"/>
          </p:cNvSpPr>
          <p:nvPr/>
        </p:nvSpPr>
        <p:spPr bwMode="auto">
          <a:xfrm>
            <a:off x="7319963" y="4202981"/>
            <a:ext cx="169862" cy="8572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36" name="Oval 100"/>
          <p:cNvSpPr>
            <a:spLocks noChangeArrowheads="1"/>
          </p:cNvSpPr>
          <p:nvPr/>
        </p:nvSpPr>
        <p:spPr bwMode="auto">
          <a:xfrm>
            <a:off x="8002588" y="4428406"/>
            <a:ext cx="169862" cy="82550"/>
          </a:xfrm>
          <a:prstGeom prst="ellipse">
            <a:avLst/>
          </a:prstGeom>
          <a:solidFill>
            <a:srgbClr val="CCECFF"/>
          </a:solidFill>
          <a:ln w="0">
            <a:solidFill>
              <a:srgbClr val="000000"/>
            </a:solidFill>
            <a:round/>
            <a:headEnd/>
            <a:tailEnd/>
          </a:ln>
        </p:spPr>
        <p:txBody>
          <a:bodyPr/>
          <a:lstStyle/>
          <a:p>
            <a:endParaRPr lang="fi-FI"/>
          </a:p>
        </p:txBody>
      </p:sp>
      <p:sp>
        <p:nvSpPr>
          <p:cNvPr id="3956837" name="Oval 101"/>
          <p:cNvSpPr>
            <a:spLocks noChangeArrowheads="1"/>
          </p:cNvSpPr>
          <p:nvPr/>
        </p:nvSpPr>
        <p:spPr bwMode="auto">
          <a:xfrm>
            <a:off x="8002588" y="4428406"/>
            <a:ext cx="169862" cy="82550"/>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38" name="Oval 102"/>
          <p:cNvSpPr>
            <a:spLocks noChangeArrowheads="1"/>
          </p:cNvSpPr>
          <p:nvPr/>
        </p:nvSpPr>
        <p:spPr bwMode="auto">
          <a:xfrm>
            <a:off x="6513513" y="4398243"/>
            <a:ext cx="169862" cy="84138"/>
          </a:xfrm>
          <a:prstGeom prst="ellipse">
            <a:avLst/>
          </a:prstGeom>
          <a:solidFill>
            <a:srgbClr val="CCECFF"/>
          </a:solidFill>
          <a:ln w="0">
            <a:solidFill>
              <a:srgbClr val="000000"/>
            </a:solidFill>
            <a:round/>
            <a:headEnd/>
            <a:tailEnd/>
          </a:ln>
        </p:spPr>
        <p:txBody>
          <a:bodyPr/>
          <a:lstStyle/>
          <a:p>
            <a:endParaRPr lang="fi-FI"/>
          </a:p>
        </p:txBody>
      </p:sp>
      <p:sp>
        <p:nvSpPr>
          <p:cNvPr id="3956839" name="Oval 103"/>
          <p:cNvSpPr>
            <a:spLocks noChangeArrowheads="1"/>
          </p:cNvSpPr>
          <p:nvPr/>
        </p:nvSpPr>
        <p:spPr bwMode="auto">
          <a:xfrm>
            <a:off x="6513513" y="4398243"/>
            <a:ext cx="169862" cy="84138"/>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40" name="Freeform 104"/>
          <p:cNvSpPr>
            <a:spLocks noEditPoints="1"/>
          </p:cNvSpPr>
          <p:nvPr/>
        </p:nvSpPr>
        <p:spPr bwMode="auto">
          <a:xfrm>
            <a:off x="6373813" y="4526831"/>
            <a:ext cx="188912" cy="106362"/>
          </a:xfrm>
          <a:custGeom>
            <a:avLst/>
            <a:gdLst>
              <a:gd name="T0" fmla="*/ 295 w 584"/>
              <a:gd name="T1" fmla="*/ 0 h 325"/>
              <a:gd name="T2" fmla="*/ 308 w 584"/>
              <a:gd name="T3" fmla="*/ 68 h 325"/>
              <a:gd name="T4" fmla="*/ 245 w 584"/>
              <a:gd name="T5" fmla="*/ 70 h 325"/>
              <a:gd name="T6" fmla="*/ 381 w 584"/>
              <a:gd name="T7" fmla="*/ 7 h 325"/>
              <a:gd name="T8" fmla="*/ 450 w 584"/>
              <a:gd name="T9" fmla="*/ 23 h 325"/>
              <a:gd name="T10" fmla="*/ 394 w 584"/>
              <a:gd name="T11" fmla="*/ 77 h 325"/>
              <a:gd name="T12" fmla="*/ 381 w 584"/>
              <a:gd name="T13" fmla="*/ 7 h 325"/>
              <a:gd name="T14" fmla="*/ 534 w 584"/>
              <a:gd name="T15" fmla="*/ 63 h 325"/>
              <a:gd name="T16" fmla="*/ 564 w 584"/>
              <a:gd name="T17" fmla="*/ 89 h 325"/>
              <a:gd name="T18" fmla="*/ 578 w 584"/>
              <a:gd name="T19" fmla="*/ 109 h 325"/>
              <a:gd name="T20" fmla="*/ 521 w 584"/>
              <a:gd name="T21" fmla="*/ 143 h 325"/>
              <a:gd name="T22" fmla="*/ 522 w 584"/>
              <a:gd name="T23" fmla="*/ 144 h 325"/>
              <a:gd name="T24" fmla="*/ 508 w 584"/>
              <a:gd name="T25" fmla="*/ 127 h 325"/>
              <a:gd name="T26" fmla="*/ 484 w 584"/>
              <a:gd name="T27" fmla="*/ 109 h 325"/>
              <a:gd name="T28" fmla="*/ 584 w 584"/>
              <a:gd name="T29" fmla="*/ 206 h 325"/>
              <a:gd name="T30" fmla="*/ 567 w 584"/>
              <a:gd name="T31" fmla="*/ 233 h 325"/>
              <a:gd name="T32" fmla="*/ 553 w 584"/>
              <a:gd name="T33" fmla="*/ 248 h 325"/>
              <a:gd name="T34" fmla="*/ 528 w 584"/>
              <a:gd name="T35" fmla="*/ 267 h 325"/>
              <a:gd name="T36" fmla="*/ 495 w 584"/>
              <a:gd name="T37" fmla="*/ 209 h 325"/>
              <a:gd name="T38" fmla="*/ 517 w 584"/>
              <a:gd name="T39" fmla="*/ 190 h 325"/>
              <a:gd name="T40" fmla="*/ 520 w 584"/>
              <a:gd name="T41" fmla="*/ 185 h 325"/>
              <a:gd name="T42" fmla="*/ 584 w 584"/>
              <a:gd name="T43" fmla="*/ 206 h 325"/>
              <a:gd name="T44" fmla="*/ 456 w 584"/>
              <a:gd name="T45" fmla="*/ 301 h 325"/>
              <a:gd name="T46" fmla="*/ 391 w 584"/>
              <a:gd name="T47" fmla="*/ 317 h 325"/>
              <a:gd name="T48" fmla="*/ 391 w 584"/>
              <a:gd name="T49" fmla="*/ 249 h 325"/>
              <a:gd name="T50" fmla="*/ 439 w 584"/>
              <a:gd name="T51" fmla="*/ 237 h 325"/>
              <a:gd name="T52" fmla="*/ 321 w 584"/>
              <a:gd name="T53" fmla="*/ 324 h 325"/>
              <a:gd name="T54" fmla="*/ 251 w 584"/>
              <a:gd name="T55" fmla="*/ 323 h 325"/>
              <a:gd name="T56" fmla="*/ 295 w 584"/>
              <a:gd name="T57" fmla="*/ 259 h 325"/>
              <a:gd name="T58" fmla="*/ 321 w 584"/>
              <a:gd name="T59" fmla="*/ 324 h 325"/>
              <a:gd name="T60" fmla="*/ 140 w 584"/>
              <a:gd name="T61" fmla="*/ 302 h 325"/>
              <a:gd name="T62" fmla="*/ 110 w 584"/>
              <a:gd name="T63" fmla="*/ 291 h 325"/>
              <a:gd name="T64" fmla="*/ 140 w 584"/>
              <a:gd name="T65" fmla="*/ 231 h 325"/>
              <a:gd name="T66" fmla="*/ 196 w 584"/>
              <a:gd name="T67" fmla="*/ 248 h 325"/>
              <a:gd name="T68" fmla="*/ 46 w 584"/>
              <a:gd name="T69" fmla="*/ 252 h 325"/>
              <a:gd name="T70" fmla="*/ 29 w 584"/>
              <a:gd name="T71" fmla="*/ 237 h 325"/>
              <a:gd name="T72" fmla="*/ 17 w 584"/>
              <a:gd name="T73" fmla="*/ 221 h 325"/>
              <a:gd name="T74" fmla="*/ 8 w 584"/>
              <a:gd name="T75" fmla="*/ 205 h 325"/>
              <a:gd name="T76" fmla="*/ 2 w 584"/>
              <a:gd name="T77" fmla="*/ 187 h 325"/>
              <a:gd name="T78" fmla="*/ 0 w 584"/>
              <a:gd name="T79" fmla="*/ 174 h 325"/>
              <a:gd name="T80" fmla="*/ 66 w 584"/>
              <a:gd name="T81" fmla="*/ 173 h 325"/>
              <a:gd name="T82" fmla="*/ 69 w 584"/>
              <a:gd name="T83" fmla="*/ 178 h 325"/>
              <a:gd name="T84" fmla="*/ 73 w 584"/>
              <a:gd name="T85" fmla="*/ 186 h 325"/>
              <a:gd name="T86" fmla="*/ 80 w 584"/>
              <a:gd name="T87" fmla="*/ 194 h 325"/>
              <a:gd name="T88" fmla="*/ 85 w 584"/>
              <a:gd name="T89" fmla="*/ 199 h 325"/>
              <a:gd name="T90" fmla="*/ 46 w 584"/>
              <a:gd name="T91" fmla="*/ 252 h 325"/>
              <a:gd name="T92" fmla="*/ 40 w 584"/>
              <a:gd name="T93" fmla="*/ 78 h 325"/>
              <a:gd name="T94" fmla="*/ 74 w 584"/>
              <a:gd name="T95" fmla="*/ 53 h 325"/>
              <a:gd name="T96" fmla="*/ 125 w 584"/>
              <a:gd name="T97" fmla="*/ 101 h 325"/>
              <a:gd name="T98" fmla="*/ 98 w 584"/>
              <a:gd name="T99" fmla="*/ 117 h 325"/>
              <a:gd name="T100" fmla="*/ 79 w 584"/>
              <a:gd name="T101" fmla="*/ 134 h 325"/>
              <a:gd name="T102" fmla="*/ 163 w 584"/>
              <a:gd name="T103" fmla="*/ 17 h 325"/>
              <a:gd name="T104" fmla="*/ 232 w 584"/>
              <a:gd name="T105" fmla="*/ 4 h 325"/>
              <a:gd name="T106" fmla="*/ 202 w 584"/>
              <a:gd name="T107" fmla="*/ 76 h 325"/>
              <a:gd name="T108" fmla="*/ 163 w 584"/>
              <a:gd name="T109" fmla="*/ 1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325">
                <a:moveTo>
                  <a:pt x="242" y="3"/>
                </a:moveTo>
                <a:lnTo>
                  <a:pt x="295" y="0"/>
                </a:lnTo>
                <a:lnTo>
                  <a:pt x="311" y="1"/>
                </a:lnTo>
                <a:lnTo>
                  <a:pt x="308" y="68"/>
                </a:lnTo>
                <a:lnTo>
                  <a:pt x="298" y="67"/>
                </a:lnTo>
                <a:lnTo>
                  <a:pt x="245" y="70"/>
                </a:lnTo>
                <a:lnTo>
                  <a:pt x="242" y="3"/>
                </a:lnTo>
                <a:close/>
                <a:moveTo>
                  <a:pt x="381" y="7"/>
                </a:moveTo>
                <a:lnTo>
                  <a:pt x="405" y="11"/>
                </a:lnTo>
                <a:lnTo>
                  <a:pt x="450" y="23"/>
                </a:lnTo>
                <a:lnTo>
                  <a:pt x="433" y="87"/>
                </a:lnTo>
                <a:lnTo>
                  <a:pt x="394" y="77"/>
                </a:lnTo>
                <a:lnTo>
                  <a:pt x="371" y="73"/>
                </a:lnTo>
                <a:lnTo>
                  <a:pt x="381" y="7"/>
                </a:lnTo>
                <a:close/>
                <a:moveTo>
                  <a:pt x="520" y="54"/>
                </a:moveTo>
                <a:lnTo>
                  <a:pt x="534" y="63"/>
                </a:lnTo>
                <a:lnTo>
                  <a:pt x="550" y="75"/>
                </a:lnTo>
                <a:lnTo>
                  <a:pt x="564" y="89"/>
                </a:lnTo>
                <a:lnTo>
                  <a:pt x="576" y="105"/>
                </a:lnTo>
                <a:cubicBezTo>
                  <a:pt x="577" y="106"/>
                  <a:pt x="578" y="107"/>
                  <a:pt x="578" y="109"/>
                </a:cubicBezTo>
                <a:lnTo>
                  <a:pt x="580" y="111"/>
                </a:lnTo>
                <a:lnTo>
                  <a:pt x="521" y="143"/>
                </a:lnTo>
                <a:lnTo>
                  <a:pt x="520" y="140"/>
                </a:lnTo>
                <a:lnTo>
                  <a:pt x="522" y="144"/>
                </a:lnTo>
                <a:lnTo>
                  <a:pt x="516" y="136"/>
                </a:lnTo>
                <a:lnTo>
                  <a:pt x="508" y="127"/>
                </a:lnTo>
                <a:lnTo>
                  <a:pt x="497" y="118"/>
                </a:lnTo>
                <a:lnTo>
                  <a:pt x="484" y="109"/>
                </a:lnTo>
                <a:lnTo>
                  <a:pt x="520" y="54"/>
                </a:lnTo>
                <a:close/>
                <a:moveTo>
                  <a:pt x="584" y="206"/>
                </a:moveTo>
                <a:lnTo>
                  <a:pt x="578" y="217"/>
                </a:lnTo>
                <a:lnTo>
                  <a:pt x="567" y="233"/>
                </a:lnTo>
                <a:cubicBezTo>
                  <a:pt x="566" y="234"/>
                  <a:pt x="565" y="236"/>
                  <a:pt x="564" y="237"/>
                </a:cubicBezTo>
                <a:lnTo>
                  <a:pt x="553" y="248"/>
                </a:lnTo>
                <a:lnTo>
                  <a:pt x="537" y="261"/>
                </a:lnTo>
                <a:lnTo>
                  <a:pt x="528" y="267"/>
                </a:lnTo>
                <a:lnTo>
                  <a:pt x="492" y="211"/>
                </a:lnTo>
                <a:lnTo>
                  <a:pt x="495" y="209"/>
                </a:lnTo>
                <a:lnTo>
                  <a:pt x="505" y="201"/>
                </a:lnTo>
                <a:lnTo>
                  <a:pt x="517" y="190"/>
                </a:lnTo>
                <a:lnTo>
                  <a:pt x="513" y="194"/>
                </a:lnTo>
                <a:lnTo>
                  <a:pt x="520" y="185"/>
                </a:lnTo>
                <a:lnTo>
                  <a:pt x="526" y="174"/>
                </a:lnTo>
                <a:lnTo>
                  <a:pt x="584" y="206"/>
                </a:lnTo>
                <a:close/>
                <a:moveTo>
                  <a:pt x="462" y="299"/>
                </a:moveTo>
                <a:lnTo>
                  <a:pt x="456" y="301"/>
                </a:lnTo>
                <a:lnTo>
                  <a:pt x="408" y="314"/>
                </a:lnTo>
                <a:lnTo>
                  <a:pt x="391" y="317"/>
                </a:lnTo>
                <a:lnTo>
                  <a:pt x="381" y="251"/>
                </a:lnTo>
                <a:lnTo>
                  <a:pt x="391" y="249"/>
                </a:lnTo>
                <a:lnTo>
                  <a:pt x="433" y="239"/>
                </a:lnTo>
                <a:lnTo>
                  <a:pt x="439" y="237"/>
                </a:lnTo>
                <a:lnTo>
                  <a:pt x="462" y="299"/>
                </a:lnTo>
                <a:close/>
                <a:moveTo>
                  <a:pt x="321" y="324"/>
                </a:moveTo>
                <a:lnTo>
                  <a:pt x="298" y="325"/>
                </a:lnTo>
                <a:lnTo>
                  <a:pt x="251" y="323"/>
                </a:lnTo>
                <a:lnTo>
                  <a:pt x="255" y="257"/>
                </a:lnTo>
                <a:lnTo>
                  <a:pt x="295" y="259"/>
                </a:lnTo>
                <a:lnTo>
                  <a:pt x="318" y="258"/>
                </a:lnTo>
                <a:lnTo>
                  <a:pt x="321" y="324"/>
                </a:lnTo>
                <a:close/>
                <a:moveTo>
                  <a:pt x="179" y="312"/>
                </a:moveTo>
                <a:lnTo>
                  <a:pt x="140" y="302"/>
                </a:lnTo>
                <a:lnTo>
                  <a:pt x="117" y="294"/>
                </a:lnTo>
                <a:lnTo>
                  <a:pt x="110" y="291"/>
                </a:lnTo>
                <a:lnTo>
                  <a:pt x="137" y="230"/>
                </a:lnTo>
                <a:lnTo>
                  <a:pt x="140" y="231"/>
                </a:lnTo>
                <a:lnTo>
                  <a:pt x="157" y="238"/>
                </a:lnTo>
                <a:lnTo>
                  <a:pt x="196" y="248"/>
                </a:lnTo>
                <a:lnTo>
                  <a:pt x="179" y="312"/>
                </a:lnTo>
                <a:close/>
                <a:moveTo>
                  <a:pt x="46" y="252"/>
                </a:moveTo>
                <a:lnTo>
                  <a:pt x="43" y="250"/>
                </a:lnTo>
                <a:lnTo>
                  <a:pt x="29" y="237"/>
                </a:lnTo>
                <a:cubicBezTo>
                  <a:pt x="28" y="236"/>
                  <a:pt x="27" y="234"/>
                  <a:pt x="26" y="233"/>
                </a:cubicBezTo>
                <a:lnTo>
                  <a:pt x="17" y="221"/>
                </a:lnTo>
                <a:cubicBezTo>
                  <a:pt x="16" y="220"/>
                  <a:pt x="15" y="218"/>
                  <a:pt x="15" y="217"/>
                </a:cubicBezTo>
                <a:lnTo>
                  <a:pt x="8" y="205"/>
                </a:lnTo>
                <a:cubicBezTo>
                  <a:pt x="7" y="203"/>
                  <a:pt x="6" y="201"/>
                  <a:pt x="6" y="200"/>
                </a:cubicBezTo>
                <a:lnTo>
                  <a:pt x="2" y="187"/>
                </a:lnTo>
                <a:cubicBezTo>
                  <a:pt x="1" y="184"/>
                  <a:pt x="0" y="182"/>
                  <a:pt x="0" y="179"/>
                </a:cubicBezTo>
                <a:lnTo>
                  <a:pt x="0" y="174"/>
                </a:lnTo>
                <a:lnTo>
                  <a:pt x="66" y="168"/>
                </a:lnTo>
                <a:lnTo>
                  <a:pt x="66" y="173"/>
                </a:lnTo>
                <a:lnTo>
                  <a:pt x="65" y="166"/>
                </a:lnTo>
                <a:lnTo>
                  <a:pt x="69" y="178"/>
                </a:lnTo>
                <a:lnTo>
                  <a:pt x="67" y="173"/>
                </a:lnTo>
                <a:lnTo>
                  <a:pt x="73" y="186"/>
                </a:lnTo>
                <a:lnTo>
                  <a:pt x="71" y="182"/>
                </a:lnTo>
                <a:lnTo>
                  <a:pt x="80" y="194"/>
                </a:lnTo>
                <a:lnTo>
                  <a:pt x="76" y="190"/>
                </a:lnTo>
                <a:lnTo>
                  <a:pt x="85" y="199"/>
                </a:lnTo>
                <a:lnTo>
                  <a:pt x="88" y="201"/>
                </a:lnTo>
                <a:lnTo>
                  <a:pt x="46" y="252"/>
                </a:lnTo>
                <a:close/>
                <a:moveTo>
                  <a:pt x="31" y="87"/>
                </a:moveTo>
                <a:lnTo>
                  <a:pt x="40" y="78"/>
                </a:lnTo>
                <a:lnTo>
                  <a:pt x="57" y="65"/>
                </a:lnTo>
                <a:lnTo>
                  <a:pt x="74" y="53"/>
                </a:lnTo>
                <a:lnTo>
                  <a:pt x="93" y="43"/>
                </a:lnTo>
                <a:lnTo>
                  <a:pt x="125" y="101"/>
                </a:lnTo>
                <a:lnTo>
                  <a:pt x="111" y="109"/>
                </a:lnTo>
                <a:lnTo>
                  <a:pt x="98" y="117"/>
                </a:lnTo>
                <a:lnTo>
                  <a:pt x="88" y="125"/>
                </a:lnTo>
                <a:lnTo>
                  <a:pt x="79" y="134"/>
                </a:lnTo>
                <a:lnTo>
                  <a:pt x="31" y="87"/>
                </a:lnTo>
                <a:close/>
                <a:moveTo>
                  <a:pt x="163" y="17"/>
                </a:moveTo>
                <a:lnTo>
                  <a:pt x="185" y="12"/>
                </a:lnTo>
                <a:lnTo>
                  <a:pt x="232" y="4"/>
                </a:lnTo>
                <a:lnTo>
                  <a:pt x="242" y="70"/>
                </a:lnTo>
                <a:lnTo>
                  <a:pt x="202" y="76"/>
                </a:lnTo>
                <a:lnTo>
                  <a:pt x="180" y="82"/>
                </a:lnTo>
                <a:lnTo>
                  <a:pt x="163" y="17"/>
                </a:lnTo>
                <a:close/>
              </a:path>
            </a:pathLst>
          </a:custGeom>
          <a:solidFill>
            <a:srgbClr val="000000"/>
          </a:solidFill>
          <a:ln w="0">
            <a:solidFill>
              <a:srgbClr val="000000"/>
            </a:solidFill>
            <a:prstDash val="solid"/>
            <a:round/>
            <a:headEnd/>
            <a:tailEnd/>
          </a:ln>
        </p:spPr>
        <p:txBody>
          <a:bodyPr/>
          <a:lstStyle/>
          <a:p>
            <a:endParaRPr lang="fi-FI"/>
          </a:p>
        </p:txBody>
      </p:sp>
      <p:sp>
        <p:nvSpPr>
          <p:cNvPr id="3956841" name="Freeform 105"/>
          <p:cNvSpPr>
            <a:spLocks noEditPoints="1"/>
          </p:cNvSpPr>
          <p:nvPr/>
        </p:nvSpPr>
        <p:spPr bwMode="auto">
          <a:xfrm>
            <a:off x="6076950" y="4387131"/>
            <a:ext cx="190500" cy="106362"/>
          </a:xfrm>
          <a:custGeom>
            <a:avLst/>
            <a:gdLst>
              <a:gd name="T0" fmla="*/ 297 w 589"/>
              <a:gd name="T1" fmla="*/ 0 h 321"/>
              <a:gd name="T2" fmla="*/ 310 w 589"/>
              <a:gd name="T3" fmla="*/ 68 h 321"/>
              <a:gd name="T4" fmla="*/ 247 w 589"/>
              <a:gd name="T5" fmla="*/ 70 h 321"/>
              <a:gd name="T6" fmla="*/ 383 w 589"/>
              <a:gd name="T7" fmla="*/ 7 h 321"/>
              <a:gd name="T8" fmla="*/ 451 w 589"/>
              <a:gd name="T9" fmla="*/ 22 h 321"/>
              <a:gd name="T10" fmla="*/ 398 w 589"/>
              <a:gd name="T11" fmla="*/ 77 h 321"/>
              <a:gd name="T12" fmla="*/ 383 w 589"/>
              <a:gd name="T13" fmla="*/ 7 h 321"/>
              <a:gd name="T14" fmla="*/ 520 w 589"/>
              <a:gd name="T15" fmla="*/ 50 h 321"/>
              <a:gd name="T16" fmla="*/ 554 w 589"/>
              <a:gd name="T17" fmla="*/ 74 h 321"/>
              <a:gd name="T18" fmla="*/ 580 w 589"/>
              <a:gd name="T19" fmla="*/ 102 h 321"/>
              <a:gd name="T20" fmla="*/ 583 w 589"/>
              <a:gd name="T21" fmla="*/ 108 h 321"/>
              <a:gd name="T22" fmla="*/ 524 w 589"/>
              <a:gd name="T23" fmla="*/ 139 h 321"/>
              <a:gd name="T24" fmla="*/ 521 w 589"/>
              <a:gd name="T25" fmla="*/ 135 h 321"/>
              <a:gd name="T26" fmla="*/ 502 w 589"/>
              <a:gd name="T27" fmla="*/ 118 h 321"/>
              <a:gd name="T28" fmla="*/ 489 w 589"/>
              <a:gd name="T29" fmla="*/ 109 h 321"/>
              <a:gd name="T30" fmla="*/ 589 w 589"/>
              <a:gd name="T31" fmla="*/ 203 h 321"/>
              <a:gd name="T32" fmla="*/ 580 w 589"/>
              <a:gd name="T33" fmla="*/ 219 h 321"/>
              <a:gd name="T34" fmla="*/ 557 w 589"/>
              <a:gd name="T35" fmla="*/ 245 h 321"/>
              <a:gd name="T36" fmla="*/ 532 w 589"/>
              <a:gd name="T37" fmla="*/ 264 h 321"/>
              <a:gd name="T38" fmla="*/ 499 w 589"/>
              <a:gd name="T39" fmla="*/ 206 h 321"/>
              <a:gd name="T40" fmla="*/ 518 w 589"/>
              <a:gd name="T41" fmla="*/ 190 h 321"/>
              <a:gd name="T42" fmla="*/ 524 w 589"/>
              <a:gd name="T43" fmla="*/ 183 h 321"/>
              <a:gd name="T44" fmla="*/ 589 w 589"/>
              <a:gd name="T45" fmla="*/ 203 h 321"/>
              <a:gd name="T46" fmla="*/ 459 w 589"/>
              <a:gd name="T47" fmla="*/ 298 h 321"/>
              <a:gd name="T48" fmla="*/ 395 w 589"/>
              <a:gd name="T49" fmla="*/ 313 h 321"/>
              <a:gd name="T50" fmla="*/ 394 w 589"/>
              <a:gd name="T51" fmla="*/ 246 h 321"/>
              <a:gd name="T52" fmla="*/ 444 w 589"/>
              <a:gd name="T53" fmla="*/ 232 h 321"/>
              <a:gd name="T54" fmla="*/ 325 w 589"/>
              <a:gd name="T55" fmla="*/ 320 h 321"/>
              <a:gd name="T56" fmla="*/ 256 w 589"/>
              <a:gd name="T57" fmla="*/ 319 h 321"/>
              <a:gd name="T58" fmla="*/ 297 w 589"/>
              <a:gd name="T59" fmla="*/ 255 h 321"/>
              <a:gd name="T60" fmla="*/ 325 w 589"/>
              <a:gd name="T61" fmla="*/ 320 h 321"/>
              <a:gd name="T62" fmla="*/ 141 w 589"/>
              <a:gd name="T63" fmla="*/ 298 h 321"/>
              <a:gd name="T64" fmla="*/ 114 w 589"/>
              <a:gd name="T65" fmla="*/ 289 h 321"/>
              <a:gd name="T66" fmla="*/ 140 w 589"/>
              <a:gd name="T67" fmla="*/ 228 h 321"/>
              <a:gd name="T68" fmla="*/ 200 w 589"/>
              <a:gd name="T69" fmla="*/ 245 h 321"/>
              <a:gd name="T70" fmla="*/ 49 w 589"/>
              <a:gd name="T71" fmla="*/ 252 h 321"/>
              <a:gd name="T72" fmla="*/ 29 w 589"/>
              <a:gd name="T73" fmla="*/ 234 h 321"/>
              <a:gd name="T74" fmla="*/ 15 w 589"/>
              <a:gd name="T75" fmla="*/ 214 h 321"/>
              <a:gd name="T76" fmla="*/ 6 w 589"/>
              <a:gd name="T77" fmla="*/ 196 h 321"/>
              <a:gd name="T78" fmla="*/ 0 w 589"/>
              <a:gd name="T79" fmla="*/ 178 h 321"/>
              <a:gd name="T80" fmla="*/ 66 w 589"/>
              <a:gd name="T81" fmla="*/ 168 h 321"/>
              <a:gd name="T82" fmla="*/ 65 w 589"/>
              <a:gd name="T83" fmla="*/ 164 h 321"/>
              <a:gd name="T84" fmla="*/ 67 w 589"/>
              <a:gd name="T85" fmla="*/ 171 h 321"/>
              <a:gd name="T86" fmla="*/ 70 w 589"/>
              <a:gd name="T87" fmla="*/ 178 h 321"/>
              <a:gd name="T88" fmla="*/ 85 w 589"/>
              <a:gd name="T89" fmla="*/ 195 h 321"/>
              <a:gd name="T90" fmla="*/ 49 w 589"/>
              <a:gd name="T91" fmla="*/ 252 h 321"/>
              <a:gd name="T92" fmla="*/ 41 w 589"/>
              <a:gd name="T93" fmla="*/ 77 h 321"/>
              <a:gd name="T94" fmla="*/ 75 w 589"/>
              <a:gd name="T95" fmla="*/ 52 h 321"/>
              <a:gd name="T96" fmla="*/ 123 w 589"/>
              <a:gd name="T97" fmla="*/ 102 h 321"/>
              <a:gd name="T98" fmla="*/ 98 w 589"/>
              <a:gd name="T99" fmla="*/ 116 h 321"/>
              <a:gd name="T100" fmla="*/ 77 w 589"/>
              <a:gd name="T101" fmla="*/ 134 h 321"/>
              <a:gd name="T102" fmla="*/ 162 w 589"/>
              <a:gd name="T103" fmla="*/ 18 h 321"/>
              <a:gd name="T104" fmla="*/ 231 w 589"/>
              <a:gd name="T105" fmla="*/ 5 h 321"/>
              <a:gd name="T106" fmla="*/ 203 w 589"/>
              <a:gd name="T107" fmla="*/ 76 h 321"/>
              <a:gd name="T108" fmla="*/ 162 w 589"/>
              <a:gd name="T109" fmla="*/ 1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9" h="321">
                <a:moveTo>
                  <a:pt x="243" y="3"/>
                </a:moveTo>
                <a:lnTo>
                  <a:pt x="297" y="0"/>
                </a:lnTo>
                <a:lnTo>
                  <a:pt x="313" y="1"/>
                </a:lnTo>
                <a:lnTo>
                  <a:pt x="310" y="68"/>
                </a:lnTo>
                <a:lnTo>
                  <a:pt x="300" y="67"/>
                </a:lnTo>
                <a:lnTo>
                  <a:pt x="247" y="70"/>
                </a:lnTo>
                <a:lnTo>
                  <a:pt x="243" y="3"/>
                </a:lnTo>
                <a:close/>
                <a:moveTo>
                  <a:pt x="383" y="7"/>
                </a:moveTo>
                <a:lnTo>
                  <a:pt x="407" y="11"/>
                </a:lnTo>
                <a:lnTo>
                  <a:pt x="451" y="22"/>
                </a:lnTo>
                <a:lnTo>
                  <a:pt x="435" y="86"/>
                </a:lnTo>
                <a:lnTo>
                  <a:pt x="398" y="77"/>
                </a:lnTo>
                <a:lnTo>
                  <a:pt x="373" y="73"/>
                </a:lnTo>
                <a:lnTo>
                  <a:pt x="383" y="7"/>
                </a:lnTo>
                <a:close/>
                <a:moveTo>
                  <a:pt x="520" y="50"/>
                </a:moveTo>
                <a:lnTo>
                  <a:pt x="520" y="50"/>
                </a:lnTo>
                <a:lnTo>
                  <a:pt x="538" y="62"/>
                </a:lnTo>
                <a:lnTo>
                  <a:pt x="554" y="74"/>
                </a:lnTo>
                <a:lnTo>
                  <a:pt x="568" y="88"/>
                </a:lnTo>
                <a:lnTo>
                  <a:pt x="580" y="102"/>
                </a:lnTo>
                <a:cubicBezTo>
                  <a:pt x="581" y="104"/>
                  <a:pt x="582" y="106"/>
                  <a:pt x="583" y="107"/>
                </a:cubicBezTo>
                <a:lnTo>
                  <a:pt x="583" y="108"/>
                </a:lnTo>
                <a:lnTo>
                  <a:pt x="524" y="139"/>
                </a:lnTo>
                <a:lnTo>
                  <a:pt x="524" y="139"/>
                </a:lnTo>
                <a:lnTo>
                  <a:pt x="527" y="144"/>
                </a:lnTo>
                <a:lnTo>
                  <a:pt x="521" y="135"/>
                </a:lnTo>
                <a:lnTo>
                  <a:pt x="513" y="126"/>
                </a:lnTo>
                <a:lnTo>
                  <a:pt x="502" y="118"/>
                </a:lnTo>
                <a:lnTo>
                  <a:pt x="489" y="110"/>
                </a:lnTo>
                <a:lnTo>
                  <a:pt x="489" y="109"/>
                </a:lnTo>
                <a:lnTo>
                  <a:pt x="520" y="50"/>
                </a:lnTo>
                <a:close/>
                <a:moveTo>
                  <a:pt x="589" y="203"/>
                </a:moveTo>
                <a:lnTo>
                  <a:pt x="583" y="214"/>
                </a:lnTo>
                <a:cubicBezTo>
                  <a:pt x="582" y="216"/>
                  <a:pt x="581" y="217"/>
                  <a:pt x="580" y="219"/>
                </a:cubicBezTo>
                <a:lnTo>
                  <a:pt x="571" y="230"/>
                </a:lnTo>
                <a:lnTo>
                  <a:pt x="557" y="245"/>
                </a:lnTo>
                <a:lnTo>
                  <a:pt x="541" y="258"/>
                </a:lnTo>
                <a:lnTo>
                  <a:pt x="532" y="264"/>
                </a:lnTo>
                <a:lnTo>
                  <a:pt x="497" y="207"/>
                </a:lnTo>
                <a:lnTo>
                  <a:pt x="499" y="206"/>
                </a:lnTo>
                <a:lnTo>
                  <a:pt x="510" y="198"/>
                </a:lnTo>
                <a:lnTo>
                  <a:pt x="518" y="190"/>
                </a:lnTo>
                <a:lnTo>
                  <a:pt x="527" y="178"/>
                </a:lnTo>
                <a:lnTo>
                  <a:pt x="524" y="183"/>
                </a:lnTo>
                <a:lnTo>
                  <a:pt x="530" y="171"/>
                </a:lnTo>
                <a:lnTo>
                  <a:pt x="589" y="203"/>
                </a:lnTo>
                <a:close/>
                <a:moveTo>
                  <a:pt x="466" y="295"/>
                </a:moveTo>
                <a:lnTo>
                  <a:pt x="459" y="298"/>
                </a:lnTo>
                <a:lnTo>
                  <a:pt x="411" y="310"/>
                </a:lnTo>
                <a:lnTo>
                  <a:pt x="395" y="313"/>
                </a:lnTo>
                <a:lnTo>
                  <a:pt x="385" y="247"/>
                </a:lnTo>
                <a:lnTo>
                  <a:pt x="394" y="246"/>
                </a:lnTo>
                <a:lnTo>
                  <a:pt x="437" y="235"/>
                </a:lnTo>
                <a:lnTo>
                  <a:pt x="444" y="232"/>
                </a:lnTo>
                <a:lnTo>
                  <a:pt x="466" y="295"/>
                </a:lnTo>
                <a:close/>
                <a:moveTo>
                  <a:pt x="325" y="320"/>
                </a:moveTo>
                <a:lnTo>
                  <a:pt x="300" y="321"/>
                </a:lnTo>
                <a:lnTo>
                  <a:pt x="256" y="319"/>
                </a:lnTo>
                <a:lnTo>
                  <a:pt x="259" y="253"/>
                </a:lnTo>
                <a:lnTo>
                  <a:pt x="297" y="255"/>
                </a:lnTo>
                <a:lnTo>
                  <a:pt x="322" y="254"/>
                </a:lnTo>
                <a:lnTo>
                  <a:pt x="325" y="320"/>
                </a:lnTo>
                <a:close/>
                <a:moveTo>
                  <a:pt x="183" y="309"/>
                </a:moveTo>
                <a:lnTo>
                  <a:pt x="141" y="298"/>
                </a:lnTo>
                <a:lnTo>
                  <a:pt x="118" y="290"/>
                </a:lnTo>
                <a:lnTo>
                  <a:pt x="114" y="289"/>
                </a:lnTo>
                <a:lnTo>
                  <a:pt x="140" y="228"/>
                </a:lnTo>
                <a:lnTo>
                  <a:pt x="140" y="228"/>
                </a:lnTo>
                <a:lnTo>
                  <a:pt x="158" y="234"/>
                </a:lnTo>
                <a:lnTo>
                  <a:pt x="200" y="245"/>
                </a:lnTo>
                <a:lnTo>
                  <a:pt x="183" y="309"/>
                </a:lnTo>
                <a:close/>
                <a:moveTo>
                  <a:pt x="49" y="252"/>
                </a:moveTo>
                <a:lnTo>
                  <a:pt x="44" y="248"/>
                </a:lnTo>
                <a:lnTo>
                  <a:pt x="29" y="234"/>
                </a:lnTo>
                <a:lnTo>
                  <a:pt x="18" y="219"/>
                </a:lnTo>
                <a:cubicBezTo>
                  <a:pt x="16" y="217"/>
                  <a:pt x="15" y="216"/>
                  <a:pt x="15" y="214"/>
                </a:cubicBezTo>
                <a:lnTo>
                  <a:pt x="8" y="202"/>
                </a:lnTo>
                <a:cubicBezTo>
                  <a:pt x="7" y="200"/>
                  <a:pt x="6" y="198"/>
                  <a:pt x="6" y="196"/>
                </a:cubicBezTo>
                <a:lnTo>
                  <a:pt x="2" y="184"/>
                </a:lnTo>
                <a:cubicBezTo>
                  <a:pt x="1" y="182"/>
                  <a:pt x="1" y="180"/>
                  <a:pt x="0" y="178"/>
                </a:cubicBezTo>
                <a:lnTo>
                  <a:pt x="0" y="175"/>
                </a:lnTo>
                <a:lnTo>
                  <a:pt x="66" y="168"/>
                </a:lnTo>
                <a:lnTo>
                  <a:pt x="67" y="170"/>
                </a:lnTo>
                <a:lnTo>
                  <a:pt x="65" y="164"/>
                </a:lnTo>
                <a:lnTo>
                  <a:pt x="69" y="176"/>
                </a:lnTo>
                <a:lnTo>
                  <a:pt x="67" y="171"/>
                </a:lnTo>
                <a:lnTo>
                  <a:pt x="73" y="183"/>
                </a:lnTo>
                <a:lnTo>
                  <a:pt x="70" y="178"/>
                </a:lnTo>
                <a:lnTo>
                  <a:pt x="77" y="187"/>
                </a:lnTo>
                <a:lnTo>
                  <a:pt x="85" y="195"/>
                </a:lnTo>
                <a:lnTo>
                  <a:pt x="90" y="199"/>
                </a:lnTo>
                <a:lnTo>
                  <a:pt x="49" y="252"/>
                </a:lnTo>
                <a:close/>
                <a:moveTo>
                  <a:pt x="30" y="87"/>
                </a:moveTo>
                <a:lnTo>
                  <a:pt x="41" y="77"/>
                </a:lnTo>
                <a:lnTo>
                  <a:pt x="57" y="64"/>
                </a:lnTo>
                <a:lnTo>
                  <a:pt x="75" y="52"/>
                </a:lnTo>
                <a:lnTo>
                  <a:pt x="92" y="43"/>
                </a:lnTo>
                <a:lnTo>
                  <a:pt x="123" y="102"/>
                </a:lnTo>
                <a:lnTo>
                  <a:pt x="111" y="108"/>
                </a:lnTo>
                <a:lnTo>
                  <a:pt x="98" y="116"/>
                </a:lnTo>
                <a:lnTo>
                  <a:pt x="88" y="124"/>
                </a:lnTo>
                <a:lnTo>
                  <a:pt x="77" y="134"/>
                </a:lnTo>
                <a:lnTo>
                  <a:pt x="30" y="87"/>
                </a:lnTo>
                <a:close/>
                <a:moveTo>
                  <a:pt x="162" y="18"/>
                </a:moveTo>
                <a:lnTo>
                  <a:pt x="187" y="11"/>
                </a:lnTo>
                <a:lnTo>
                  <a:pt x="231" y="5"/>
                </a:lnTo>
                <a:lnTo>
                  <a:pt x="241" y="71"/>
                </a:lnTo>
                <a:lnTo>
                  <a:pt x="203" y="76"/>
                </a:lnTo>
                <a:lnTo>
                  <a:pt x="179" y="82"/>
                </a:lnTo>
                <a:lnTo>
                  <a:pt x="162" y="18"/>
                </a:lnTo>
                <a:close/>
              </a:path>
            </a:pathLst>
          </a:custGeom>
          <a:solidFill>
            <a:srgbClr val="000000"/>
          </a:solidFill>
          <a:ln w="0">
            <a:solidFill>
              <a:srgbClr val="000000"/>
            </a:solidFill>
            <a:prstDash val="solid"/>
            <a:round/>
            <a:headEnd/>
            <a:tailEnd/>
          </a:ln>
        </p:spPr>
        <p:txBody>
          <a:bodyPr/>
          <a:lstStyle/>
          <a:p>
            <a:endParaRPr lang="fi-FI"/>
          </a:p>
        </p:txBody>
      </p:sp>
      <p:sp>
        <p:nvSpPr>
          <p:cNvPr id="3956842" name="Oval 106"/>
          <p:cNvSpPr>
            <a:spLocks noChangeArrowheads="1"/>
          </p:cNvSpPr>
          <p:nvPr/>
        </p:nvSpPr>
        <p:spPr bwMode="auto">
          <a:xfrm>
            <a:off x="5918200" y="4564931"/>
            <a:ext cx="171450" cy="84137"/>
          </a:xfrm>
          <a:prstGeom prst="ellipse">
            <a:avLst/>
          </a:prstGeom>
          <a:solidFill>
            <a:srgbClr val="CCECFF"/>
          </a:solidFill>
          <a:ln w="0">
            <a:solidFill>
              <a:srgbClr val="000000"/>
            </a:solidFill>
            <a:round/>
            <a:headEnd/>
            <a:tailEnd/>
          </a:ln>
        </p:spPr>
        <p:txBody>
          <a:bodyPr/>
          <a:lstStyle/>
          <a:p>
            <a:endParaRPr lang="fi-FI"/>
          </a:p>
        </p:txBody>
      </p:sp>
      <p:sp>
        <p:nvSpPr>
          <p:cNvPr id="3956843" name="Oval 107"/>
          <p:cNvSpPr>
            <a:spLocks noChangeArrowheads="1"/>
          </p:cNvSpPr>
          <p:nvPr/>
        </p:nvSpPr>
        <p:spPr bwMode="auto">
          <a:xfrm>
            <a:off x="5918200" y="4564931"/>
            <a:ext cx="171450" cy="8413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44" name="Oval 108"/>
          <p:cNvSpPr>
            <a:spLocks noChangeArrowheads="1"/>
          </p:cNvSpPr>
          <p:nvPr/>
        </p:nvSpPr>
        <p:spPr bwMode="auto">
          <a:xfrm>
            <a:off x="5619750" y="4315693"/>
            <a:ext cx="169863" cy="82550"/>
          </a:xfrm>
          <a:prstGeom prst="ellipse">
            <a:avLst/>
          </a:prstGeom>
          <a:solidFill>
            <a:srgbClr val="CCECFF"/>
          </a:solidFill>
          <a:ln w="0">
            <a:solidFill>
              <a:srgbClr val="000000"/>
            </a:solidFill>
            <a:round/>
            <a:headEnd/>
            <a:tailEnd/>
          </a:ln>
        </p:spPr>
        <p:txBody>
          <a:bodyPr/>
          <a:lstStyle/>
          <a:p>
            <a:endParaRPr lang="fi-FI"/>
          </a:p>
        </p:txBody>
      </p:sp>
      <p:sp>
        <p:nvSpPr>
          <p:cNvPr id="3956845" name="Oval 109"/>
          <p:cNvSpPr>
            <a:spLocks noChangeArrowheads="1"/>
          </p:cNvSpPr>
          <p:nvPr/>
        </p:nvSpPr>
        <p:spPr bwMode="auto">
          <a:xfrm>
            <a:off x="5619750" y="4315693"/>
            <a:ext cx="169863" cy="82550"/>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46" name="Freeform 110"/>
          <p:cNvSpPr>
            <a:spLocks noEditPoints="1"/>
          </p:cNvSpPr>
          <p:nvPr/>
        </p:nvSpPr>
        <p:spPr bwMode="auto">
          <a:xfrm>
            <a:off x="6545263" y="4193456"/>
            <a:ext cx="187325" cy="106362"/>
          </a:xfrm>
          <a:custGeom>
            <a:avLst/>
            <a:gdLst>
              <a:gd name="T0" fmla="*/ 294 w 580"/>
              <a:gd name="T1" fmla="*/ 0 h 325"/>
              <a:gd name="T2" fmla="*/ 308 w 580"/>
              <a:gd name="T3" fmla="*/ 67 h 325"/>
              <a:gd name="T4" fmla="*/ 244 w 580"/>
              <a:gd name="T5" fmla="*/ 69 h 325"/>
              <a:gd name="T6" fmla="*/ 381 w 580"/>
              <a:gd name="T7" fmla="*/ 7 h 325"/>
              <a:gd name="T8" fmla="*/ 449 w 580"/>
              <a:gd name="T9" fmla="*/ 22 h 325"/>
              <a:gd name="T10" fmla="*/ 393 w 580"/>
              <a:gd name="T11" fmla="*/ 76 h 325"/>
              <a:gd name="T12" fmla="*/ 381 w 580"/>
              <a:gd name="T13" fmla="*/ 7 h 325"/>
              <a:gd name="T14" fmla="*/ 531 w 580"/>
              <a:gd name="T15" fmla="*/ 62 h 325"/>
              <a:gd name="T16" fmla="*/ 561 w 580"/>
              <a:gd name="T17" fmla="*/ 88 h 325"/>
              <a:gd name="T18" fmla="*/ 573 w 580"/>
              <a:gd name="T19" fmla="*/ 104 h 325"/>
              <a:gd name="T20" fmla="*/ 578 w 580"/>
              <a:gd name="T21" fmla="*/ 112 h 325"/>
              <a:gd name="T22" fmla="*/ 517 w 580"/>
              <a:gd name="T23" fmla="*/ 139 h 325"/>
              <a:gd name="T24" fmla="*/ 511 w 580"/>
              <a:gd name="T25" fmla="*/ 131 h 325"/>
              <a:gd name="T26" fmla="*/ 505 w 580"/>
              <a:gd name="T27" fmla="*/ 126 h 325"/>
              <a:gd name="T28" fmla="*/ 483 w 580"/>
              <a:gd name="T29" fmla="*/ 110 h 325"/>
              <a:gd name="T30" fmla="*/ 580 w 580"/>
              <a:gd name="T31" fmla="*/ 207 h 325"/>
              <a:gd name="T32" fmla="*/ 573 w 580"/>
              <a:gd name="T33" fmla="*/ 220 h 325"/>
              <a:gd name="T34" fmla="*/ 550 w 580"/>
              <a:gd name="T35" fmla="*/ 247 h 325"/>
              <a:gd name="T36" fmla="*/ 524 w 580"/>
              <a:gd name="T37" fmla="*/ 267 h 325"/>
              <a:gd name="T38" fmla="*/ 492 w 580"/>
              <a:gd name="T39" fmla="*/ 208 h 325"/>
              <a:gd name="T40" fmla="*/ 511 w 580"/>
              <a:gd name="T41" fmla="*/ 192 h 325"/>
              <a:gd name="T42" fmla="*/ 517 w 580"/>
              <a:gd name="T43" fmla="*/ 185 h 325"/>
              <a:gd name="T44" fmla="*/ 580 w 580"/>
              <a:gd name="T45" fmla="*/ 207 h 325"/>
              <a:gd name="T46" fmla="*/ 454 w 580"/>
              <a:gd name="T47" fmla="*/ 300 h 325"/>
              <a:gd name="T48" fmla="*/ 386 w 580"/>
              <a:gd name="T49" fmla="*/ 317 h 325"/>
              <a:gd name="T50" fmla="*/ 389 w 580"/>
              <a:gd name="T51" fmla="*/ 249 h 325"/>
              <a:gd name="T52" fmla="*/ 434 w 580"/>
              <a:gd name="T53" fmla="*/ 237 h 325"/>
              <a:gd name="T54" fmla="*/ 316 w 580"/>
              <a:gd name="T55" fmla="*/ 324 h 325"/>
              <a:gd name="T56" fmla="*/ 246 w 580"/>
              <a:gd name="T57" fmla="*/ 322 h 325"/>
              <a:gd name="T58" fmla="*/ 294 w 580"/>
              <a:gd name="T59" fmla="*/ 258 h 325"/>
              <a:gd name="T60" fmla="*/ 316 w 580"/>
              <a:gd name="T61" fmla="*/ 324 h 325"/>
              <a:gd name="T62" fmla="*/ 140 w 580"/>
              <a:gd name="T63" fmla="*/ 301 h 325"/>
              <a:gd name="T64" fmla="*/ 105 w 580"/>
              <a:gd name="T65" fmla="*/ 288 h 325"/>
              <a:gd name="T66" fmla="*/ 140 w 580"/>
              <a:gd name="T67" fmla="*/ 230 h 325"/>
              <a:gd name="T68" fmla="*/ 191 w 580"/>
              <a:gd name="T69" fmla="*/ 246 h 325"/>
              <a:gd name="T70" fmla="*/ 39 w 580"/>
              <a:gd name="T71" fmla="*/ 245 h 325"/>
              <a:gd name="T72" fmla="*/ 18 w 580"/>
              <a:gd name="T73" fmla="*/ 221 h 325"/>
              <a:gd name="T74" fmla="*/ 9 w 580"/>
              <a:gd name="T75" fmla="*/ 203 h 325"/>
              <a:gd name="T76" fmla="*/ 2 w 580"/>
              <a:gd name="T77" fmla="*/ 185 h 325"/>
              <a:gd name="T78" fmla="*/ 0 w 580"/>
              <a:gd name="T79" fmla="*/ 167 h 325"/>
              <a:gd name="T80" fmla="*/ 67 w 580"/>
              <a:gd name="T81" fmla="*/ 172 h 325"/>
              <a:gd name="T82" fmla="*/ 70 w 580"/>
              <a:gd name="T83" fmla="*/ 178 h 325"/>
              <a:gd name="T84" fmla="*/ 74 w 580"/>
              <a:gd name="T85" fmla="*/ 185 h 325"/>
              <a:gd name="T86" fmla="*/ 78 w 580"/>
              <a:gd name="T87" fmla="*/ 189 h 325"/>
              <a:gd name="T88" fmla="*/ 39 w 580"/>
              <a:gd name="T89" fmla="*/ 245 h 325"/>
              <a:gd name="T90" fmla="*/ 41 w 580"/>
              <a:gd name="T91" fmla="*/ 77 h 325"/>
              <a:gd name="T92" fmla="*/ 75 w 580"/>
              <a:gd name="T93" fmla="*/ 52 h 325"/>
              <a:gd name="T94" fmla="*/ 101 w 580"/>
              <a:gd name="T95" fmla="*/ 38 h 325"/>
              <a:gd name="T96" fmla="*/ 126 w 580"/>
              <a:gd name="T97" fmla="*/ 100 h 325"/>
              <a:gd name="T98" fmla="*/ 99 w 580"/>
              <a:gd name="T99" fmla="*/ 116 h 325"/>
              <a:gd name="T100" fmla="*/ 84 w 580"/>
              <a:gd name="T101" fmla="*/ 129 h 325"/>
              <a:gd name="T102" fmla="*/ 169 w 580"/>
              <a:gd name="T103" fmla="*/ 15 h 325"/>
              <a:gd name="T104" fmla="*/ 238 w 580"/>
              <a:gd name="T105" fmla="*/ 3 h 325"/>
              <a:gd name="T106" fmla="*/ 202 w 580"/>
              <a:gd name="T107" fmla="*/ 75 h 325"/>
              <a:gd name="T108" fmla="*/ 169 w 580"/>
              <a:gd name="T109" fmla="*/ 1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 h="325">
                <a:moveTo>
                  <a:pt x="241" y="2"/>
                </a:moveTo>
                <a:lnTo>
                  <a:pt x="294" y="0"/>
                </a:lnTo>
                <a:lnTo>
                  <a:pt x="311" y="0"/>
                </a:lnTo>
                <a:lnTo>
                  <a:pt x="308" y="67"/>
                </a:lnTo>
                <a:lnTo>
                  <a:pt x="297" y="66"/>
                </a:lnTo>
                <a:lnTo>
                  <a:pt x="244" y="69"/>
                </a:lnTo>
                <a:lnTo>
                  <a:pt x="241" y="2"/>
                </a:lnTo>
                <a:close/>
                <a:moveTo>
                  <a:pt x="381" y="7"/>
                </a:moveTo>
                <a:lnTo>
                  <a:pt x="403" y="10"/>
                </a:lnTo>
                <a:lnTo>
                  <a:pt x="449" y="22"/>
                </a:lnTo>
                <a:lnTo>
                  <a:pt x="432" y="87"/>
                </a:lnTo>
                <a:lnTo>
                  <a:pt x="393" y="76"/>
                </a:lnTo>
                <a:lnTo>
                  <a:pt x="370" y="73"/>
                </a:lnTo>
                <a:lnTo>
                  <a:pt x="381" y="7"/>
                </a:lnTo>
                <a:close/>
                <a:moveTo>
                  <a:pt x="519" y="54"/>
                </a:moveTo>
                <a:lnTo>
                  <a:pt x="531" y="62"/>
                </a:lnTo>
                <a:lnTo>
                  <a:pt x="547" y="75"/>
                </a:lnTo>
                <a:lnTo>
                  <a:pt x="561" y="88"/>
                </a:lnTo>
                <a:cubicBezTo>
                  <a:pt x="562" y="89"/>
                  <a:pt x="563" y="91"/>
                  <a:pt x="564" y="92"/>
                </a:cubicBezTo>
                <a:lnTo>
                  <a:pt x="573" y="104"/>
                </a:lnTo>
                <a:cubicBezTo>
                  <a:pt x="574" y="105"/>
                  <a:pt x="575" y="107"/>
                  <a:pt x="576" y="108"/>
                </a:cubicBezTo>
                <a:lnTo>
                  <a:pt x="578" y="112"/>
                </a:lnTo>
                <a:lnTo>
                  <a:pt x="519" y="143"/>
                </a:lnTo>
                <a:lnTo>
                  <a:pt x="517" y="139"/>
                </a:lnTo>
                <a:lnTo>
                  <a:pt x="519" y="143"/>
                </a:lnTo>
                <a:lnTo>
                  <a:pt x="511" y="131"/>
                </a:lnTo>
                <a:lnTo>
                  <a:pt x="514" y="135"/>
                </a:lnTo>
                <a:lnTo>
                  <a:pt x="505" y="126"/>
                </a:lnTo>
                <a:lnTo>
                  <a:pt x="495" y="118"/>
                </a:lnTo>
                <a:lnTo>
                  <a:pt x="483" y="110"/>
                </a:lnTo>
                <a:lnTo>
                  <a:pt x="519" y="54"/>
                </a:lnTo>
                <a:close/>
                <a:moveTo>
                  <a:pt x="580" y="207"/>
                </a:moveTo>
                <a:lnTo>
                  <a:pt x="576" y="216"/>
                </a:lnTo>
                <a:cubicBezTo>
                  <a:pt x="575" y="217"/>
                  <a:pt x="574" y="219"/>
                  <a:pt x="573" y="220"/>
                </a:cubicBezTo>
                <a:lnTo>
                  <a:pt x="564" y="232"/>
                </a:lnTo>
                <a:lnTo>
                  <a:pt x="550" y="247"/>
                </a:lnTo>
                <a:lnTo>
                  <a:pt x="534" y="260"/>
                </a:lnTo>
                <a:lnTo>
                  <a:pt x="524" y="267"/>
                </a:lnTo>
                <a:lnTo>
                  <a:pt x="487" y="211"/>
                </a:lnTo>
                <a:lnTo>
                  <a:pt x="492" y="208"/>
                </a:lnTo>
                <a:lnTo>
                  <a:pt x="502" y="200"/>
                </a:lnTo>
                <a:lnTo>
                  <a:pt x="511" y="192"/>
                </a:lnTo>
                <a:lnTo>
                  <a:pt x="519" y="181"/>
                </a:lnTo>
                <a:lnTo>
                  <a:pt x="517" y="185"/>
                </a:lnTo>
                <a:lnTo>
                  <a:pt x="521" y="176"/>
                </a:lnTo>
                <a:lnTo>
                  <a:pt x="580" y="207"/>
                </a:lnTo>
                <a:close/>
                <a:moveTo>
                  <a:pt x="457" y="299"/>
                </a:moveTo>
                <a:lnTo>
                  <a:pt x="454" y="300"/>
                </a:lnTo>
                <a:lnTo>
                  <a:pt x="406" y="313"/>
                </a:lnTo>
                <a:lnTo>
                  <a:pt x="386" y="317"/>
                </a:lnTo>
                <a:lnTo>
                  <a:pt x="376" y="251"/>
                </a:lnTo>
                <a:lnTo>
                  <a:pt x="389" y="249"/>
                </a:lnTo>
                <a:lnTo>
                  <a:pt x="431" y="238"/>
                </a:lnTo>
                <a:lnTo>
                  <a:pt x="434" y="237"/>
                </a:lnTo>
                <a:lnTo>
                  <a:pt x="457" y="299"/>
                </a:lnTo>
                <a:close/>
                <a:moveTo>
                  <a:pt x="316" y="324"/>
                </a:moveTo>
                <a:lnTo>
                  <a:pt x="297" y="325"/>
                </a:lnTo>
                <a:lnTo>
                  <a:pt x="246" y="322"/>
                </a:lnTo>
                <a:lnTo>
                  <a:pt x="250" y="256"/>
                </a:lnTo>
                <a:lnTo>
                  <a:pt x="294" y="258"/>
                </a:lnTo>
                <a:lnTo>
                  <a:pt x="313" y="257"/>
                </a:lnTo>
                <a:lnTo>
                  <a:pt x="316" y="324"/>
                </a:lnTo>
                <a:close/>
                <a:moveTo>
                  <a:pt x="174" y="310"/>
                </a:moveTo>
                <a:lnTo>
                  <a:pt x="140" y="301"/>
                </a:lnTo>
                <a:lnTo>
                  <a:pt x="117" y="293"/>
                </a:lnTo>
                <a:lnTo>
                  <a:pt x="105" y="288"/>
                </a:lnTo>
                <a:lnTo>
                  <a:pt x="133" y="227"/>
                </a:lnTo>
                <a:lnTo>
                  <a:pt x="140" y="230"/>
                </a:lnTo>
                <a:lnTo>
                  <a:pt x="157" y="237"/>
                </a:lnTo>
                <a:lnTo>
                  <a:pt x="191" y="246"/>
                </a:lnTo>
                <a:lnTo>
                  <a:pt x="174" y="310"/>
                </a:lnTo>
                <a:close/>
                <a:moveTo>
                  <a:pt x="39" y="245"/>
                </a:moveTo>
                <a:lnTo>
                  <a:pt x="30" y="235"/>
                </a:lnTo>
                <a:lnTo>
                  <a:pt x="18" y="221"/>
                </a:lnTo>
                <a:cubicBezTo>
                  <a:pt x="17" y="219"/>
                  <a:pt x="16" y="218"/>
                  <a:pt x="15" y="216"/>
                </a:cubicBezTo>
                <a:lnTo>
                  <a:pt x="9" y="203"/>
                </a:lnTo>
                <a:cubicBezTo>
                  <a:pt x="8" y="202"/>
                  <a:pt x="7" y="200"/>
                  <a:pt x="6" y="198"/>
                </a:cubicBezTo>
                <a:lnTo>
                  <a:pt x="2" y="185"/>
                </a:lnTo>
                <a:cubicBezTo>
                  <a:pt x="2" y="183"/>
                  <a:pt x="1" y="181"/>
                  <a:pt x="1" y="178"/>
                </a:cubicBezTo>
                <a:lnTo>
                  <a:pt x="0" y="167"/>
                </a:lnTo>
                <a:lnTo>
                  <a:pt x="66" y="161"/>
                </a:lnTo>
                <a:lnTo>
                  <a:pt x="67" y="172"/>
                </a:lnTo>
                <a:lnTo>
                  <a:pt x="66" y="165"/>
                </a:lnTo>
                <a:lnTo>
                  <a:pt x="70" y="178"/>
                </a:lnTo>
                <a:lnTo>
                  <a:pt x="68" y="173"/>
                </a:lnTo>
                <a:lnTo>
                  <a:pt x="74" y="185"/>
                </a:lnTo>
                <a:lnTo>
                  <a:pt x="71" y="180"/>
                </a:lnTo>
                <a:lnTo>
                  <a:pt x="78" y="189"/>
                </a:lnTo>
                <a:lnTo>
                  <a:pt x="87" y="199"/>
                </a:lnTo>
                <a:lnTo>
                  <a:pt x="39" y="245"/>
                </a:lnTo>
                <a:close/>
                <a:moveTo>
                  <a:pt x="36" y="82"/>
                </a:moveTo>
                <a:lnTo>
                  <a:pt x="41" y="77"/>
                </a:lnTo>
                <a:lnTo>
                  <a:pt x="57" y="64"/>
                </a:lnTo>
                <a:lnTo>
                  <a:pt x="75" y="52"/>
                </a:lnTo>
                <a:lnTo>
                  <a:pt x="94" y="41"/>
                </a:lnTo>
                <a:lnTo>
                  <a:pt x="101" y="38"/>
                </a:lnTo>
                <a:lnTo>
                  <a:pt x="128" y="99"/>
                </a:lnTo>
                <a:lnTo>
                  <a:pt x="126" y="100"/>
                </a:lnTo>
                <a:lnTo>
                  <a:pt x="111" y="108"/>
                </a:lnTo>
                <a:lnTo>
                  <a:pt x="99" y="116"/>
                </a:lnTo>
                <a:lnTo>
                  <a:pt x="89" y="124"/>
                </a:lnTo>
                <a:lnTo>
                  <a:pt x="84" y="129"/>
                </a:lnTo>
                <a:lnTo>
                  <a:pt x="36" y="82"/>
                </a:lnTo>
                <a:close/>
                <a:moveTo>
                  <a:pt x="169" y="15"/>
                </a:moveTo>
                <a:lnTo>
                  <a:pt x="185" y="11"/>
                </a:lnTo>
                <a:lnTo>
                  <a:pt x="238" y="3"/>
                </a:lnTo>
                <a:lnTo>
                  <a:pt x="248" y="68"/>
                </a:lnTo>
                <a:lnTo>
                  <a:pt x="202" y="75"/>
                </a:lnTo>
                <a:lnTo>
                  <a:pt x="186" y="80"/>
                </a:lnTo>
                <a:lnTo>
                  <a:pt x="169" y="15"/>
                </a:lnTo>
                <a:close/>
              </a:path>
            </a:pathLst>
          </a:custGeom>
          <a:solidFill>
            <a:srgbClr val="000000"/>
          </a:solidFill>
          <a:ln w="0">
            <a:solidFill>
              <a:srgbClr val="000000"/>
            </a:solidFill>
            <a:prstDash val="solid"/>
            <a:round/>
            <a:headEnd/>
            <a:tailEnd/>
          </a:ln>
        </p:spPr>
        <p:txBody>
          <a:bodyPr/>
          <a:lstStyle/>
          <a:p>
            <a:endParaRPr lang="fi-FI"/>
          </a:p>
        </p:txBody>
      </p:sp>
      <p:sp>
        <p:nvSpPr>
          <p:cNvPr id="3956847" name="Oval 111"/>
          <p:cNvSpPr>
            <a:spLocks noChangeArrowheads="1"/>
          </p:cNvSpPr>
          <p:nvPr/>
        </p:nvSpPr>
        <p:spPr bwMode="auto">
          <a:xfrm>
            <a:off x="6130925" y="4260131"/>
            <a:ext cx="169863" cy="82550"/>
          </a:xfrm>
          <a:prstGeom prst="ellipse">
            <a:avLst/>
          </a:prstGeom>
          <a:solidFill>
            <a:srgbClr val="CCECFF"/>
          </a:solidFill>
          <a:ln w="0">
            <a:solidFill>
              <a:srgbClr val="000000"/>
            </a:solidFill>
            <a:round/>
            <a:headEnd/>
            <a:tailEnd/>
          </a:ln>
        </p:spPr>
        <p:txBody>
          <a:bodyPr/>
          <a:lstStyle/>
          <a:p>
            <a:endParaRPr lang="fi-FI"/>
          </a:p>
        </p:txBody>
      </p:sp>
      <p:sp>
        <p:nvSpPr>
          <p:cNvPr id="3956848" name="Oval 112"/>
          <p:cNvSpPr>
            <a:spLocks noChangeArrowheads="1"/>
          </p:cNvSpPr>
          <p:nvPr/>
        </p:nvSpPr>
        <p:spPr bwMode="auto">
          <a:xfrm>
            <a:off x="6130925" y="4260131"/>
            <a:ext cx="169863" cy="82550"/>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49" name="Oval 113"/>
          <p:cNvSpPr>
            <a:spLocks noChangeArrowheads="1"/>
          </p:cNvSpPr>
          <p:nvPr/>
        </p:nvSpPr>
        <p:spPr bwMode="auto">
          <a:xfrm>
            <a:off x="6853238" y="4653831"/>
            <a:ext cx="169862" cy="84137"/>
          </a:xfrm>
          <a:prstGeom prst="ellipse">
            <a:avLst/>
          </a:prstGeom>
          <a:solidFill>
            <a:srgbClr val="CCECFF"/>
          </a:solidFill>
          <a:ln w="0">
            <a:solidFill>
              <a:srgbClr val="000000"/>
            </a:solidFill>
            <a:round/>
            <a:headEnd/>
            <a:tailEnd/>
          </a:ln>
        </p:spPr>
        <p:txBody>
          <a:bodyPr/>
          <a:lstStyle/>
          <a:p>
            <a:endParaRPr lang="fi-FI"/>
          </a:p>
        </p:txBody>
      </p:sp>
      <p:sp>
        <p:nvSpPr>
          <p:cNvPr id="3956850" name="Oval 114"/>
          <p:cNvSpPr>
            <a:spLocks noChangeArrowheads="1"/>
          </p:cNvSpPr>
          <p:nvPr/>
        </p:nvSpPr>
        <p:spPr bwMode="auto">
          <a:xfrm>
            <a:off x="6853238" y="4653831"/>
            <a:ext cx="169862" cy="8413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51" name="Oval 115"/>
          <p:cNvSpPr>
            <a:spLocks noChangeArrowheads="1"/>
          </p:cNvSpPr>
          <p:nvPr/>
        </p:nvSpPr>
        <p:spPr bwMode="auto">
          <a:xfrm>
            <a:off x="7148513" y="3731493"/>
            <a:ext cx="171450" cy="82550"/>
          </a:xfrm>
          <a:prstGeom prst="ellipse">
            <a:avLst/>
          </a:prstGeom>
          <a:solidFill>
            <a:srgbClr val="CCECFF"/>
          </a:solidFill>
          <a:ln w="0">
            <a:solidFill>
              <a:srgbClr val="000000"/>
            </a:solidFill>
            <a:round/>
            <a:headEnd/>
            <a:tailEnd/>
          </a:ln>
        </p:spPr>
        <p:txBody>
          <a:bodyPr/>
          <a:lstStyle/>
          <a:p>
            <a:endParaRPr lang="fi-FI"/>
          </a:p>
        </p:txBody>
      </p:sp>
      <p:sp>
        <p:nvSpPr>
          <p:cNvPr id="3956852" name="Oval 116"/>
          <p:cNvSpPr>
            <a:spLocks noChangeArrowheads="1"/>
          </p:cNvSpPr>
          <p:nvPr/>
        </p:nvSpPr>
        <p:spPr bwMode="auto">
          <a:xfrm>
            <a:off x="7148513" y="3731493"/>
            <a:ext cx="171450" cy="82550"/>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53" name="Oval 117"/>
          <p:cNvSpPr>
            <a:spLocks noChangeArrowheads="1"/>
          </p:cNvSpPr>
          <p:nvPr/>
        </p:nvSpPr>
        <p:spPr bwMode="auto">
          <a:xfrm>
            <a:off x="6896100" y="3561631"/>
            <a:ext cx="169863" cy="85725"/>
          </a:xfrm>
          <a:prstGeom prst="ellipse">
            <a:avLst/>
          </a:prstGeom>
          <a:solidFill>
            <a:srgbClr val="CCECFF"/>
          </a:solidFill>
          <a:ln w="0">
            <a:solidFill>
              <a:srgbClr val="000000"/>
            </a:solidFill>
            <a:round/>
            <a:headEnd/>
            <a:tailEnd/>
          </a:ln>
        </p:spPr>
        <p:txBody>
          <a:bodyPr/>
          <a:lstStyle/>
          <a:p>
            <a:endParaRPr lang="fi-FI"/>
          </a:p>
        </p:txBody>
      </p:sp>
      <p:sp>
        <p:nvSpPr>
          <p:cNvPr id="3956854" name="Oval 118"/>
          <p:cNvSpPr>
            <a:spLocks noChangeArrowheads="1"/>
          </p:cNvSpPr>
          <p:nvPr/>
        </p:nvSpPr>
        <p:spPr bwMode="auto">
          <a:xfrm>
            <a:off x="6896100" y="3561631"/>
            <a:ext cx="169863" cy="8572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55" name="Oval 119"/>
          <p:cNvSpPr>
            <a:spLocks noChangeArrowheads="1"/>
          </p:cNvSpPr>
          <p:nvPr/>
        </p:nvSpPr>
        <p:spPr bwMode="auto">
          <a:xfrm>
            <a:off x="7659688" y="3561631"/>
            <a:ext cx="171450" cy="85725"/>
          </a:xfrm>
          <a:prstGeom prst="ellipse">
            <a:avLst/>
          </a:prstGeom>
          <a:solidFill>
            <a:srgbClr val="CCECFF"/>
          </a:solidFill>
          <a:ln w="0">
            <a:solidFill>
              <a:srgbClr val="000000"/>
            </a:solidFill>
            <a:round/>
            <a:headEnd/>
            <a:tailEnd/>
          </a:ln>
        </p:spPr>
        <p:txBody>
          <a:bodyPr/>
          <a:lstStyle/>
          <a:p>
            <a:endParaRPr lang="fi-FI"/>
          </a:p>
        </p:txBody>
      </p:sp>
      <p:sp>
        <p:nvSpPr>
          <p:cNvPr id="3956856" name="Oval 120"/>
          <p:cNvSpPr>
            <a:spLocks noChangeArrowheads="1"/>
          </p:cNvSpPr>
          <p:nvPr/>
        </p:nvSpPr>
        <p:spPr bwMode="auto">
          <a:xfrm>
            <a:off x="7659688" y="3561631"/>
            <a:ext cx="171450" cy="8572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57" name="Oval 121"/>
          <p:cNvSpPr>
            <a:spLocks noChangeArrowheads="1"/>
          </p:cNvSpPr>
          <p:nvPr/>
        </p:nvSpPr>
        <p:spPr bwMode="auto">
          <a:xfrm>
            <a:off x="6384925" y="3758481"/>
            <a:ext cx="171450" cy="84137"/>
          </a:xfrm>
          <a:prstGeom prst="ellipse">
            <a:avLst/>
          </a:prstGeom>
          <a:solidFill>
            <a:srgbClr val="CCECFF"/>
          </a:solidFill>
          <a:ln w="0">
            <a:solidFill>
              <a:srgbClr val="000000"/>
            </a:solidFill>
            <a:round/>
            <a:headEnd/>
            <a:tailEnd/>
          </a:ln>
        </p:spPr>
        <p:txBody>
          <a:bodyPr/>
          <a:lstStyle/>
          <a:p>
            <a:endParaRPr lang="fi-FI"/>
          </a:p>
        </p:txBody>
      </p:sp>
      <p:sp>
        <p:nvSpPr>
          <p:cNvPr id="3956858" name="Oval 122"/>
          <p:cNvSpPr>
            <a:spLocks noChangeArrowheads="1"/>
          </p:cNvSpPr>
          <p:nvPr/>
        </p:nvSpPr>
        <p:spPr bwMode="auto">
          <a:xfrm>
            <a:off x="6384925" y="3758481"/>
            <a:ext cx="171450" cy="8413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59" name="Oval 123"/>
          <p:cNvSpPr>
            <a:spLocks noChangeArrowheads="1"/>
          </p:cNvSpPr>
          <p:nvPr/>
        </p:nvSpPr>
        <p:spPr bwMode="auto">
          <a:xfrm>
            <a:off x="6086475" y="3618781"/>
            <a:ext cx="173038" cy="84137"/>
          </a:xfrm>
          <a:prstGeom prst="ellipse">
            <a:avLst/>
          </a:prstGeom>
          <a:solidFill>
            <a:srgbClr val="CCECFF"/>
          </a:solidFill>
          <a:ln w="0">
            <a:solidFill>
              <a:srgbClr val="000000"/>
            </a:solidFill>
            <a:round/>
            <a:headEnd/>
            <a:tailEnd/>
          </a:ln>
        </p:spPr>
        <p:txBody>
          <a:bodyPr/>
          <a:lstStyle/>
          <a:p>
            <a:endParaRPr lang="fi-FI"/>
          </a:p>
        </p:txBody>
      </p:sp>
      <p:sp>
        <p:nvSpPr>
          <p:cNvPr id="3956860" name="Oval 124"/>
          <p:cNvSpPr>
            <a:spLocks noChangeArrowheads="1"/>
          </p:cNvSpPr>
          <p:nvPr/>
        </p:nvSpPr>
        <p:spPr bwMode="auto">
          <a:xfrm>
            <a:off x="6086475" y="3618781"/>
            <a:ext cx="173038" cy="8413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61" name="Line 125"/>
          <p:cNvSpPr>
            <a:spLocks noChangeShapeType="1"/>
          </p:cNvSpPr>
          <p:nvPr/>
        </p:nvSpPr>
        <p:spPr bwMode="auto">
          <a:xfrm flipH="1" flipV="1">
            <a:off x="7585075" y="4439518"/>
            <a:ext cx="407988" cy="301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62" name="Line 126"/>
          <p:cNvSpPr>
            <a:spLocks noChangeShapeType="1"/>
          </p:cNvSpPr>
          <p:nvPr/>
        </p:nvSpPr>
        <p:spPr bwMode="auto">
          <a:xfrm flipH="1" flipV="1">
            <a:off x="7551738" y="4476031"/>
            <a:ext cx="133350" cy="666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63" name="Line 127"/>
          <p:cNvSpPr>
            <a:spLocks noChangeShapeType="1"/>
          </p:cNvSpPr>
          <p:nvPr/>
        </p:nvSpPr>
        <p:spPr bwMode="auto">
          <a:xfrm flipH="1" flipV="1">
            <a:off x="7040563" y="4422056"/>
            <a:ext cx="133350" cy="920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64" name="Line 128"/>
          <p:cNvSpPr>
            <a:spLocks noChangeShapeType="1"/>
          </p:cNvSpPr>
          <p:nvPr/>
        </p:nvSpPr>
        <p:spPr bwMode="auto">
          <a:xfrm flipH="1" flipV="1">
            <a:off x="6853238" y="4599856"/>
            <a:ext cx="85725"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65" name="Line 129"/>
          <p:cNvSpPr>
            <a:spLocks noChangeShapeType="1"/>
          </p:cNvSpPr>
          <p:nvPr/>
        </p:nvSpPr>
        <p:spPr bwMode="auto">
          <a:xfrm flipV="1">
            <a:off x="6853238" y="4422056"/>
            <a:ext cx="66675" cy="809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66" name="Line 130"/>
          <p:cNvSpPr>
            <a:spLocks noChangeShapeType="1"/>
          </p:cNvSpPr>
          <p:nvPr/>
        </p:nvSpPr>
        <p:spPr bwMode="auto">
          <a:xfrm>
            <a:off x="7073900" y="4385543"/>
            <a:ext cx="323850" cy="53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67" name="Line 131"/>
          <p:cNvSpPr>
            <a:spLocks noChangeShapeType="1"/>
          </p:cNvSpPr>
          <p:nvPr/>
        </p:nvSpPr>
        <p:spPr bwMode="auto">
          <a:xfrm>
            <a:off x="7464425" y="4282356"/>
            <a:ext cx="220663" cy="650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68" name="Line 132"/>
          <p:cNvSpPr>
            <a:spLocks noChangeShapeType="1"/>
          </p:cNvSpPr>
          <p:nvPr/>
        </p:nvSpPr>
        <p:spPr bwMode="auto">
          <a:xfrm>
            <a:off x="6657975" y="4476031"/>
            <a:ext cx="134938" cy="381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69" name="Line 133"/>
          <p:cNvSpPr>
            <a:spLocks noChangeShapeType="1"/>
          </p:cNvSpPr>
          <p:nvPr/>
        </p:nvSpPr>
        <p:spPr bwMode="auto">
          <a:xfrm>
            <a:off x="6232525" y="4476031"/>
            <a:ext cx="177800" cy="666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70" name="Line 134"/>
          <p:cNvSpPr>
            <a:spLocks noChangeShapeType="1"/>
          </p:cNvSpPr>
          <p:nvPr/>
        </p:nvSpPr>
        <p:spPr bwMode="auto">
          <a:xfrm flipH="1">
            <a:off x="6267450" y="3604493"/>
            <a:ext cx="620713" cy="555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71" name="Line 135"/>
          <p:cNvSpPr>
            <a:spLocks noChangeShapeType="1"/>
          </p:cNvSpPr>
          <p:nvPr/>
        </p:nvSpPr>
        <p:spPr bwMode="auto">
          <a:xfrm flipH="1">
            <a:off x="6530975" y="3642593"/>
            <a:ext cx="388938" cy="1190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72" name="Line 136"/>
          <p:cNvSpPr>
            <a:spLocks noChangeShapeType="1"/>
          </p:cNvSpPr>
          <p:nvPr/>
        </p:nvSpPr>
        <p:spPr bwMode="auto">
          <a:xfrm>
            <a:off x="7040563" y="3642593"/>
            <a:ext cx="195262" cy="809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73" name="Line 137"/>
          <p:cNvSpPr>
            <a:spLocks noChangeShapeType="1"/>
          </p:cNvSpPr>
          <p:nvPr/>
        </p:nvSpPr>
        <p:spPr bwMode="auto">
          <a:xfrm>
            <a:off x="7073900" y="3604493"/>
            <a:ext cx="57943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74" name="Oval 138"/>
          <p:cNvSpPr>
            <a:spLocks noChangeArrowheads="1"/>
          </p:cNvSpPr>
          <p:nvPr/>
        </p:nvSpPr>
        <p:spPr bwMode="auto">
          <a:xfrm>
            <a:off x="6726238" y="3367956"/>
            <a:ext cx="169862" cy="84137"/>
          </a:xfrm>
          <a:prstGeom prst="ellipse">
            <a:avLst/>
          </a:prstGeom>
          <a:solidFill>
            <a:srgbClr val="CCECFF"/>
          </a:solidFill>
          <a:ln w="0">
            <a:solidFill>
              <a:srgbClr val="000000"/>
            </a:solidFill>
            <a:round/>
            <a:headEnd/>
            <a:tailEnd/>
          </a:ln>
        </p:spPr>
        <p:txBody>
          <a:bodyPr/>
          <a:lstStyle/>
          <a:p>
            <a:endParaRPr lang="fi-FI"/>
          </a:p>
        </p:txBody>
      </p:sp>
      <p:sp>
        <p:nvSpPr>
          <p:cNvPr id="3956875" name="Oval 139"/>
          <p:cNvSpPr>
            <a:spLocks noChangeArrowheads="1"/>
          </p:cNvSpPr>
          <p:nvPr/>
        </p:nvSpPr>
        <p:spPr bwMode="auto">
          <a:xfrm>
            <a:off x="6726238" y="3367956"/>
            <a:ext cx="169862" cy="84137"/>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76" name="Line 140"/>
          <p:cNvSpPr>
            <a:spLocks noChangeShapeType="1"/>
          </p:cNvSpPr>
          <p:nvPr/>
        </p:nvSpPr>
        <p:spPr bwMode="auto">
          <a:xfrm>
            <a:off x="6870700" y="3445743"/>
            <a:ext cx="109538" cy="1079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77" name="Line 141"/>
          <p:cNvSpPr>
            <a:spLocks noChangeShapeType="1"/>
          </p:cNvSpPr>
          <p:nvPr/>
        </p:nvSpPr>
        <p:spPr bwMode="auto">
          <a:xfrm>
            <a:off x="6904038" y="3410818"/>
            <a:ext cx="781050" cy="1571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78" name="Freeform 142"/>
          <p:cNvSpPr>
            <a:spLocks noEditPoints="1"/>
          </p:cNvSpPr>
          <p:nvPr/>
        </p:nvSpPr>
        <p:spPr bwMode="auto">
          <a:xfrm>
            <a:off x="8032750" y="3647356"/>
            <a:ext cx="22225" cy="720725"/>
          </a:xfrm>
          <a:custGeom>
            <a:avLst/>
            <a:gdLst>
              <a:gd name="T0" fmla="*/ 14 w 14"/>
              <a:gd name="T1" fmla="*/ 13 h 454"/>
              <a:gd name="T2" fmla="*/ 0 w 14"/>
              <a:gd name="T3" fmla="*/ 0 h 454"/>
              <a:gd name="T4" fmla="*/ 14 w 14"/>
              <a:gd name="T5" fmla="*/ 27 h 454"/>
              <a:gd name="T6" fmla="*/ 0 w 14"/>
              <a:gd name="T7" fmla="*/ 41 h 454"/>
              <a:gd name="T8" fmla="*/ 14 w 14"/>
              <a:gd name="T9" fmla="*/ 27 h 454"/>
              <a:gd name="T10" fmla="*/ 14 w 14"/>
              <a:gd name="T11" fmla="*/ 68 h 454"/>
              <a:gd name="T12" fmla="*/ 0 w 14"/>
              <a:gd name="T13" fmla="*/ 55 h 454"/>
              <a:gd name="T14" fmla="*/ 14 w 14"/>
              <a:gd name="T15" fmla="*/ 82 h 454"/>
              <a:gd name="T16" fmla="*/ 0 w 14"/>
              <a:gd name="T17" fmla="*/ 96 h 454"/>
              <a:gd name="T18" fmla="*/ 14 w 14"/>
              <a:gd name="T19" fmla="*/ 82 h 454"/>
              <a:gd name="T20" fmla="*/ 14 w 14"/>
              <a:gd name="T21" fmla="*/ 124 h 454"/>
              <a:gd name="T22" fmla="*/ 0 w 14"/>
              <a:gd name="T23" fmla="*/ 110 h 454"/>
              <a:gd name="T24" fmla="*/ 14 w 14"/>
              <a:gd name="T25" fmla="*/ 137 h 454"/>
              <a:gd name="T26" fmla="*/ 0 w 14"/>
              <a:gd name="T27" fmla="*/ 151 h 454"/>
              <a:gd name="T28" fmla="*/ 14 w 14"/>
              <a:gd name="T29" fmla="*/ 137 h 454"/>
              <a:gd name="T30" fmla="*/ 14 w 14"/>
              <a:gd name="T31" fmla="*/ 178 h 454"/>
              <a:gd name="T32" fmla="*/ 0 w 14"/>
              <a:gd name="T33" fmla="*/ 165 h 454"/>
              <a:gd name="T34" fmla="*/ 14 w 14"/>
              <a:gd name="T35" fmla="*/ 192 h 454"/>
              <a:gd name="T36" fmla="*/ 0 w 14"/>
              <a:gd name="T37" fmla="*/ 206 h 454"/>
              <a:gd name="T38" fmla="*/ 14 w 14"/>
              <a:gd name="T39" fmla="*/ 192 h 454"/>
              <a:gd name="T40" fmla="*/ 14 w 14"/>
              <a:gd name="T41" fmla="*/ 233 h 454"/>
              <a:gd name="T42" fmla="*/ 0 w 14"/>
              <a:gd name="T43" fmla="*/ 220 h 454"/>
              <a:gd name="T44" fmla="*/ 14 w 14"/>
              <a:gd name="T45" fmla="*/ 247 h 454"/>
              <a:gd name="T46" fmla="*/ 0 w 14"/>
              <a:gd name="T47" fmla="*/ 261 h 454"/>
              <a:gd name="T48" fmla="*/ 14 w 14"/>
              <a:gd name="T49" fmla="*/ 247 h 454"/>
              <a:gd name="T50" fmla="*/ 14 w 14"/>
              <a:gd name="T51" fmla="*/ 289 h 454"/>
              <a:gd name="T52" fmla="*/ 0 w 14"/>
              <a:gd name="T53" fmla="*/ 275 h 454"/>
              <a:gd name="T54" fmla="*/ 14 w 14"/>
              <a:gd name="T55" fmla="*/ 302 h 454"/>
              <a:gd name="T56" fmla="*/ 0 w 14"/>
              <a:gd name="T57" fmla="*/ 316 h 454"/>
              <a:gd name="T58" fmla="*/ 14 w 14"/>
              <a:gd name="T59" fmla="*/ 302 h 454"/>
              <a:gd name="T60" fmla="*/ 14 w 14"/>
              <a:gd name="T61" fmla="*/ 343 h 454"/>
              <a:gd name="T62" fmla="*/ 0 w 14"/>
              <a:gd name="T63" fmla="*/ 330 h 454"/>
              <a:gd name="T64" fmla="*/ 14 w 14"/>
              <a:gd name="T65" fmla="*/ 357 h 454"/>
              <a:gd name="T66" fmla="*/ 0 w 14"/>
              <a:gd name="T67" fmla="*/ 371 h 454"/>
              <a:gd name="T68" fmla="*/ 14 w 14"/>
              <a:gd name="T69" fmla="*/ 357 h 454"/>
              <a:gd name="T70" fmla="*/ 14 w 14"/>
              <a:gd name="T71" fmla="*/ 399 h 454"/>
              <a:gd name="T72" fmla="*/ 0 w 14"/>
              <a:gd name="T73" fmla="*/ 385 h 454"/>
              <a:gd name="T74" fmla="*/ 14 w 14"/>
              <a:gd name="T75" fmla="*/ 412 h 454"/>
              <a:gd name="T76" fmla="*/ 0 w 14"/>
              <a:gd name="T77" fmla="*/ 426 h 454"/>
              <a:gd name="T78" fmla="*/ 14 w 14"/>
              <a:gd name="T79" fmla="*/ 412 h 454"/>
              <a:gd name="T80" fmla="*/ 14 w 14"/>
              <a:gd name="T81" fmla="*/ 454 h 454"/>
              <a:gd name="T82" fmla="*/ 0 w 14"/>
              <a:gd name="T8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 h="454">
                <a:moveTo>
                  <a:pt x="14" y="0"/>
                </a:moveTo>
                <a:lnTo>
                  <a:pt x="14" y="13"/>
                </a:lnTo>
                <a:lnTo>
                  <a:pt x="0" y="13"/>
                </a:lnTo>
                <a:lnTo>
                  <a:pt x="0" y="0"/>
                </a:lnTo>
                <a:lnTo>
                  <a:pt x="14" y="0"/>
                </a:lnTo>
                <a:close/>
                <a:moveTo>
                  <a:pt x="14" y="27"/>
                </a:moveTo>
                <a:lnTo>
                  <a:pt x="14" y="41"/>
                </a:lnTo>
                <a:lnTo>
                  <a:pt x="0" y="41"/>
                </a:lnTo>
                <a:lnTo>
                  <a:pt x="0" y="27"/>
                </a:lnTo>
                <a:lnTo>
                  <a:pt x="14" y="27"/>
                </a:lnTo>
                <a:close/>
                <a:moveTo>
                  <a:pt x="14" y="55"/>
                </a:moveTo>
                <a:lnTo>
                  <a:pt x="14" y="68"/>
                </a:lnTo>
                <a:lnTo>
                  <a:pt x="0" y="68"/>
                </a:lnTo>
                <a:lnTo>
                  <a:pt x="0" y="55"/>
                </a:lnTo>
                <a:lnTo>
                  <a:pt x="14" y="55"/>
                </a:lnTo>
                <a:close/>
                <a:moveTo>
                  <a:pt x="14" y="82"/>
                </a:moveTo>
                <a:lnTo>
                  <a:pt x="14" y="96"/>
                </a:lnTo>
                <a:lnTo>
                  <a:pt x="0" y="96"/>
                </a:lnTo>
                <a:lnTo>
                  <a:pt x="0" y="82"/>
                </a:lnTo>
                <a:lnTo>
                  <a:pt x="14" y="82"/>
                </a:lnTo>
                <a:close/>
                <a:moveTo>
                  <a:pt x="14" y="110"/>
                </a:moveTo>
                <a:lnTo>
                  <a:pt x="14" y="124"/>
                </a:lnTo>
                <a:lnTo>
                  <a:pt x="0" y="124"/>
                </a:lnTo>
                <a:lnTo>
                  <a:pt x="0" y="110"/>
                </a:lnTo>
                <a:lnTo>
                  <a:pt x="14" y="110"/>
                </a:lnTo>
                <a:close/>
                <a:moveTo>
                  <a:pt x="14" y="137"/>
                </a:moveTo>
                <a:lnTo>
                  <a:pt x="14" y="151"/>
                </a:lnTo>
                <a:lnTo>
                  <a:pt x="0" y="151"/>
                </a:lnTo>
                <a:lnTo>
                  <a:pt x="0" y="137"/>
                </a:lnTo>
                <a:lnTo>
                  <a:pt x="14" y="137"/>
                </a:lnTo>
                <a:close/>
                <a:moveTo>
                  <a:pt x="14" y="165"/>
                </a:moveTo>
                <a:lnTo>
                  <a:pt x="14" y="178"/>
                </a:lnTo>
                <a:lnTo>
                  <a:pt x="0" y="178"/>
                </a:lnTo>
                <a:lnTo>
                  <a:pt x="0" y="165"/>
                </a:lnTo>
                <a:lnTo>
                  <a:pt x="14" y="165"/>
                </a:lnTo>
                <a:close/>
                <a:moveTo>
                  <a:pt x="14" y="192"/>
                </a:moveTo>
                <a:lnTo>
                  <a:pt x="14" y="206"/>
                </a:lnTo>
                <a:lnTo>
                  <a:pt x="0" y="206"/>
                </a:lnTo>
                <a:lnTo>
                  <a:pt x="0" y="192"/>
                </a:lnTo>
                <a:lnTo>
                  <a:pt x="14" y="192"/>
                </a:lnTo>
                <a:close/>
                <a:moveTo>
                  <a:pt x="14" y="220"/>
                </a:moveTo>
                <a:lnTo>
                  <a:pt x="14" y="233"/>
                </a:lnTo>
                <a:lnTo>
                  <a:pt x="0" y="233"/>
                </a:lnTo>
                <a:lnTo>
                  <a:pt x="0" y="220"/>
                </a:lnTo>
                <a:lnTo>
                  <a:pt x="14" y="220"/>
                </a:lnTo>
                <a:close/>
                <a:moveTo>
                  <a:pt x="14" y="247"/>
                </a:moveTo>
                <a:lnTo>
                  <a:pt x="14" y="261"/>
                </a:lnTo>
                <a:lnTo>
                  <a:pt x="0" y="261"/>
                </a:lnTo>
                <a:lnTo>
                  <a:pt x="0" y="247"/>
                </a:lnTo>
                <a:lnTo>
                  <a:pt x="14" y="247"/>
                </a:lnTo>
                <a:close/>
                <a:moveTo>
                  <a:pt x="14" y="275"/>
                </a:moveTo>
                <a:lnTo>
                  <a:pt x="14" y="289"/>
                </a:lnTo>
                <a:lnTo>
                  <a:pt x="0" y="289"/>
                </a:lnTo>
                <a:lnTo>
                  <a:pt x="0" y="275"/>
                </a:lnTo>
                <a:lnTo>
                  <a:pt x="14" y="275"/>
                </a:lnTo>
                <a:close/>
                <a:moveTo>
                  <a:pt x="14" y="302"/>
                </a:moveTo>
                <a:lnTo>
                  <a:pt x="14" y="316"/>
                </a:lnTo>
                <a:lnTo>
                  <a:pt x="0" y="316"/>
                </a:lnTo>
                <a:lnTo>
                  <a:pt x="0" y="302"/>
                </a:lnTo>
                <a:lnTo>
                  <a:pt x="14" y="302"/>
                </a:lnTo>
                <a:close/>
                <a:moveTo>
                  <a:pt x="14" y="330"/>
                </a:moveTo>
                <a:lnTo>
                  <a:pt x="14" y="343"/>
                </a:lnTo>
                <a:lnTo>
                  <a:pt x="0" y="343"/>
                </a:lnTo>
                <a:lnTo>
                  <a:pt x="0" y="330"/>
                </a:lnTo>
                <a:lnTo>
                  <a:pt x="14" y="330"/>
                </a:lnTo>
                <a:close/>
                <a:moveTo>
                  <a:pt x="14" y="357"/>
                </a:moveTo>
                <a:lnTo>
                  <a:pt x="14" y="371"/>
                </a:lnTo>
                <a:lnTo>
                  <a:pt x="0" y="371"/>
                </a:lnTo>
                <a:lnTo>
                  <a:pt x="0" y="357"/>
                </a:lnTo>
                <a:lnTo>
                  <a:pt x="14" y="357"/>
                </a:lnTo>
                <a:close/>
                <a:moveTo>
                  <a:pt x="14" y="385"/>
                </a:moveTo>
                <a:lnTo>
                  <a:pt x="14" y="399"/>
                </a:lnTo>
                <a:lnTo>
                  <a:pt x="0" y="399"/>
                </a:lnTo>
                <a:lnTo>
                  <a:pt x="0" y="385"/>
                </a:lnTo>
                <a:lnTo>
                  <a:pt x="14" y="385"/>
                </a:lnTo>
                <a:close/>
                <a:moveTo>
                  <a:pt x="14" y="412"/>
                </a:moveTo>
                <a:lnTo>
                  <a:pt x="14" y="426"/>
                </a:lnTo>
                <a:lnTo>
                  <a:pt x="0" y="426"/>
                </a:lnTo>
                <a:lnTo>
                  <a:pt x="0" y="412"/>
                </a:lnTo>
                <a:lnTo>
                  <a:pt x="14" y="412"/>
                </a:lnTo>
                <a:close/>
                <a:moveTo>
                  <a:pt x="14" y="440"/>
                </a:moveTo>
                <a:lnTo>
                  <a:pt x="14" y="454"/>
                </a:lnTo>
                <a:lnTo>
                  <a:pt x="0" y="454"/>
                </a:lnTo>
                <a:lnTo>
                  <a:pt x="0" y="440"/>
                </a:lnTo>
                <a:lnTo>
                  <a:pt x="14" y="440"/>
                </a:lnTo>
                <a:close/>
              </a:path>
            </a:pathLst>
          </a:custGeom>
          <a:solidFill>
            <a:srgbClr val="000000"/>
          </a:solidFill>
          <a:ln w="0">
            <a:solidFill>
              <a:srgbClr val="000000"/>
            </a:solidFill>
            <a:prstDash val="solid"/>
            <a:round/>
            <a:headEnd/>
            <a:tailEnd/>
          </a:ln>
        </p:spPr>
        <p:txBody>
          <a:bodyPr/>
          <a:lstStyle/>
          <a:p>
            <a:endParaRPr lang="fi-FI"/>
          </a:p>
        </p:txBody>
      </p:sp>
      <p:sp>
        <p:nvSpPr>
          <p:cNvPr id="3956879" name="Freeform 143"/>
          <p:cNvSpPr>
            <a:spLocks noEditPoints="1"/>
          </p:cNvSpPr>
          <p:nvPr/>
        </p:nvSpPr>
        <p:spPr bwMode="auto">
          <a:xfrm>
            <a:off x="5865813" y="3647356"/>
            <a:ext cx="20637" cy="719137"/>
          </a:xfrm>
          <a:custGeom>
            <a:avLst/>
            <a:gdLst>
              <a:gd name="T0" fmla="*/ 13 w 13"/>
              <a:gd name="T1" fmla="*/ 13 h 453"/>
              <a:gd name="T2" fmla="*/ 0 w 13"/>
              <a:gd name="T3" fmla="*/ 0 h 453"/>
              <a:gd name="T4" fmla="*/ 13 w 13"/>
              <a:gd name="T5" fmla="*/ 27 h 453"/>
              <a:gd name="T6" fmla="*/ 0 w 13"/>
              <a:gd name="T7" fmla="*/ 41 h 453"/>
              <a:gd name="T8" fmla="*/ 13 w 13"/>
              <a:gd name="T9" fmla="*/ 27 h 453"/>
              <a:gd name="T10" fmla="*/ 13 w 13"/>
              <a:gd name="T11" fmla="*/ 68 h 453"/>
              <a:gd name="T12" fmla="*/ 0 w 13"/>
              <a:gd name="T13" fmla="*/ 55 h 453"/>
              <a:gd name="T14" fmla="*/ 13 w 13"/>
              <a:gd name="T15" fmla="*/ 82 h 453"/>
              <a:gd name="T16" fmla="*/ 0 w 13"/>
              <a:gd name="T17" fmla="*/ 96 h 453"/>
              <a:gd name="T18" fmla="*/ 13 w 13"/>
              <a:gd name="T19" fmla="*/ 82 h 453"/>
              <a:gd name="T20" fmla="*/ 13 w 13"/>
              <a:gd name="T21" fmla="*/ 123 h 453"/>
              <a:gd name="T22" fmla="*/ 0 w 13"/>
              <a:gd name="T23" fmla="*/ 110 h 453"/>
              <a:gd name="T24" fmla="*/ 13 w 13"/>
              <a:gd name="T25" fmla="*/ 137 h 453"/>
              <a:gd name="T26" fmla="*/ 0 w 13"/>
              <a:gd name="T27" fmla="*/ 151 h 453"/>
              <a:gd name="T28" fmla="*/ 13 w 13"/>
              <a:gd name="T29" fmla="*/ 137 h 453"/>
              <a:gd name="T30" fmla="*/ 13 w 13"/>
              <a:gd name="T31" fmla="*/ 178 h 453"/>
              <a:gd name="T32" fmla="*/ 0 w 13"/>
              <a:gd name="T33" fmla="*/ 165 h 453"/>
              <a:gd name="T34" fmla="*/ 13 w 13"/>
              <a:gd name="T35" fmla="*/ 192 h 453"/>
              <a:gd name="T36" fmla="*/ 0 w 13"/>
              <a:gd name="T37" fmla="*/ 206 h 453"/>
              <a:gd name="T38" fmla="*/ 13 w 13"/>
              <a:gd name="T39" fmla="*/ 192 h 453"/>
              <a:gd name="T40" fmla="*/ 13 w 13"/>
              <a:gd name="T41" fmla="*/ 233 h 453"/>
              <a:gd name="T42" fmla="*/ 0 w 13"/>
              <a:gd name="T43" fmla="*/ 220 h 453"/>
              <a:gd name="T44" fmla="*/ 13 w 13"/>
              <a:gd name="T45" fmla="*/ 247 h 453"/>
              <a:gd name="T46" fmla="*/ 0 w 13"/>
              <a:gd name="T47" fmla="*/ 261 h 453"/>
              <a:gd name="T48" fmla="*/ 13 w 13"/>
              <a:gd name="T49" fmla="*/ 247 h 453"/>
              <a:gd name="T50" fmla="*/ 13 w 13"/>
              <a:gd name="T51" fmla="*/ 288 h 453"/>
              <a:gd name="T52" fmla="*/ 0 w 13"/>
              <a:gd name="T53" fmla="*/ 275 h 453"/>
              <a:gd name="T54" fmla="*/ 13 w 13"/>
              <a:gd name="T55" fmla="*/ 302 h 453"/>
              <a:gd name="T56" fmla="*/ 0 w 13"/>
              <a:gd name="T57" fmla="*/ 316 h 453"/>
              <a:gd name="T58" fmla="*/ 13 w 13"/>
              <a:gd name="T59" fmla="*/ 302 h 453"/>
              <a:gd name="T60" fmla="*/ 13 w 13"/>
              <a:gd name="T61" fmla="*/ 343 h 453"/>
              <a:gd name="T62" fmla="*/ 0 w 13"/>
              <a:gd name="T63" fmla="*/ 330 h 453"/>
              <a:gd name="T64" fmla="*/ 13 w 13"/>
              <a:gd name="T65" fmla="*/ 357 h 453"/>
              <a:gd name="T66" fmla="*/ 0 w 13"/>
              <a:gd name="T67" fmla="*/ 371 h 453"/>
              <a:gd name="T68" fmla="*/ 13 w 13"/>
              <a:gd name="T69" fmla="*/ 357 h 453"/>
              <a:gd name="T70" fmla="*/ 13 w 13"/>
              <a:gd name="T71" fmla="*/ 399 h 453"/>
              <a:gd name="T72" fmla="*/ 0 w 13"/>
              <a:gd name="T73" fmla="*/ 385 h 453"/>
              <a:gd name="T74" fmla="*/ 13 w 13"/>
              <a:gd name="T75" fmla="*/ 412 h 453"/>
              <a:gd name="T76" fmla="*/ 0 w 13"/>
              <a:gd name="T77" fmla="*/ 426 h 453"/>
              <a:gd name="T78" fmla="*/ 13 w 13"/>
              <a:gd name="T79" fmla="*/ 412 h 453"/>
              <a:gd name="T80" fmla="*/ 13 w 13"/>
              <a:gd name="T81" fmla="*/ 453 h 453"/>
              <a:gd name="T82" fmla="*/ 0 w 13"/>
              <a:gd name="T83"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453">
                <a:moveTo>
                  <a:pt x="13" y="0"/>
                </a:moveTo>
                <a:lnTo>
                  <a:pt x="13" y="13"/>
                </a:lnTo>
                <a:lnTo>
                  <a:pt x="0" y="13"/>
                </a:lnTo>
                <a:lnTo>
                  <a:pt x="0" y="0"/>
                </a:lnTo>
                <a:lnTo>
                  <a:pt x="13" y="0"/>
                </a:lnTo>
                <a:close/>
                <a:moveTo>
                  <a:pt x="13" y="27"/>
                </a:moveTo>
                <a:lnTo>
                  <a:pt x="13" y="41"/>
                </a:lnTo>
                <a:lnTo>
                  <a:pt x="0" y="41"/>
                </a:lnTo>
                <a:lnTo>
                  <a:pt x="0" y="27"/>
                </a:lnTo>
                <a:lnTo>
                  <a:pt x="13" y="27"/>
                </a:lnTo>
                <a:close/>
                <a:moveTo>
                  <a:pt x="13" y="55"/>
                </a:moveTo>
                <a:lnTo>
                  <a:pt x="13" y="68"/>
                </a:lnTo>
                <a:lnTo>
                  <a:pt x="0" y="68"/>
                </a:lnTo>
                <a:lnTo>
                  <a:pt x="0" y="55"/>
                </a:lnTo>
                <a:lnTo>
                  <a:pt x="13" y="55"/>
                </a:lnTo>
                <a:close/>
                <a:moveTo>
                  <a:pt x="13" y="82"/>
                </a:moveTo>
                <a:lnTo>
                  <a:pt x="13" y="96"/>
                </a:lnTo>
                <a:lnTo>
                  <a:pt x="0" y="96"/>
                </a:lnTo>
                <a:lnTo>
                  <a:pt x="0" y="82"/>
                </a:lnTo>
                <a:lnTo>
                  <a:pt x="13" y="82"/>
                </a:lnTo>
                <a:close/>
                <a:moveTo>
                  <a:pt x="13" y="110"/>
                </a:moveTo>
                <a:lnTo>
                  <a:pt x="13" y="123"/>
                </a:lnTo>
                <a:lnTo>
                  <a:pt x="0" y="123"/>
                </a:lnTo>
                <a:lnTo>
                  <a:pt x="0" y="110"/>
                </a:lnTo>
                <a:lnTo>
                  <a:pt x="13" y="110"/>
                </a:lnTo>
                <a:close/>
                <a:moveTo>
                  <a:pt x="13" y="137"/>
                </a:moveTo>
                <a:lnTo>
                  <a:pt x="13" y="151"/>
                </a:lnTo>
                <a:lnTo>
                  <a:pt x="0" y="151"/>
                </a:lnTo>
                <a:lnTo>
                  <a:pt x="0" y="137"/>
                </a:lnTo>
                <a:lnTo>
                  <a:pt x="13" y="137"/>
                </a:lnTo>
                <a:close/>
                <a:moveTo>
                  <a:pt x="13" y="165"/>
                </a:moveTo>
                <a:lnTo>
                  <a:pt x="13" y="178"/>
                </a:lnTo>
                <a:lnTo>
                  <a:pt x="0" y="178"/>
                </a:lnTo>
                <a:lnTo>
                  <a:pt x="0" y="165"/>
                </a:lnTo>
                <a:lnTo>
                  <a:pt x="13" y="165"/>
                </a:lnTo>
                <a:close/>
                <a:moveTo>
                  <a:pt x="13" y="192"/>
                </a:moveTo>
                <a:lnTo>
                  <a:pt x="13" y="206"/>
                </a:lnTo>
                <a:lnTo>
                  <a:pt x="0" y="206"/>
                </a:lnTo>
                <a:lnTo>
                  <a:pt x="0" y="192"/>
                </a:lnTo>
                <a:lnTo>
                  <a:pt x="13" y="192"/>
                </a:lnTo>
                <a:close/>
                <a:moveTo>
                  <a:pt x="13" y="220"/>
                </a:moveTo>
                <a:lnTo>
                  <a:pt x="13" y="233"/>
                </a:lnTo>
                <a:lnTo>
                  <a:pt x="0" y="233"/>
                </a:lnTo>
                <a:lnTo>
                  <a:pt x="0" y="220"/>
                </a:lnTo>
                <a:lnTo>
                  <a:pt x="13" y="220"/>
                </a:lnTo>
                <a:close/>
                <a:moveTo>
                  <a:pt x="13" y="247"/>
                </a:moveTo>
                <a:lnTo>
                  <a:pt x="13" y="261"/>
                </a:lnTo>
                <a:lnTo>
                  <a:pt x="0" y="261"/>
                </a:lnTo>
                <a:lnTo>
                  <a:pt x="0" y="247"/>
                </a:lnTo>
                <a:lnTo>
                  <a:pt x="13" y="247"/>
                </a:lnTo>
                <a:close/>
                <a:moveTo>
                  <a:pt x="13" y="275"/>
                </a:moveTo>
                <a:lnTo>
                  <a:pt x="13" y="288"/>
                </a:lnTo>
                <a:lnTo>
                  <a:pt x="0" y="288"/>
                </a:lnTo>
                <a:lnTo>
                  <a:pt x="0" y="275"/>
                </a:lnTo>
                <a:lnTo>
                  <a:pt x="13" y="275"/>
                </a:lnTo>
                <a:close/>
                <a:moveTo>
                  <a:pt x="13" y="302"/>
                </a:moveTo>
                <a:lnTo>
                  <a:pt x="13" y="316"/>
                </a:lnTo>
                <a:lnTo>
                  <a:pt x="0" y="316"/>
                </a:lnTo>
                <a:lnTo>
                  <a:pt x="0" y="302"/>
                </a:lnTo>
                <a:lnTo>
                  <a:pt x="13" y="302"/>
                </a:lnTo>
                <a:close/>
                <a:moveTo>
                  <a:pt x="13" y="330"/>
                </a:moveTo>
                <a:lnTo>
                  <a:pt x="13" y="343"/>
                </a:lnTo>
                <a:lnTo>
                  <a:pt x="0" y="343"/>
                </a:lnTo>
                <a:lnTo>
                  <a:pt x="0" y="330"/>
                </a:lnTo>
                <a:lnTo>
                  <a:pt x="13" y="330"/>
                </a:lnTo>
                <a:close/>
                <a:moveTo>
                  <a:pt x="13" y="357"/>
                </a:moveTo>
                <a:lnTo>
                  <a:pt x="13" y="371"/>
                </a:lnTo>
                <a:lnTo>
                  <a:pt x="0" y="371"/>
                </a:lnTo>
                <a:lnTo>
                  <a:pt x="0" y="357"/>
                </a:lnTo>
                <a:lnTo>
                  <a:pt x="13" y="357"/>
                </a:lnTo>
                <a:close/>
                <a:moveTo>
                  <a:pt x="13" y="385"/>
                </a:moveTo>
                <a:lnTo>
                  <a:pt x="13" y="399"/>
                </a:lnTo>
                <a:lnTo>
                  <a:pt x="0" y="399"/>
                </a:lnTo>
                <a:lnTo>
                  <a:pt x="0" y="385"/>
                </a:lnTo>
                <a:lnTo>
                  <a:pt x="13" y="385"/>
                </a:lnTo>
                <a:close/>
                <a:moveTo>
                  <a:pt x="13" y="412"/>
                </a:moveTo>
                <a:lnTo>
                  <a:pt x="13" y="426"/>
                </a:lnTo>
                <a:lnTo>
                  <a:pt x="0" y="426"/>
                </a:lnTo>
                <a:lnTo>
                  <a:pt x="0" y="412"/>
                </a:lnTo>
                <a:lnTo>
                  <a:pt x="13" y="412"/>
                </a:lnTo>
                <a:close/>
                <a:moveTo>
                  <a:pt x="13" y="440"/>
                </a:moveTo>
                <a:lnTo>
                  <a:pt x="13" y="453"/>
                </a:lnTo>
                <a:lnTo>
                  <a:pt x="0" y="453"/>
                </a:lnTo>
                <a:lnTo>
                  <a:pt x="0" y="440"/>
                </a:lnTo>
                <a:lnTo>
                  <a:pt x="13" y="440"/>
                </a:lnTo>
                <a:close/>
              </a:path>
            </a:pathLst>
          </a:custGeom>
          <a:solidFill>
            <a:srgbClr val="000000"/>
          </a:solidFill>
          <a:ln w="0">
            <a:solidFill>
              <a:srgbClr val="000000"/>
            </a:solidFill>
            <a:prstDash val="solid"/>
            <a:round/>
            <a:headEnd/>
            <a:tailEnd/>
          </a:ln>
        </p:spPr>
        <p:txBody>
          <a:bodyPr/>
          <a:lstStyle/>
          <a:p>
            <a:endParaRPr lang="fi-FI"/>
          </a:p>
        </p:txBody>
      </p:sp>
      <p:sp>
        <p:nvSpPr>
          <p:cNvPr id="3956880" name="Line 144"/>
          <p:cNvSpPr>
            <a:spLocks noChangeShapeType="1"/>
          </p:cNvSpPr>
          <p:nvPr/>
        </p:nvSpPr>
        <p:spPr bwMode="auto">
          <a:xfrm>
            <a:off x="6064250" y="4644306"/>
            <a:ext cx="781050" cy="7461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81" name="Line 145"/>
          <p:cNvSpPr>
            <a:spLocks noChangeShapeType="1"/>
          </p:cNvSpPr>
          <p:nvPr/>
        </p:nvSpPr>
        <p:spPr bwMode="auto">
          <a:xfrm flipV="1">
            <a:off x="6003925" y="4476031"/>
            <a:ext cx="106363" cy="825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82" name="Line 146"/>
          <p:cNvSpPr>
            <a:spLocks noChangeShapeType="1"/>
          </p:cNvSpPr>
          <p:nvPr/>
        </p:nvSpPr>
        <p:spPr bwMode="auto">
          <a:xfrm>
            <a:off x="6064250" y="4571281"/>
            <a:ext cx="346075" cy="4603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83" name="Line 147"/>
          <p:cNvSpPr>
            <a:spLocks noChangeShapeType="1"/>
          </p:cNvSpPr>
          <p:nvPr/>
        </p:nvSpPr>
        <p:spPr bwMode="auto">
          <a:xfrm flipH="1">
            <a:off x="5797550" y="4301406"/>
            <a:ext cx="325438" cy="555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84" name="Line 148"/>
          <p:cNvSpPr>
            <a:spLocks noChangeShapeType="1"/>
          </p:cNvSpPr>
          <p:nvPr/>
        </p:nvSpPr>
        <p:spPr bwMode="auto">
          <a:xfrm flipH="1">
            <a:off x="6308725" y="4244256"/>
            <a:ext cx="239713" cy="571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885" name="Freeform 149"/>
          <p:cNvSpPr>
            <a:spLocks/>
          </p:cNvSpPr>
          <p:nvPr/>
        </p:nvSpPr>
        <p:spPr bwMode="auto">
          <a:xfrm>
            <a:off x="2111375" y="2566268"/>
            <a:ext cx="2087563" cy="471488"/>
          </a:xfrm>
          <a:custGeom>
            <a:avLst/>
            <a:gdLst>
              <a:gd name="T0" fmla="*/ 986 w 1315"/>
              <a:gd name="T1" fmla="*/ 0 h 297"/>
              <a:gd name="T2" fmla="*/ 986 w 1315"/>
              <a:gd name="T3" fmla="*/ 74 h 297"/>
              <a:gd name="T4" fmla="*/ 0 w 1315"/>
              <a:gd name="T5" fmla="*/ 74 h 297"/>
              <a:gd name="T6" fmla="*/ 0 w 1315"/>
              <a:gd name="T7" fmla="*/ 222 h 297"/>
              <a:gd name="T8" fmla="*/ 986 w 1315"/>
              <a:gd name="T9" fmla="*/ 222 h 297"/>
              <a:gd name="T10" fmla="*/ 986 w 1315"/>
              <a:gd name="T11" fmla="*/ 297 h 297"/>
              <a:gd name="T12" fmla="*/ 1315 w 1315"/>
              <a:gd name="T13" fmla="*/ 148 h 297"/>
              <a:gd name="T14" fmla="*/ 986 w 1315"/>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5" h="297">
                <a:moveTo>
                  <a:pt x="986" y="0"/>
                </a:moveTo>
                <a:lnTo>
                  <a:pt x="986" y="74"/>
                </a:lnTo>
                <a:lnTo>
                  <a:pt x="0" y="74"/>
                </a:lnTo>
                <a:lnTo>
                  <a:pt x="0" y="222"/>
                </a:lnTo>
                <a:lnTo>
                  <a:pt x="986" y="222"/>
                </a:lnTo>
                <a:lnTo>
                  <a:pt x="986" y="297"/>
                </a:lnTo>
                <a:lnTo>
                  <a:pt x="1315" y="148"/>
                </a:lnTo>
                <a:lnTo>
                  <a:pt x="986"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3956886" name="Freeform 150"/>
          <p:cNvSpPr>
            <a:spLocks/>
          </p:cNvSpPr>
          <p:nvPr/>
        </p:nvSpPr>
        <p:spPr bwMode="auto">
          <a:xfrm>
            <a:off x="2111375" y="2566268"/>
            <a:ext cx="2087563" cy="471488"/>
          </a:xfrm>
          <a:custGeom>
            <a:avLst/>
            <a:gdLst>
              <a:gd name="T0" fmla="*/ 986 w 1315"/>
              <a:gd name="T1" fmla="*/ 0 h 297"/>
              <a:gd name="T2" fmla="*/ 986 w 1315"/>
              <a:gd name="T3" fmla="*/ 74 h 297"/>
              <a:gd name="T4" fmla="*/ 0 w 1315"/>
              <a:gd name="T5" fmla="*/ 74 h 297"/>
              <a:gd name="T6" fmla="*/ 0 w 1315"/>
              <a:gd name="T7" fmla="*/ 222 h 297"/>
              <a:gd name="T8" fmla="*/ 986 w 1315"/>
              <a:gd name="T9" fmla="*/ 222 h 297"/>
              <a:gd name="T10" fmla="*/ 986 w 1315"/>
              <a:gd name="T11" fmla="*/ 297 h 297"/>
              <a:gd name="T12" fmla="*/ 1315 w 1315"/>
              <a:gd name="T13" fmla="*/ 148 h 297"/>
              <a:gd name="T14" fmla="*/ 986 w 1315"/>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5" h="297">
                <a:moveTo>
                  <a:pt x="986" y="0"/>
                </a:moveTo>
                <a:lnTo>
                  <a:pt x="986" y="74"/>
                </a:lnTo>
                <a:lnTo>
                  <a:pt x="0" y="74"/>
                </a:lnTo>
                <a:lnTo>
                  <a:pt x="0" y="222"/>
                </a:lnTo>
                <a:lnTo>
                  <a:pt x="986" y="222"/>
                </a:lnTo>
                <a:lnTo>
                  <a:pt x="986" y="297"/>
                </a:lnTo>
                <a:lnTo>
                  <a:pt x="1315" y="148"/>
                </a:lnTo>
                <a:lnTo>
                  <a:pt x="986" y="0"/>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87" name="Rectangle 151"/>
          <p:cNvSpPr>
            <a:spLocks noChangeArrowheads="1"/>
          </p:cNvSpPr>
          <p:nvPr/>
        </p:nvSpPr>
        <p:spPr bwMode="auto">
          <a:xfrm>
            <a:off x="2487613" y="2701206"/>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Active project</a:t>
            </a:r>
            <a:endParaRPr lang="en-US"/>
          </a:p>
        </p:txBody>
      </p:sp>
      <p:sp>
        <p:nvSpPr>
          <p:cNvPr id="3956888" name="Freeform 152"/>
          <p:cNvSpPr>
            <a:spLocks/>
          </p:cNvSpPr>
          <p:nvPr/>
        </p:nvSpPr>
        <p:spPr bwMode="auto">
          <a:xfrm>
            <a:off x="5965825" y="2566268"/>
            <a:ext cx="2195513" cy="471488"/>
          </a:xfrm>
          <a:custGeom>
            <a:avLst/>
            <a:gdLst>
              <a:gd name="T0" fmla="*/ 1037 w 1383"/>
              <a:gd name="T1" fmla="*/ 0 h 297"/>
              <a:gd name="T2" fmla="*/ 1037 w 1383"/>
              <a:gd name="T3" fmla="*/ 74 h 297"/>
              <a:gd name="T4" fmla="*/ 0 w 1383"/>
              <a:gd name="T5" fmla="*/ 74 h 297"/>
              <a:gd name="T6" fmla="*/ 0 w 1383"/>
              <a:gd name="T7" fmla="*/ 223 h 297"/>
              <a:gd name="T8" fmla="*/ 1037 w 1383"/>
              <a:gd name="T9" fmla="*/ 223 h 297"/>
              <a:gd name="T10" fmla="*/ 1037 w 1383"/>
              <a:gd name="T11" fmla="*/ 297 h 297"/>
              <a:gd name="T12" fmla="*/ 1383 w 1383"/>
              <a:gd name="T13" fmla="*/ 148 h 297"/>
              <a:gd name="T14" fmla="*/ 1037 w 1383"/>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3" h="297">
                <a:moveTo>
                  <a:pt x="1037" y="0"/>
                </a:moveTo>
                <a:lnTo>
                  <a:pt x="1037" y="74"/>
                </a:lnTo>
                <a:lnTo>
                  <a:pt x="0" y="74"/>
                </a:lnTo>
                <a:lnTo>
                  <a:pt x="0" y="223"/>
                </a:lnTo>
                <a:lnTo>
                  <a:pt x="1037" y="223"/>
                </a:lnTo>
                <a:lnTo>
                  <a:pt x="1037" y="297"/>
                </a:lnTo>
                <a:lnTo>
                  <a:pt x="1383" y="148"/>
                </a:lnTo>
                <a:lnTo>
                  <a:pt x="1037"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3956889" name="Freeform 153"/>
          <p:cNvSpPr>
            <a:spLocks/>
          </p:cNvSpPr>
          <p:nvPr/>
        </p:nvSpPr>
        <p:spPr bwMode="auto">
          <a:xfrm>
            <a:off x="5965825" y="2566268"/>
            <a:ext cx="2195513" cy="471488"/>
          </a:xfrm>
          <a:custGeom>
            <a:avLst/>
            <a:gdLst>
              <a:gd name="T0" fmla="*/ 1037 w 1383"/>
              <a:gd name="T1" fmla="*/ 0 h 297"/>
              <a:gd name="T2" fmla="*/ 1037 w 1383"/>
              <a:gd name="T3" fmla="*/ 74 h 297"/>
              <a:gd name="T4" fmla="*/ 0 w 1383"/>
              <a:gd name="T5" fmla="*/ 74 h 297"/>
              <a:gd name="T6" fmla="*/ 0 w 1383"/>
              <a:gd name="T7" fmla="*/ 223 h 297"/>
              <a:gd name="T8" fmla="*/ 1037 w 1383"/>
              <a:gd name="T9" fmla="*/ 223 h 297"/>
              <a:gd name="T10" fmla="*/ 1037 w 1383"/>
              <a:gd name="T11" fmla="*/ 297 h 297"/>
              <a:gd name="T12" fmla="*/ 1383 w 1383"/>
              <a:gd name="T13" fmla="*/ 148 h 297"/>
              <a:gd name="T14" fmla="*/ 1037 w 1383"/>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3" h="297">
                <a:moveTo>
                  <a:pt x="1037" y="0"/>
                </a:moveTo>
                <a:lnTo>
                  <a:pt x="1037" y="74"/>
                </a:lnTo>
                <a:lnTo>
                  <a:pt x="0" y="74"/>
                </a:lnTo>
                <a:lnTo>
                  <a:pt x="0" y="223"/>
                </a:lnTo>
                <a:lnTo>
                  <a:pt x="1037" y="223"/>
                </a:lnTo>
                <a:lnTo>
                  <a:pt x="1037" y="297"/>
                </a:lnTo>
                <a:lnTo>
                  <a:pt x="1383" y="148"/>
                </a:lnTo>
                <a:lnTo>
                  <a:pt x="1037" y="0"/>
                </a:lnTo>
                <a:close/>
              </a:path>
            </a:pathLst>
          </a:cu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890" name="Rectangle 154"/>
          <p:cNvSpPr>
            <a:spLocks noChangeArrowheads="1"/>
          </p:cNvSpPr>
          <p:nvPr/>
        </p:nvSpPr>
        <p:spPr bwMode="auto">
          <a:xfrm>
            <a:off x="6388100" y="2701206"/>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Active project</a:t>
            </a:r>
            <a:endParaRPr lang="en-US"/>
          </a:p>
        </p:txBody>
      </p:sp>
      <p:sp>
        <p:nvSpPr>
          <p:cNvPr id="3956891" name="Freeform 155"/>
          <p:cNvSpPr>
            <a:spLocks/>
          </p:cNvSpPr>
          <p:nvPr/>
        </p:nvSpPr>
        <p:spPr bwMode="auto">
          <a:xfrm>
            <a:off x="4252913" y="2566268"/>
            <a:ext cx="1660525" cy="471488"/>
          </a:xfrm>
          <a:custGeom>
            <a:avLst/>
            <a:gdLst>
              <a:gd name="T0" fmla="*/ 784 w 1046"/>
              <a:gd name="T1" fmla="*/ 0 h 297"/>
              <a:gd name="T2" fmla="*/ 784 w 1046"/>
              <a:gd name="T3" fmla="*/ 74 h 297"/>
              <a:gd name="T4" fmla="*/ 0 w 1046"/>
              <a:gd name="T5" fmla="*/ 74 h 297"/>
              <a:gd name="T6" fmla="*/ 0 w 1046"/>
              <a:gd name="T7" fmla="*/ 223 h 297"/>
              <a:gd name="T8" fmla="*/ 784 w 1046"/>
              <a:gd name="T9" fmla="*/ 223 h 297"/>
              <a:gd name="T10" fmla="*/ 784 w 1046"/>
              <a:gd name="T11" fmla="*/ 297 h 297"/>
              <a:gd name="T12" fmla="*/ 1046 w 1046"/>
              <a:gd name="T13" fmla="*/ 148 h 297"/>
              <a:gd name="T14" fmla="*/ 784 w 1046"/>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6" h="297">
                <a:moveTo>
                  <a:pt x="784" y="0"/>
                </a:moveTo>
                <a:lnTo>
                  <a:pt x="784" y="74"/>
                </a:lnTo>
                <a:lnTo>
                  <a:pt x="0" y="74"/>
                </a:lnTo>
                <a:lnTo>
                  <a:pt x="0" y="223"/>
                </a:lnTo>
                <a:lnTo>
                  <a:pt x="784" y="223"/>
                </a:lnTo>
                <a:lnTo>
                  <a:pt x="784" y="297"/>
                </a:lnTo>
                <a:lnTo>
                  <a:pt x="1046" y="148"/>
                </a:lnTo>
                <a:lnTo>
                  <a:pt x="784" y="0"/>
                </a:lnTo>
                <a:close/>
              </a:path>
            </a:pathLst>
          </a:custGeom>
          <a:solidFill>
            <a:srgbClr val="EAEAEA"/>
          </a:solidFill>
          <a:ln w="20638">
            <a:solidFill>
              <a:srgbClr val="000000"/>
            </a:solidFill>
            <a:prstDash val="solid"/>
            <a:round/>
            <a:headEnd/>
            <a:tailEnd/>
          </a:ln>
        </p:spPr>
        <p:txBody>
          <a:bodyPr/>
          <a:lstStyle/>
          <a:p>
            <a:endParaRPr lang="fi-FI"/>
          </a:p>
        </p:txBody>
      </p:sp>
      <p:sp>
        <p:nvSpPr>
          <p:cNvPr id="3956892" name="Rectangle 156"/>
          <p:cNvSpPr>
            <a:spLocks noChangeArrowheads="1"/>
          </p:cNvSpPr>
          <p:nvPr/>
        </p:nvSpPr>
        <p:spPr bwMode="auto">
          <a:xfrm>
            <a:off x="4584700" y="2701206"/>
            <a:ext cx="925513" cy="2444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No project</a:t>
            </a:r>
            <a:endParaRPr lang="en-US"/>
          </a:p>
        </p:txBody>
      </p:sp>
      <p:grpSp>
        <p:nvGrpSpPr>
          <p:cNvPr id="3956893" name="Group 157"/>
          <p:cNvGrpSpPr>
            <a:grpSpLocks/>
          </p:cNvGrpSpPr>
          <p:nvPr/>
        </p:nvGrpSpPr>
        <p:grpSpPr bwMode="auto">
          <a:xfrm>
            <a:off x="2552700" y="4396656"/>
            <a:ext cx="169863" cy="85725"/>
            <a:chOff x="1608" y="2497"/>
            <a:chExt cx="107" cy="54"/>
          </a:xfrm>
        </p:grpSpPr>
        <p:sp>
          <p:nvSpPr>
            <p:cNvPr id="3956894" name="Oval 158"/>
            <p:cNvSpPr>
              <a:spLocks noChangeArrowheads="1"/>
            </p:cNvSpPr>
            <p:nvPr/>
          </p:nvSpPr>
          <p:spPr bwMode="auto">
            <a:xfrm>
              <a:off x="1608" y="2497"/>
              <a:ext cx="107" cy="54"/>
            </a:xfrm>
            <a:prstGeom prst="ellipse">
              <a:avLst/>
            </a:prstGeom>
            <a:solidFill>
              <a:srgbClr val="CCECFF"/>
            </a:solidFill>
            <a:ln w="0">
              <a:solidFill>
                <a:srgbClr val="000000"/>
              </a:solidFill>
              <a:round/>
              <a:headEnd/>
              <a:tailEnd/>
            </a:ln>
          </p:spPr>
          <p:txBody>
            <a:bodyPr/>
            <a:lstStyle/>
            <a:p>
              <a:endParaRPr lang="fi-FI"/>
            </a:p>
          </p:txBody>
        </p:sp>
        <p:sp>
          <p:nvSpPr>
            <p:cNvPr id="3956895" name="Oval 159"/>
            <p:cNvSpPr>
              <a:spLocks noChangeArrowheads="1"/>
            </p:cNvSpPr>
            <p:nvPr/>
          </p:nvSpPr>
          <p:spPr bwMode="auto">
            <a:xfrm>
              <a:off x="1608" y="2497"/>
              <a:ext cx="107"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896" name="Freeform 160"/>
          <p:cNvSpPr>
            <a:spLocks noEditPoints="1"/>
          </p:cNvSpPr>
          <p:nvPr/>
        </p:nvSpPr>
        <p:spPr bwMode="auto">
          <a:xfrm>
            <a:off x="2800350" y="4499843"/>
            <a:ext cx="190500" cy="104775"/>
          </a:xfrm>
          <a:custGeom>
            <a:avLst/>
            <a:gdLst>
              <a:gd name="T0" fmla="*/ 576 w 1177"/>
              <a:gd name="T1" fmla="*/ 133 h 641"/>
              <a:gd name="T2" fmla="*/ 551 w 1177"/>
              <a:gd name="T3" fmla="*/ 1 h 641"/>
              <a:gd name="T4" fmla="*/ 690 w 1177"/>
              <a:gd name="T5" fmla="*/ 5 h 641"/>
              <a:gd name="T6" fmla="*/ 431 w 1177"/>
              <a:gd name="T7" fmla="*/ 145 h 641"/>
              <a:gd name="T8" fmla="*/ 308 w 1177"/>
              <a:gd name="T9" fmla="*/ 172 h 641"/>
              <a:gd name="T10" fmla="*/ 362 w 1177"/>
              <a:gd name="T11" fmla="*/ 21 h 641"/>
              <a:gd name="T12" fmla="*/ 431 w 1177"/>
              <a:gd name="T13" fmla="*/ 145 h 641"/>
              <a:gd name="T14" fmla="*/ 199 w 1177"/>
              <a:gd name="T15" fmla="*/ 218 h 641"/>
              <a:gd name="T16" fmla="*/ 152 w 1177"/>
              <a:gd name="T17" fmla="*/ 252 h 641"/>
              <a:gd name="T18" fmla="*/ 141 w 1177"/>
              <a:gd name="T19" fmla="*/ 262 h 641"/>
              <a:gd name="T20" fmla="*/ 129 w 1177"/>
              <a:gd name="T21" fmla="*/ 277 h 641"/>
              <a:gd name="T22" fmla="*/ 11 w 1177"/>
              <a:gd name="T23" fmla="*/ 215 h 641"/>
              <a:gd name="T24" fmla="*/ 18 w 1177"/>
              <a:gd name="T25" fmla="*/ 204 h 641"/>
              <a:gd name="T26" fmla="*/ 42 w 1177"/>
              <a:gd name="T27" fmla="*/ 174 h 641"/>
              <a:gd name="T28" fmla="*/ 102 w 1177"/>
              <a:gd name="T29" fmla="*/ 122 h 641"/>
              <a:gd name="T30" fmla="*/ 137 w 1177"/>
              <a:gd name="T31" fmla="*/ 100 h 641"/>
              <a:gd name="T32" fmla="*/ 117 w 1177"/>
              <a:gd name="T33" fmla="*/ 342 h 641"/>
              <a:gd name="T34" fmla="*/ 123 w 1177"/>
              <a:gd name="T35" fmla="*/ 355 h 641"/>
              <a:gd name="T36" fmla="*/ 135 w 1177"/>
              <a:gd name="T37" fmla="*/ 372 h 641"/>
              <a:gd name="T38" fmla="*/ 179 w 1177"/>
              <a:gd name="T39" fmla="*/ 410 h 641"/>
              <a:gd name="T40" fmla="*/ 113 w 1177"/>
              <a:gd name="T41" fmla="*/ 526 h 641"/>
              <a:gd name="T42" fmla="*/ 64 w 1177"/>
              <a:gd name="T43" fmla="*/ 489 h 641"/>
              <a:gd name="T44" fmla="*/ 36 w 1177"/>
              <a:gd name="T45" fmla="*/ 460 h 641"/>
              <a:gd name="T46" fmla="*/ 12 w 1177"/>
              <a:gd name="T47" fmla="*/ 428 h 641"/>
              <a:gd name="T48" fmla="*/ 117 w 1177"/>
              <a:gd name="T49" fmla="*/ 342 h 641"/>
              <a:gd name="T50" fmla="*/ 304 w 1177"/>
              <a:gd name="T51" fmla="*/ 468 h 641"/>
              <a:gd name="T52" fmla="*/ 408 w 1177"/>
              <a:gd name="T53" fmla="*/ 492 h 641"/>
              <a:gd name="T54" fmla="*/ 355 w 1177"/>
              <a:gd name="T55" fmla="*/ 619 h 641"/>
              <a:gd name="T56" fmla="*/ 247 w 1177"/>
              <a:gd name="T57" fmla="*/ 589 h 641"/>
              <a:gd name="T58" fmla="*/ 534 w 1177"/>
              <a:gd name="T59" fmla="*/ 506 h 641"/>
              <a:gd name="T60" fmla="*/ 661 w 1177"/>
              <a:gd name="T61" fmla="*/ 504 h 641"/>
              <a:gd name="T62" fmla="*/ 576 w 1177"/>
              <a:gd name="T63" fmla="*/ 641 h 641"/>
              <a:gd name="T64" fmla="*/ 534 w 1177"/>
              <a:gd name="T65" fmla="*/ 506 h 641"/>
              <a:gd name="T66" fmla="*/ 861 w 1177"/>
              <a:gd name="T67" fmla="*/ 466 h 641"/>
              <a:gd name="T68" fmla="*/ 897 w 1177"/>
              <a:gd name="T69" fmla="*/ 453 h 641"/>
              <a:gd name="T70" fmla="*/ 941 w 1177"/>
              <a:gd name="T71" fmla="*/ 579 h 641"/>
              <a:gd name="T72" fmla="*/ 812 w 1177"/>
              <a:gd name="T73" fmla="*/ 617 h 641"/>
              <a:gd name="T74" fmla="*/ 997 w 1177"/>
              <a:gd name="T75" fmla="*/ 397 h 641"/>
              <a:gd name="T76" fmla="*/ 1024 w 1177"/>
              <a:gd name="T77" fmla="*/ 372 h 641"/>
              <a:gd name="T78" fmla="*/ 1036 w 1177"/>
              <a:gd name="T79" fmla="*/ 355 h 641"/>
              <a:gd name="T80" fmla="*/ 1043 w 1177"/>
              <a:gd name="T81" fmla="*/ 340 h 641"/>
              <a:gd name="T82" fmla="*/ 1046 w 1177"/>
              <a:gd name="T83" fmla="*/ 327 h 641"/>
              <a:gd name="T84" fmla="*/ 1044 w 1177"/>
              <a:gd name="T85" fmla="*/ 333 h 641"/>
              <a:gd name="T86" fmla="*/ 1176 w 1177"/>
              <a:gd name="T87" fmla="*/ 354 h 641"/>
              <a:gd name="T88" fmla="*/ 1166 w 1177"/>
              <a:gd name="T89" fmla="*/ 392 h 641"/>
              <a:gd name="T90" fmla="*/ 1148 w 1177"/>
              <a:gd name="T91" fmla="*/ 428 h 641"/>
              <a:gd name="T92" fmla="*/ 1124 w 1177"/>
              <a:gd name="T93" fmla="*/ 460 h 641"/>
              <a:gd name="T94" fmla="*/ 1090 w 1177"/>
              <a:gd name="T95" fmla="*/ 494 h 641"/>
              <a:gd name="T96" fmla="*/ 997 w 1177"/>
              <a:gd name="T97" fmla="*/ 397 h 641"/>
              <a:gd name="T98" fmla="*/ 1002 w 1177"/>
              <a:gd name="T99" fmla="*/ 247 h 641"/>
              <a:gd name="T100" fmla="*/ 956 w 1177"/>
              <a:gd name="T101" fmla="*/ 215 h 641"/>
              <a:gd name="T102" fmla="*/ 991 w 1177"/>
              <a:gd name="T103" fmla="*/ 84 h 641"/>
              <a:gd name="T104" fmla="*/ 1063 w 1177"/>
              <a:gd name="T105" fmla="*/ 126 h 641"/>
              <a:gd name="T106" fmla="*/ 1115 w 1177"/>
              <a:gd name="T107" fmla="*/ 171 h 641"/>
              <a:gd name="T108" fmla="*/ 818 w 1177"/>
              <a:gd name="T109" fmla="*/ 163 h 641"/>
              <a:gd name="T110" fmla="*/ 694 w 1177"/>
              <a:gd name="T111" fmla="*/ 140 h 641"/>
              <a:gd name="T112" fmla="*/ 804 w 1177"/>
              <a:gd name="T113" fmla="*/ 22 h 641"/>
              <a:gd name="T114" fmla="*/ 818 w 1177"/>
              <a:gd name="T115" fmla="*/ 16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 h="641">
                <a:moveTo>
                  <a:pt x="684" y="138"/>
                </a:moveTo>
                <a:lnTo>
                  <a:pt x="576" y="133"/>
                </a:lnTo>
                <a:lnTo>
                  <a:pt x="557" y="134"/>
                </a:lnTo>
                <a:lnTo>
                  <a:pt x="551" y="1"/>
                </a:lnTo>
                <a:lnTo>
                  <a:pt x="583" y="0"/>
                </a:lnTo>
                <a:lnTo>
                  <a:pt x="690" y="5"/>
                </a:lnTo>
                <a:lnTo>
                  <a:pt x="684" y="138"/>
                </a:lnTo>
                <a:close/>
                <a:moveTo>
                  <a:pt x="431" y="145"/>
                </a:moveTo>
                <a:lnTo>
                  <a:pt x="382" y="152"/>
                </a:lnTo>
                <a:lnTo>
                  <a:pt x="308" y="172"/>
                </a:lnTo>
                <a:lnTo>
                  <a:pt x="274" y="43"/>
                </a:lnTo>
                <a:lnTo>
                  <a:pt x="362" y="21"/>
                </a:lnTo>
                <a:lnTo>
                  <a:pt x="411" y="13"/>
                </a:lnTo>
                <a:lnTo>
                  <a:pt x="431" y="145"/>
                </a:lnTo>
                <a:close/>
                <a:moveTo>
                  <a:pt x="199" y="218"/>
                </a:moveTo>
                <a:lnTo>
                  <a:pt x="199" y="218"/>
                </a:lnTo>
                <a:lnTo>
                  <a:pt x="173" y="235"/>
                </a:lnTo>
                <a:lnTo>
                  <a:pt x="152" y="252"/>
                </a:lnTo>
                <a:lnTo>
                  <a:pt x="135" y="269"/>
                </a:lnTo>
                <a:lnTo>
                  <a:pt x="141" y="262"/>
                </a:lnTo>
                <a:lnTo>
                  <a:pt x="123" y="286"/>
                </a:lnTo>
                <a:lnTo>
                  <a:pt x="129" y="277"/>
                </a:lnTo>
                <a:lnTo>
                  <a:pt x="128" y="278"/>
                </a:lnTo>
                <a:lnTo>
                  <a:pt x="11" y="215"/>
                </a:lnTo>
                <a:lnTo>
                  <a:pt x="12" y="213"/>
                </a:lnTo>
                <a:cubicBezTo>
                  <a:pt x="14" y="210"/>
                  <a:pt x="15" y="207"/>
                  <a:pt x="18" y="204"/>
                </a:cubicBezTo>
                <a:lnTo>
                  <a:pt x="36" y="181"/>
                </a:lnTo>
                <a:cubicBezTo>
                  <a:pt x="37" y="178"/>
                  <a:pt x="40" y="176"/>
                  <a:pt x="42" y="174"/>
                </a:cubicBezTo>
                <a:lnTo>
                  <a:pt x="70" y="147"/>
                </a:lnTo>
                <a:lnTo>
                  <a:pt x="102" y="122"/>
                </a:lnTo>
                <a:lnTo>
                  <a:pt x="137" y="100"/>
                </a:lnTo>
                <a:lnTo>
                  <a:pt x="137" y="100"/>
                </a:lnTo>
                <a:lnTo>
                  <a:pt x="199" y="218"/>
                </a:lnTo>
                <a:close/>
                <a:moveTo>
                  <a:pt x="117" y="342"/>
                </a:moveTo>
                <a:lnTo>
                  <a:pt x="129" y="364"/>
                </a:lnTo>
                <a:lnTo>
                  <a:pt x="123" y="355"/>
                </a:lnTo>
                <a:lnTo>
                  <a:pt x="141" y="379"/>
                </a:lnTo>
                <a:lnTo>
                  <a:pt x="135" y="372"/>
                </a:lnTo>
                <a:lnTo>
                  <a:pt x="158" y="394"/>
                </a:lnTo>
                <a:lnTo>
                  <a:pt x="179" y="410"/>
                </a:lnTo>
                <a:lnTo>
                  <a:pt x="185" y="413"/>
                </a:lnTo>
                <a:lnTo>
                  <a:pt x="113" y="526"/>
                </a:lnTo>
                <a:lnTo>
                  <a:pt x="96" y="515"/>
                </a:lnTo>
                <a:lnTo>
                  <a:pt x="64" y="489"/>
                </a:lnTo>
                <a:lnTo>
                  <a:pt x="42" y="467"/>
                </a:lnTo>
                <a:cubicBezTo>
                  <a:pt x="40" y="465"/>
                  <a:pt x="37" y="463"/>
                  <a:pt x="36" y="460"/>
                </a:cubicBezTo>
                <a:lnTo>
                  <a:pt x="18" y="437"/>
                </a:lnTo>
                <a:cubicBezTo>
                  <a:pt x="15" y="434"/>
                  <a:pt x="14" y="431"/>
                  <a:pt x="12" y="428"/>
                </a:cubicBezTo>
                <a:lnTo>
                  <a:pt x="0" y="406"/>
                </a:lnTo>
                <a:lnTo>
                  <a:pt x="117" y="342"/>
                </a:lnTo>
                <a:close/>
                <a:moveTo>
                  <a:pt x="291" y="464"/>
                </a:moveTo>
                <a:lnTo>
                  <a:pt x="304" y="468"/>
                </a:lnTo>
                <a:lnTo>
                  <a:pt x="389" y="490"/>
                </a:lnTo>
                <a:lnTo>
                  <a:pt x="408" y="492"/>
                </a:lnTo>
                <a:lnTo>
                  <a:pt x="388" y="624"/>
                </a:lnTo>
                <a:lnTo>
                  <a:pt x="355" y="619"/>
                </a:lnTo>
                <a:lnTo>
                  <a:pt x="259" y="594"/>
                </a:lnTo>
                <a:lnTo>
                  <a:pt x="247" y="589"/>
                </a:lnTo>
                <a:lnTo>
                  <a:pt x="291" y="464"/>
                </a:lnTo>
                <a:close/>
                <a:moveTo>
                  <a:pt x="534" y="506"/>
                </a:moveTo>
                <a:lnTo>
                  <a:pt x="583" y="508"/>
                </a:lnTo>
                <a:lnTo>
                  <a:pt x="661" y="504"/>
                </a:lnTo>
                <a:lnTo>
                  <a:pt x="667" y="637"/>
                </a:lnTo>
                <a:lnTo>
                  <a:pt x="576" y="641"/>
                </a:lnTo>
                <a:lnTo>
                  <a:pt x="527" y="639"/>
                </a:lnTo>
                <a:lnTo>
                  <a:pt x="534" y="506"/>
                </a:lnTo>
                <a:close/>
                <a:moveTo>
                  <a:pt x="779" y="488"/>
                </a:moveTo>
                <a:lnTo>
                  <a:pt x="861" y="466"/>
                </a:lnTo>
                <a:lnTo>
                  <a:pt x="897" y="454"/>
                </a:lnTo>
                <a:lnTo>
                  <a:pt x="897" y="453"/>
                </a:lnTo>
                <a:lnTo>
                  <a:pt x="950" y="576"/>
                </a:lnTo>
                <a:lnTo>
                  <a:pt x="941" y="579"/>
                </a:lnTo>
                <a:lnTo>
                  <a:pt x="895" y="595"/>
                </a:lnTo>
                <a:lnTo>
                  <a:pt x="812" y="617"/>
                </a:lnTo>
                <a:lnTo>
                  <a:pt x="779" y="488"/>
                </a:lnTo>
                <a:close/>
                <a:moveTo>
                  <a:pt x="997" y="397"/>
                </a:moveTo>
                <a:lnTo>
                  <a:pt x="1007" y="389"/>
                </a:lnTo>
                <a:lnTo>
                  <a:pt x="1024" y="372"/>
                </a:lnTo>
                <a:lnTo>
                  <a:pt x="1018" y="379"/>
                </a:lnTo>
                <a:lnTo>
                  <a:pt x="1036" y="355"/>
                </a:lnTo>
                <a:lnTo>
                  <a:pt x="1030" y="364"/>
                </a:lnTo>
                <a:lnTo>
                  <a:pt x="1043" y="340"/>
                </a:lnTo>
                <a:lnTo>
                  <a:pt x="1038" y="352"/>
                </a:lnTo>
                <a:lnTo>
                  <a:pt x="1046" y="327"/>
                </a:lnTo>
                <a:lnTo>
                  <a:pt x="1044" y="339"/>
                </a:lnTo>
                <a:lnTo>
                  <a:pt x="1044" y="333"/>
                </a:lnTo>
                <a:lnTo>
                  <a:pt x="1177" y="348"/>
                </a:lnTo>
                <a:lnTo>
                  <a:pt x="1176" y="354"/>
                </a:lnTo>
                <a:cubicBezTo>
                  <a:pt x="1176" y="358"/>
                  <a:pt x="1175" y="362"/>
                  <a:pt x="1174" y="366"/>
                </a:cubicBezTo>
                <a:lnTo>
                  <a:pt x="1166" y="392"/>
                </a:lnTo>
                <a:cubicBezTo>
                  <a:pt x="1164" y="396"/>
                  <a:pt x="1163" y="400"/>
                  <a:pt x="1161" y="404"/>
                </a:cubicBezTo>
                <a:lnTo>
                  <a:pt x="1148" y="428"/>
                </a:lnTo>
                <a:cubicBezTo>
                  <a:pt x="1146" y="431"/>
                  <a:pt x="1144" y="434"/>
                  <a:pt x="1142" y="437"/>
                </a:cubicBezTo>
                <a:lnTo>
                  <a:pt x="1124" y="460"/>
                </a:lnTo>
                <a:cubicBezTo>
                  <a:pt x="1122" y="463"/>
                  <a:pt x="1120" y="465"/>
                  <a:pt x="1118" y="467"/>
                </a:cubicBezTo>
                <a:lnTo>
                  <a:pt x="1090" y="494"/>
                </a:lnTo>
                <a:lnTo>
                  <a:pt x="1080" y="501"/>
                </a:lnTo>
                <a:lnTo>
                  <a:pt x="997" y="397"/>
                </a:lnTo>
                <a:close/>
                <a:moveTo>
                  <a:pt x="1022" y="267"/>
                </a:moveTo>
                <a:lnTo>
                  <a:pt x="1002" y="247"/>
                </a:lnTo>
                <a:lnTo>
                  <a:pt x="981" y="231"/>
                </a:lnTo>
                <a:lnTo>
                  <a:pt x="956" y="215"/>
                </a:lnTo>
                <a:lnTo>
                  <a:pt x="929" y="202"/>
                </a:lnTo>
                <a:lnTo>
                  <a:pt x="991" y="84"/>
                </a:lnTo>
                <a:lnTo>
                  <a:pt x="1027" y="103"/>
                </a:lnTo>
                <a:lnTo>
                  <a:pt x="1063" y="126"/>
                </a:lnTo>
                <a:lnTo>
                  <a:pt x="1095" y="152"/>
                </a:lnTo>
                <a:lnTo>
                  <a:pt x="1115" y="171"/>
                </a:lnTo>
                <a:lnTo>
                  <a:pt x="1022" y="267"/>
                </a:lnTo>
                <a:close/>
                <a:moveTo>
                  <a:pt x="818" y="163"/>
                </a:moveTo>
                <a:lnTo>
                  <a:pt x="771" y="151"/>
                </a:lnTo>
                <a:lnTo>
                  <a:pt x="694" y="140"/>
                </a:lnTo>
                <a:lnTo>
                  <a:pt x="714" y="8"/>
                </a:lnTo>
                <a:lnTo>
                  <a:pt x="804" y="22"/>
                </a:lnTo>
                <a:lnTo>
                  <a:pt x="851" y="34"/>
                </a:lnTo>
                <a:lnTo>
                  <a:pt x="818" y="163"/>
                </a:lnTo>
                <a:close/>
              </a:path>
            </a:pathLst>
          </a:custGeom>
          <a:solidFill>
            <a:srgbClr val="000000"/>
          </a:solidFill>
          <a:ln w="0">
            <a:solidFill>
              <a:srgbClr val="000000"/>
            </a:solidFill>
            <a:prstDash val="solid"/>
            <a:round/>
            <a:headEnd/>
            <a:tailEnd/>
          </a:ln>
        </p:spPr>
        <p:txBody>
          <a:bodyPr/>
          <a:lstStyle/>
          <a:p>
            <a:endParaRPr lang="fi-FI"/>
          </a:p>
        </p:txBody>
      </p:sp>
      <p:sp>
        <p:nvSpPr>
          <p:cNvPr id="3956897" name="Freeform 161"/>
          <p:cNvSpPr>
            <a:spLocks noEditPoints="1"/>
          </p:cNvSpPr>
          <p:nvPr/>
        </p:nvSpPr>
        <p:spPr bwMode="auto">
          <a:xfrm>
            <a:off x="3055938" y="4331568"/>
            <a:ext cx="188912" cy="104775"/>
          </a:xfrm>
          <a:custGeom>
            <a:avLst/>
            <a:gdLst>
              <a:gd name="T0" fmla="*/ 1129 w 2319"/>
              <a:gd name="T1" fmla="*/ 267 h 1283"/>
              <a:gd name="T2" fmla="*/ 1075 w 2319"/>
              <a:gd name="T3" fmla="*/ 3 h 1283"/>
              <a:gd name="T4" fmla="*/ 1354 w 2319"/>
              <a:gd name="T5" fmla="*/ 10 h 1283"/>
              <a:gd name="T6" fmla="*/ 836 w 2319"/>
              <a:gd name="T7" fmla="*/ 292 h 1283"/>
              <a:gd name="T8" fmla="*/ 590 w 2319"/>
              <a:gd name="T9" fmla="*/ 347 h 1283"/>
              <a:gd name="T10" fmla="*/ 707 w 2319"/>
              <a:gd name="T11" fmla="*/ 42 h 1283"/>
              <a:gd name="T12" fmla="*/ 836 w 2319"/>
              <a:gd name="T13" fmla="*/ 292 h 1283"/>
              <a:gd name="T14" fmla="*/ 338 w 2319"/>
              <a:gd name="T15" fmla="*/ 469 h 1283"/>
              <a:gd name="T16" fmla="*/ 263 w 2319"/>
              <a:gd name="T17" fmla="*/ 538 h 1283"/>
              <a:gd name="T18" fmla="*/ 250 w 2319"/>
              <a:gd name="T19" fmla="*/ 554 h 1283"/>
              <a:gd name="T20" fmla="*/ 5 w 2319"/>
              <a:gd name="T21" fmla="*/ 445 h 1283"/>
              <a:gd name="T22" fmla="*/ 27 w 2319"/>
              <a:gd name="T23" fmla="*/ 409 h 1283"/>
              <a:gd name="T24" fmla="*/ 130 w 2319"/>
              <a:gd name="T25" fmla="*/ 295 h 1283"/>
              <a:gd name="T26" fmla="*/ 240 w 2319"/>
              <a:gd name="T27" fmla="*/ 215 h 1283"/>
              <a:gd name="T28" fmla="*/ 234 w 2319"/>
              <a:gd name="T29" fmla="*/ 700 h 1283"/>
              <a:gd name="T30" fmla="*/ 238 w 2319"/>
              <a:gd name="T31" fmla="*/ 711 h 1283"/>
              <a:gd name="T32" fmla="*/ 307 w 2319"/>
              <a:gd name="T33" fmla="*/ 789 h 1283"/>
              <a:gd name="T34" fmla="*/ 376 w 2319"/>
              <a:gd name="T35" fmla="*/ 838 h 1283"/>
              <a:gd name="T36" fmla="*/ 183 w 2319"/>
              <a:gd name="T37" fmla="*/ 1030 h 1283"/>
              <a:gd name="T38" fmla="*/ 63 w 2319"/>
              <a:gd name="T39" fmla="*/ 921 h 1283"/>
              <a:gd name="T40" fmla="*/ 15 w 2319"/>
              <a:gd name="T41" fmla="*/ 856 h 1283"/>
              <a:gd name="T42" fmla="*/ 234 w 2319"/>
              <a:gd name="T43" fmla="*/ 700 h 1283"/>
              <a:gd name="T44" fmla="*/ 593 w 2319"/>
              <a:gd name="T45" fmla="*/ 937 h 1283"/>
              <a:gd name="T46" fmla="*/ 824 w 2319"/>
              <a:gd name="T47" fmla="*/ 989 h 1283"/>
              <a:gd name="T48" fmla="*/ 694 w 2319"/>
              <a:gd name="T49" fmla="*/ 1238 h 1283"/>
              <a:gd name="T50" fmla="*/ 499 w 2319"/>
              <a:gd name="T51" fmla="*/ 1187 h 1283"/>
              <a:gd name="T52" fmla="*/ 1075 w 2319"/>
              <a:gd name="T53" fmla="*/ 1013 h 1283"/>
              <a:gd name="T54" fmla="*/ 1329 w 2319"/>
              <a:gd name="T55" fmla="*/ 1007 h 1283"/>
              <a:gd name="T56" fmla="*/ 1129 w 2319"/>
              <a:gd name="T57" fmla="*/ 1283 h 1283"/>
              <a:gd name="T58" fmla="*/ 1075 w 2319"/>
              <a:gd name="T59" fmla="*/ 1013 h 1283"/>
              <a:gd name="T60" fmla="*/ 1688 w 2319"/>
              <a:gd name="T61" fmla="*/ 934 h 1283"/>
              <a:gd name="T62" fmla="*/ 1797 w 2319"/>
              <a:gd name="T63" fmla="*/ 891 h 1283"/>
              <a:gd name="T64" fmla="*/ 1848 w 2319"/>
              <a:gd name="T65" fmla="*/ 1159 h 1283"/>
              <a:gd name="T66" fmla="*/ 1632 w 2319"/>
              <a:gd name="T67" fmla="*/ 1224 h 1283"/>
              <a:gd name="T68" fmla="*/ 1980 w 2319"/>
              <a:gd name="T69" fmla="*/ 773 h 1283"/>
              <a:gd name="T70" fmla="*/ 1997 w 2319"/>
              <a:gd name="T71" fmla="*/ 760 h 1283"/>
              <a:gd name="T72" fmla="*/ 2021 w 2319"/>
              <a:gd name="T73" fmla="*/ 729 h 1283"/>
              <a:gd name="T74" fmla="*/ 2037 w 2319"/>
              <a:gd name="T75" fmla="*/ 705 h 1283"/>
              <a:gd name="T76" fmla="*/ 2048 w 2319"/>
              <a:gd name="T77" fmla="*/ 681 h 1283"/>
              <a:gd name="T78" fmla="*/ 2053 w 2319"/>
              <a:gd name="T79" fmla="*/ 654 h 1283"/>
              <a:gd name="T80" fmla="*/ 2318 w 2319"/>
              <a:gd name="T81" fmla="*/ 623 h 1283"/>
              <a:gd name="T82" fmla="*/ 2318 w 2319"/>
              <a:gd name="T83" fmla="*/ 654 h 1283"/>
              <a:gd name="T84" fmla="*/ 2308 w 2319"/>
              <a:gd name="T85" fmla="*/ 733 h 1283"/>
              <a:gd name="T86" fmla="*/ 2282 w 2319"/>
              <a:gd name="T87" fmla="*/ 808 h 1283"/>
              <a:gd name="T88" fmla="*/ 2245 w 2319"/>
              <a:gd name="T89" fmla="*/ 872 h 1283"/>
              <a:gd name="T90" fmla="*/ 2197 w 2319"/>
              <a:gd name="T91" fmla="*/ 935 h 1283"/>
              <a:gd name="T92" fmla="*/ 1980 w 2319"/>
              <a:gd name="T93" fmla="*/ 773 h 1283"/>
              <a:gd name="T94" fmla="*/ 1965 w 2319"/>
              <a:gd name="T95" fmla="*/ 495 h 1283"/>
              <a:gd name="T96" fmla="*/ 1874 w 2319"/>
              <a:gd name="T97" fmla="*/ 431 h 1283"/>
              <a:gd name="T98" fmla="*/ 1786 w 2319"/>
              <a:gd name="T99" fmla="*/ 387 h 1283"/>
              <a:gd name="T100" fmla="*/ 1942 w 2319"/>
              <a:gd name="T101" fmla="*/ 165 h 1283"/>
              <a:gd name="T102" fmla="*/ 2090 w 2319"/>
              <a:gd name="T103" fmla="*/ 254 h 1283"/>
              <a:gd name="T104" fmla="*/ 2158 w 2319"/>
              <a:gd name="T105" fmla="*/ 310 h 1283"/>
              <a:gd name="T106" fmla="*/ 1552 w 2319"/>
              <a:gd name="T107" fmla="*/ 313 h 1283"/>
              <a:gd name="T108" fmla="*/ 1327 w 2319"/>
              <a:gd name="T109" fmla="*/ 275 h 1283"/>
              <a:gd name="T110" fmla="*/ 1579 w 2319"/>
              <a:gd name="T111" fmla="*/ 45 h 1283"/>
              <a:gd name="T112" fmla="*/ 1552 w 2319"/>
              <a:gd name="T113" fmla="*/ 31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9" h="1283">
                <a:moveTo>
                  <a:pt x="1341" y="277"/>
                </a:moveTo>
                <a:lnTo>
                  <a:pt x="1129" y="267"/>
                </a:lnTo>
                <a:lnTo>
                  <a:pt x="1087" y="269"/>
                </a:lnTo>
                <a:lnTo>
                  <a:pt x="1075" y="3"/>
                </a:lnTo>
                <a:lnTo>
                  <a:pt x="1142" y="0"/>
                </a:lnTo>
                <a:lnTo>
                  <a:pt x="1354" y="10"/>
                </a:lnTo>
                <a:lnTo>
                  <a:pt x="1341" y="277"/>
                </a:lnTo>
                <a:close/>
                <a:moveTo>
                  <a:pt x="836" y="292"/>
                </a:moveTo>
                <a:lnTo>
                  <a:pt x="748" y="305"/>
                </a:lnTo>
                <a:lnTo>
                  <a:pt x="590" y="347"/>
                </a:lnTo>
                <a:lnTo>
                  <a:pt x="522" y="90"/>
                </a:lnTo>
                <a:lnTo>
                  <a:pt x="707" y="42"/>
                </a:lnTo>
                <a:lnTo>
                  <a:pt x="796" y="28"/>
                </a:lnTo>
                <a:lnTo>
                  <a:pt x="836" y="292"/>
                </a:lnTo>
                <a:close/>
                <a:moveTo>
                  <a:pt x="386" y="438"/>
                </a:moveTo>
                <a:lnTo>
                  <a:pt x="338" y="469"/>
                </a:lnTo>
                <a:lnTo>
                  <a:pt x="295" y="504"/>
                </a:lnTo>
                <a:lnTo>
                  <a:pt x="263" y="538"/>
                </a:lnTo>
                <a:lnTo>
                  <a:pt x="238" y="572"/>
                </a:lnTo>
                <a:lnTo>
                  <a:pt x="250" y="554"/>
                </a:lnTo>
                <a:lnTo>
                  <a:pt x="240" y="572"/>
                </a:lnTo>
                <a:lnTo>
                  <a:pt x="5" y="445"/>
                </a:lnTo>
                <a:lnTo>
                  <a:pt x="15" y="427"/>
                </a:lnTo>
                <a:cubicBezTo>
                  <a:pt x="19" y="421"/>
                  <a:pt x="22" y="415"/>
                  <a:pt x="27" y="409"/>
                </a:cubicBezTo>
                <a:lnTo>
                  <a:pt x="74" y="349"/>
                </a:lnTo>
                <a:lnTo>
                  <a:pt x="130" y="295"/>
                </a:lnTo>
                <a:lnTo>
                  <a:pt x="193" y="246"/>
                </a:lnTo>
                <a:lnTo>
                  <a:pt x="240" y="215"/>
                </a:lnTo>
                <a:lnTo>
                  <a:pt x="386" y="438"/>
                </a:lnTo>
                <a:close/>
                <a:moveTo>
                  <a:pt x="234" y="700"/>
                </a:moveTo>
                <a:lnTo>
                  <a:pt x="250" y="729"/>
                </a:lnTo>
                <a:lnTo>
                  <a:pt x="238" y="711"/>
                </a:lnTo>
                <a:lnTo>
                  <a:pt x="274" y="758"/>
                </a:lnTo>
                <a:lnTo>
                  <a:pt x="307" y="789"/>
                </a:lnTo>
                <a:lnTo>
                  <a:pt x="348" y="821"/>
                </a:lnTo>
                <a:lnTo>
                  <a:pt x="376" y="838"/>
                </a:lnTo>
                <a:lnTo>
                  <a:pt x="230" y="1062"/>
                </a:lnTo>
                <a:lnTo>
                  <a:pt x="183" y="1030"/>
                </a:lnTo>
                <a:lnTo>
                  <a:pt x="118" y="978"/>
                </a:lnTo>
                <a:lnTo>
                  <a:pt x="63" y="921"/>
                </a:lnTo>
                <a:lnTo>
                  <a:pt x="27" y="874"/>
                </a:lnTo>
                <a:cubicBezTo>
                  <a:pt x="22" y="868"/>
                  <a:pt x="19" y="862"/>
                  <a:pt x="15" y="856"/>
                </a:cubicBezTo>
                <a:lnTo>
                  <a:pt x="0" y="827"/>
                </a:lnTo>
                <a:lnTo>
                  <a:pt x="234" y="700"/>
                </a:lnTo>
                <a:close/>
                <a:moveTo>
                  <a:pt x="589" y="936"/>
                </a:moveTo>
                <a:lnTo>
                  <a:pt x="593" y="937"/>
                </a:lnTo>
                <a:lnTo>
                  <a:pt x="761" y="981"/>
                </a:lnTo>
                <a:lnTo>
                  <a:pt x="824" y="989"/>
                </a:lnTo>
                <a:lnTo>
                  <a:pt x="784" y="1253"/>
                </a:lnTo>
                <a:lnTo>
                  <a:pt x="694" y="1238"/>
                </a:lnTo>
                <a:lnTo>
                  <a:pt x="504" y="1188"/>
                </a:lnTo>
                <a:lnTo>
                  <a:pt x="499" y="1187"/>
                </a:lnTo>
                <a:lnTo>
                  <a:pt x="589" y="936"/>
                </a:lnTo>
                <a:close/>
                <a:moveTo>
                  <a:pt x="1075" y="1013"/>
                </a:moveTo>
                <a:lnTo>
                  <a:pt x="1142" y="1016"/>
                </a:lnTo>
                <a:lnTo>
                  <a:pt x="1329" y="1007"/>
                </a:lnTo>
                <a:lnTo>
                  <a:pt x="1342" y="1273"/>
                </a:lnTo>
                <a:lnTo>
                  <a:pt x="1129" y="1283"/>
                </a:lnTo>
                <a:lnTo>
                  <a:pt x="1063" y="1280"/>
                </a:lnTo>
                <a:lnTo>
                  <a:pt x="1075" y="1013"/>
                </a:lnTo>
                <a:close/>
                <a:moveTo>
                  <a:pt x="1564" y="966"/>
                </a:moveTo>
                <a:lnTo>
                  <a:pt x="1688" y="934"/>
                </a:lnTo>
                <a:lnTo>
                  <a:pt x="1759" y="908"/>
                </a:lnTo>
                <a:lnTo>
                  <a:pt x="1797" y="891"/>
                </a:lnTo>
                <a:lnTo>
                  <a:pt x="1905" y="1135"/>
                </a:lnTo>
                <a:lnTo>
                  <a:pt x="1848" y="1159"/>
                </a:lnTo>
                <a:lnTo>
                  <a:pt x="1757" y="1191"/>
                </a:lnTo>
                <a:lnTo>
                  <a:pt x="1632" y="1224"/>
                </a:lnTo>
                <a:lnTo>
                  <a:pt x="1564" y="966"/>
                </a:lnTo>
                <a:close/>
                <a:moveTo>
                  <a:pt x="1980" y="773"/>
                </a:moveTo>
                <a:lnTo>
                  <a:pt x="2010" y="744"/>
                </a:lnTo>
                <a:lnTo>
                  <a:pt x="1997" y="760"/>
                </a:lnTo>
                <a:lnTo>
                  <a:pt x="2032" y="713"/>
                </a:lnTo>
                <a:lnTo>
                  <a:pt x="2021" y="729"/>
                </a:lnTo>
                <a:lnTo>
                  <a:pt x="2047" y="681"/>
                </a:lnTo>
                <a:lnTo>
                  <a:pt x="2037" y="705"/>
                </a:lnTo>
                <a:lnTo>
                  <a:pt x="2053" y="654"/>
                </a:lnTo>
                <a:lnTo>
                  <a:pt x="2048" y="681"/>
                </a:lnTo>
                <a:lnTo>
                  <a:pt x="2053" y="629"/>
                </a:lnTo>
                <a:lnTo>
                  <a:pt x="2053" y="654"/>
                </a:lnTo>
                <a:lnTo>
                  <a:pt x="2052" y="648"/>
                </a:lnTo>
                <a:lnTo>
                  <a:pt x="2318" y="623"/>
                </a:lnTo>
                <a:lnTo>
                  <a:pt x="2318" y="629"/>
                </a:lnTo>
                <a:cubicBezTo>
                  <a:pt x="2319" y="637"/>
                  <a:pt x="2319" y="646"/>
                  <a:pt x="2318" y="654"/>
                </a:cubicBezTo>
                <a:lnTo>
                  <a:pt x="2313" y="706"/>
                </a:lnTo>
                <a:cubicBezTo>
                  <a:pt x="2312" y="715"/>
                  <a:pt x="2310" y="725"/>
                  <a:pt x="2308" y="733"/>
                </a:cubicBezTo>
                <a:lnTo>
                  <a:pt x="2292" y="784"/>
                </a:lnTo>
                <a:cubicBezTo>
                  <a:pt x="2289" y="793"/>
                  <a:pt x="2286" y="800"/>
                  <a:pt x="2282" y="808"/>
                </a:cubicBezTo>
                <a:lnTo>
                  <a:pt x="2256" y="856"/>
                </a:lnTo>
                <a:cubicBezTo>
                  <a:pt x="2253" y="862"/>
                  <a:pt x="2249" y="867"/>
                  <a:pt x="2245" y="872"/>
                </a:cubicBezTo>
                <a:lnTo>
                  <a:pt x="2210" y="919"/>
                </a:lnTo>
                <a:cubicBezTo>
                  <a:pt x="2206" y="925"/>
                  <a:pt x="2202" y="930"/>
                  <a:pt x="2197" y="935"/>
                </a:cubicBezTo>
                <a:lnTo>
                  <a:pt x="2167" y="964"/>
                </a:lnTo>
                <a:lnTo>
                  <a:pt x="1980" y="773"/>
                </a:lnTo>
                <a:close/>
                <a:moveTo>
                  <a:pt x="1972" y="501"/>
                </a:moveTo>
                <a:lnTo>
                  <a:pt x="1965" y="495"/>
                </a:lnTo>
                <a:lnTo>
                  <a:pt x="1923" y="461"/>
                </a:lnTo>
                <a:lnTo>
                  <a:pt x="1874" y="431"/>
                </a:lnTo>
                <a:lnTo>
                  <a:pt x="1815" y="400"/>
                </a:lnTo>
                <a:lnTo>
                  <a:pt x="1786" y="387"/>
                </a:lnTo>
                <a:lnTo>
                  <a:pt x="1893" y="143"/>
                </a:lnTo>
                <a:lnTo>
                  <a:pt x="1942" y="165"/>
                </a:lnTo>
                <a:lnTo>
                  <a:pt x="2017" y="206"/>
                </a:lnTo>
                <a:lnTo>
                  <a:pt x="2090" y="254"/>
                </a:lnTo>
                <a:lnTo>
                  <a:pt x="2152" y="304"/>
                </a:lnTo>
                <a:lnTo>
                  <a:pt x="2158" y="310"/>
                </a:lnTo>
                <a:lnTo>
                  <a:pt x="1972" y="501"/>
                </a:lnTo>
                <a:close/>
                <a:moveTo>
                  <a:pt x="1552" y="313"/>
                </a:moveTo>
                <a:lnTo>
                  <a:pt x="1510" y="302"/>
                </a:lnTo>
                <a:lnTo>
                  <a:pt x="1327" y="275"/>
                </a:lnTo>
                <a:lnTo>
                  <a:pt x="1368" y="12"/>
                </a:lnTo>
                <a:lnTo>
                  <a:pt x="1579" y="45"/>
                </a:lnTo>
                <a:lnTo>
                  <a:pt x="1620" y="56"/>
                </a:lnTo>
                <a:lnTo>
                  <a:pt x="1552" y="313"/>
                </a:lnTo>
                <a:close/>
              </a:path>
            </a:pathLst>
          </a:custGeom>
          <a:solidFill>
            <a:srgbClr val="000000"/>
          </a:solidFill>
          <a:ln w="0">
            <a:solidFill>
              <a:srgbClr val="000000"/>
            </a:solidFill>
            <a:prstDash val="solid"/>
            <a:round/>
            <a:headEnd/>
            <a:tailEnd/>
          </a:ln>
        </p:spPr>
        <p:txBody>
          <a:bodyPr/>
          <a:lstStyle/>
          <a:p>
            <a:endParaRPr lang="fi-FI"/>
          </a:p>
        </p:txBody>
      </p:sp>
      <p:grpSp>
        <p:nvGrpSpPr>
          <p:cNvPr id="3956898" name="Group 162"/>
          <p:cNvGrpSpPr>
            <a:grpSpLocks/>
          </p:cNvGrpSpPr>
          <p:nvPr/>
        </p:nvGrpSpPr>
        <p:grpSpPr bwMode="auto">
          <a:xfrm>
            <a:off x="3190875" y="4510956"/>
            <a:ext cx="169863" cy="82550"/>
            <a:chOff x="2010" y="2569"/>
            <a:chExt cx="107" cy="52"/>
          </a:xfrm>
        </p:grpSpPr>
        <p:sp>
          <p:nvSpPr>
            <p:cNvPr id="3956899" name="Oval 163"/>
            <p:cNvSpPr>
              <a:spLocks noChangeArrowheads="1"/>
            </p:cNvSpPr>
            <p:nvPr/>
          </p:nvSpPr>
          <p:spPr bwMode="auto">
            <a:xfrm>
              <a:off x="2010" y="2569"/>
              <a:ext cx="107" cy="52"/>
            </a:xfrm>
            <a:prstGeom prst="ellipse">
              <a:avLst/>
            </a:prstGeom>
            <a:solidFill>
              <a:srgbClr val="CCECFF"/>
            </a:solidFill>
            <a:ln w="0">
              <a:solidFill>
                <a:srgbClr val="000000"/>
              </a:solidFill>
              <a:round/>
              <a:headEnd/>
              <a:tailEnd/>
            </a:ln>
          </p:spPr>
          <p:txBody>
            <a:bodyPr/>
            <a:lstStyle/>
            <a:p>
              <a:endParaRPr lang="fi-FI"/>
            </a:p>
          </p:txBody>
        </p:sp>
        <p:sp>
          <p:nvSpPr>
            <p:cNvPr id="3956900" name="Oval 164"/>
            <p:cNvSpPr>
              <a:spLocks noChangeArrowheads="1"/>
            </p:cNvSpPr>
            <p:nvPr/>
          </p:nvSpPr>
          <p:spPr bwMode="auto">
            <a:xfrm>
              <a:off x="2010" y="2569"/>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901" name="Freeform 165"/>
          <p:cNvSpPr>
            <a:spLocks noEditPoints="1"/>
          </p:cNvSpPr>
          <p:nvPr/>
        </p:nvSpPr>
        <p:spPr bwMode="auto">
          <a:xfrm>
            <a:off x="2290763" y="4331568"/>
            <a:ext cx="188912" cy="104775"/>
          </a:xfrm>
          <a:custGeom>
            <a:avLst/>
            <a:gdLst>
              <a:gd name="T0" fmla="*/ 1140 w 2336"/>
              <a:gd name="T1" fmla="*/ 267 h 1283"/>
              <a:gd name="T2" fmla="*/ 1087 w 2336"/>
              <a:gd name="T3" fmla="*/ 3 h 1283"/>
              <a:gd name="T4" fmla="*/ 1366 w 2336"/>
              <a:gd name="T5" fmla="*/ 10 h 1283"/>
              <a:gd name="T6" fmla="*/ 848 w 2336"/>
              <a:gd name="T7" fmla="*/ 291 h 1283"/>
              <a:gd name="T8" fmla="*/ 602 w 2336"/>
              <a:gd name="T9" fmla="*/ 346 h 1283"/>
              <a:gd name="T10" fmla="*/ 715 w 2336"/>
              <a:gd name="T11" fmla="*/ 42 h 1283"/>
              <a:gd name="T12" fmla="*/ 848 w 2336"/>
              <a:gd name="T13" fmla="*/ 291 h 1283"/>
              <a:gd name="T14" fmla="*/ 341 w 2336"/>
              <a:gd name="T15" fmla="*/ 470 h 1283"/>
              <a:gd name="T16" fmla="*/ 265 w 2336"/>
              <a:gd name="T17" fmla="*/ 539 h 1283"/>
              <a:gd name="T18" fmla="*/ 243 w 2336"/>
              <a:gd name="T19" fmla="*/ 570 h 1283"/>
              <a:gd name="T20" fmla="*/ 247 w 2336"/>
              <a:gd name="T21" fmla="*/ 566 h 1283"/>
              <a:gd name="T22" fmla="*/ 19 w 2336"/>
              <a:gd name="T23" fmla="*/ 427 h 1283"/>
              <a:gd name="T24" fmla="*/ 65 w 2336"/>
              <a:gd name="T25" fmla="*/ 364 h 1283"/>
              <a:gd name="T26" fmla="*/ 134 w 2336"/>
              <a:gd name="T27" fmla="*/ 295 h 1283"/>
              <a:gd name="T28" fmla="*/ 252 w 2336"/>
              <a:gd name="T29" fmla="*/ 210 h 1283"/>
              <a:gd name="T30" fmla="*/ 234 w 2336"/>
              <a:gd name="T31" fmla="*/ 693 h 1283"/>
              <a:gd name="T32" fmla="*/ 243 w 2336"/>
              <a:gd name="T33" fmla="*/ 713 h 1283"/>
              <a:gd name="T34" fmla="*/ 265 w 2336"/>
              <a:gd name="T35" fmla="*/ 744 h 1283"/>
              <a:gd name="T36" fmla="*/ 352 w 2336"/>
              <a:gd name="T37" fmla="*/ 821 h 1283"/>
              <a:gd name="T38" fmla="*/ 228 w 2336"/>
              <a:gd name="T39" fmla="*/ 1057 h 1283"/>
              <a:gd name="T40" fmla="*/ 123 w 2336"/>
              <a:gd name="T41" fmla="*/ 979 h 1283"/>
              <a:gd name="T42" fmla="*/ 65 w 2336"/>
              <a:gd name="T43" fmla="*/ 919 h 1283"/>
              <a:gd name="T44" fmla="*/ 19 w 2336"/>
              <a:gd name="T45" fmla="*/ 856 h 1283"/>
              <a:gd name="T46" fmla="*/ 234 w 2336"/>
              <a:gd name="T47" fmla="*/ 693 h 1283"/>
              <a:gd name="T48" fmla="*/ 600 w 2336"/>
              <a:gd name="T49" fmla="*/ 937 h 1283"/>
              <a:gd name="T50" fmla="*/ 820 w 2336"/>
              <a:gd name="T51" fmla="*/ 987 h 1283"/>
              <a:gd name="T52" fmla="*/ 701 w 2336"/>
              <a:gd name="T53" fmla="*/ 1238 h 1283"/>
              <a:gd name="T54" fmla="*/ 496 w 2336"/>
              <a:gd name="T55" fmla="*/ 1183 h 1283"/>
              <a:gd name="T56" fmla="*/ 1071 w 2336"/>
              <a:gd name="T57" fmla="*/ 1012 h 1283"/>
              <a:gd name="T58" fmla="*/ 1325 w 2336"/>
              <a:gd name="T59" fmla="*/ 1008 h 1283"/>
              <a:gd name="T60" fmla="*/ 1140 w 2336"/>
              <a:gd name="T61" fmla="*/ 1283 h 1283"/>
              <a:gd name="T62" fmla="*/ 1071 w 2336"/>
              <a:gd name="T63" fmla="*/ 1012 h 1283"/>
              <a:gd name="T64" fmla="*/ 1705 w 2336"/>
              <a:gd name="T65" fmla="*/ 933 h 1283"/>
              <a:gd name="T66" fmla="*/ 1795 w 2336"/>
              <a:gd name="T67" fmla="*/ 899 h 1283"/>
              <a:gd name="T68" fmla="*/ 1864 w 2336"/>
              <a:gd name="T69" fmla="*/ 1159 h 1283"/>
              <a:gd name="T70" fmla="*/ 1628 w 2336"/>
              <a:gd name="T71" fmla="*/ 1229 h 1283"/>
              <a:gd name="T72" fmla="*/ 1993 w 2336"/>
              <a:gd name="T73" fmla="*/ 779 h 1283"/>
              <a:gd name="T74" fmla="*/ 2028 w 2336"/>
              <a:gd name="T75" fmla="*/ 744 h 1283"/>
              <a:gd name="T76" fmla="*/ 2050 w 2336"/>
              <a:gd name="T77" fmla="*/ 713 h 1283"/>
              <a:gd name="T78" fmla="*/ 2056 w 2336"/>
              <a:gd name="T79" fmla="*/ 705 h 1283"/>
              <a:gd name="T80" fmla="*/ 2067 w 2336"/>
              <a:gd name="T81" fmla="*/ 681 h 1283"/>
              <a:gd name="T82" fmla="*/ 2336 w 2336"/>
              <a:gd name="T83" fmla="*/ 670 h 1283"/>
              <a:gd name="T84" fmla="*/ 2327 w 2336"/>
              <a:gd name="T85" fmla="*/ 733 h 1283"/>
              <a:gd name="T86" fmla="*/ 2300 w 2336"/>
              <a:gd name="T87" fmla="*/ 810 h 1283"/>
              <a:gd name="T88" fmla="*/ 2228 w 2336"/>
              <a:gd name="T89" fmla="*/ 919 h 1283"/>
              <a:gd name="T90" fmla="*/ 2159 w 2336"/>
              <a:gd name="T91" fmla="*/ 988 h 1283"/>
              <a:gd name="T92" fmla="*/ 1993 w 2336"/>
              <a:gd name="T93" fmla="*/ 779 h 1283"/>
              <a:gd name="T94" fmla="*/ 1983 w 2336"/>
              <a:gd name="T95" fmla="*/ 495 h 1283"/>
              <a:gd name="T96" fmla="*/ 1891 w 2336"/>
              <a:gd name="T97" fmla="*/ 430 h 1283"/>
              <a:gd name="T98" fmla="*/ 1824 w 2336"/>
              <a:gd name="T99" fmla="*/ 397 h 1283"/>
              <a:gd name="T100" fmla="*/ 1956 w 2336"/>
              <a:gd name="T101" fmla="*/ 164 h 1283"/>
              <a:gd name="T102" fmla="*/ 2106 w 2336"/>
              <a:gd name="T103" fmla="*/ 253 h 1283"/>
              <a:gd name="T104" fmla="*/ 2192 w 2336"/>
              <a:gd name="T105" fmla="*/ 326 h 1283"/>
              <a:gd name="T106" fmla="*/ 1592 w 2336"/>
              <a:gd name="T107" fmla="*/ 320 h 1283"/>
              <a:gd name="T108" fmla="*/ 1344 w 2336"/>
              <a:gd name="T109" fmla="*/ 276 h 1283"/>
              <a:gd name="T110" fmla="*/ 1592 w 2336"/>
              <a:gd name="T111" fmla="*/ 44 h 1283"/>
              <a:gd name="T112" fmla="*/ 1592 w 2336"/>
              <a:gd name="T113" fmla="*/ 32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36" h="1283">
                <a:moveTo>
                  <a:pt x="1353" y="277"/>
                </a:moveTo>
                <a:lnTo>
                  <a:pt x="1140" y="267"/>
                </a:lnTo>
                <a:lnTo>
                  <a:pt x="1099" y="269"/>
                </a:lnTo>
                <a:lnTo>
                  <a:pt x="1087" y="3"/>
                </a:lnTo>
                <a:lnTo>
                  <a:pt x="1153" y="0"/>
                </a:lnTo>
                <a:lnTo>
                  <a:pt x="1366" y="10"/>
                </a:lnTo>
                <a:lnTo>
                  <a:pt x="1353" y="277"/>
                </a:lnTo>
                <a:close/>
                <a:moveTo>
                  <a:pt x="848" y="291"/>
                </a:moveTo>
                <a:lnTo>
                  <a:pt x="754" y="305"/>
                </a:lnTo>
                <a:lnTo>
                  <a:pt x="602" y="346"/>
                </a:lnTo>
                <a:lnTo>
                  <a:pt x="534" y="88"/>
                </a:lnTo>
                <a:lnTo>
                  <a:pt x="715" y="42"/>
                </a:lnTo>
                <a:lnTo>
                  <a:pt x="808" y="28"/>
                </a:lnTo>
                <a:lnTo>
                  <a:pt x="848" y="291"/>
                </a:lnTo>
                <a:close/>
                <a:moveTo>
                  <a:pt x="396" y="435"/>
                </a:moveTo>
                <a:lnTo>
                  <a:pt x="341" y="470"/>
                </a:lnTo>
                <a:lnTo>
                  <a:pt x="299" y="504"/>
                </a:lnTo>
                <a:lnTo>
                  <a:pt x="265" y="539"/>
                </a:lnTo>
                <a:lnTo>
                  <a:pt x="278" y="523"/>
                </a:lnTo>
                <a:lnTo>
                  <a:pt x="243" y="570"/>
                </a:lnTo>
                <a:lnTo>
                  <a:pt x="254" y="554"/>
                </a:lnTo>
                <a:lnTo>
                  <a:pt x="247" y="566"/>
                </a:lnTo>
                <a:lnTo>
                  <a:pt x="13" y="438"/>
                </a:lnTo>
                <a:lnTo>
                  <a:pt x="19" y="427"/>
                </a:lnTo>
                <a:cubicBezTo>
                  <a:pt x="22" y="421"/>
                  <a:pt x="26" y="416"/>
                  <a:pt x="30" y="411"/>
                </a:cubicBezTo>
                <a:lnTo>
                  <a:pt x="65" y="364"/>
                </a:lnTo>
                <a:cubicBezTo>
                  <a:pt x="69" y="358"/>
                  <a:pt x="73" y="353"/>
                  <a:pt x="78" y="348"/>
                </a:cubicBezTo>
                <a:lnTo>
                  <a:pt x="134" y="295"/>
                </a:lnTo>
                <a:lnTo>
                  <a:pt x="198" y="245"/>
                </a:lnTo>
                <a:lnTo>
                  <a:pt x="252" y="210"/>
                </a:lnTo>
                <a:lnTo>
                  <a:pt x="396" y="435"/>
                </a:lnTo>
                <a:close/>
                <a:moveTo>
                  <a:pt x="234" y="693"/>
                </a:moveTo>
                <a:lnTo>
                  <a:pt x="254" y="729"/>
                </a:lnTo>
                <a:lnTo>
                  <a:pt x="243" y="713"/>
                </a:lnTo>
                <a:lnTo>
                  <a:pt x="278" y="760"/>
                </a:lnTo>
                <a:lnTo>
                  <a:pt x="265" y="744"/>
                </a:lnTo>
                <a:lnTo>
                  <a:pt x="310" y="788"/>
                </a:lnTo>
                <a:lnTo>
                  <a:pt x="352" y="821"/>
                </a:lnTo>
                <a:lnTo>
                  <a:pt x="372" y="833"/>
                </a:lnTo>
                <a:lnTo>
                  <a:pt x="228" y="1057"/>
                </a:lnTo>
                <a:lnTo>
                  <a:pt x="187" y="1030"/>
                </a:lnTo>
                <a:lnTo>
                  <a:pt x="123" y="979"/>
                </a:lnTo>
                <a:lnTo>
                  <a:pt x="78" y="935"/>
                </a:lnTo>
                <a:cubicBezTo>
                  <a:pt x="73" y="930"/>
                  <a:pt x="69" y="925"/>
                  <a:pt x="65" y="919"/>
                </a:cubicBezTo>
                <a:lnTo>
                  <a:pt x="30" y="872"/>
                </a:lnTo>
                <a:cubicBezTo>
                  <a:pt x="26" y="867"/>
                  <a:pt x="22" y="862"/>
                  <a:pt x="19" y="856"/>
                </a:cubicBezTo>
                <a:lnTo>
                  <a:pt x="0" y="820"/>
                </a:lnTo>
                <a:lnTo>
                  <a:pt x="234" y="693"/>
                </a:lnTo>
                <a:close/>
                <a:moveTo>
                  <a:pt x="585" y="932"/>
                </a:moveTo>
                <a:lnTo>
                  <a:pt x="600" y="937"/>
                </a:lnTo>
                <a:lnTo>
                  <a:pt x="768" y="981"/>
                </a:lnTo>
                <a:lnTo>
                  <a:pt x="820" y="987"/>
                </a:lnTo>
                <a:lnTo>
                  <a:pt x="780" y="1251"/>
                </a:lnTo>
                <a:lnTo>
                  <a:pt x="701" y="1238"/>
                </a:lnTo>
                <a:lnTo>
                  <a:pt x="511" y="1188"/>
                </a:lnTo>
                <a:lnTo>
                  <a:pt x="496" y="1183"/>
                </a:lnTo>
                <a:lnTo>
                  <a:pt x="585" y="932"/>
                </a:lnTo>
                <a:close/>
                <a:moveTo>
                  <a:pt x="1071" y="1012"/>
                </a:moveTo>
                <a:lnTo>
                  <a:pt x="1153" y="1016"/>
                </a:lnTo>
                <a:lnTo>
                  <a:pt x="1325" y="1008"/>
                </a:lnTo>
                <a:lnTo>
                  <a:pt x="1337" y="1274"/>
                </a:lnTo>
                <a:lnTo>
                  <a:pt x="1140" y="1283"/>
                </a:lnTo>
                <a:lnTo>
                  <a:pt x="1059" y="1279"/>
                </a:lnTo>
                <a:lnTo>
                  <a:pt x="1071" y="1012"/>
                </a:lnTo>
                <a:close/>
                <a:moveTo>
                  <a:pt x="1561" y="971"/>
                </a:moveTo>
                <a:lnTo>
                  <a:pt x="1705" y="933"/>
                </a:lnTo>
                <a:lnTo>
                  <a:pt x="1775" y="908"/>
                </a:lnTo>
                <a:lnTo>
                  <a:pt x="1795" y="899"/>
                </a:lnTo>
                <a:lnTo>
                  <a:pt x="1902" y="1143"/>
                </a:lnTo>
                <a:lnTo>
                  <a:pt x="1864" y="1159"/>
                </a:lnTo>
                <a:lnTo>
                  <a:pt x="1772" y="1191"/>
                </a:lnTo>
                <a:lnTo>
                  <a:pt x="1628" y="1229"/>
                </a:lnTo>
                <a:lnTo>
                  <a:pt x="1561" y="971"/>
                </a:lnTo>
                <a:close/>
                <a:moveTo>
                  <a:pt x="1993" y="779"/>
                </a:moveTo>
                <a:lnTo>
                  <a:pt x="1994" y="779"/>
                </a:lnTo>
                <a:lnTo>
                  <a:pt x="2028" y="744"/>
                </a:lnTo>
                <a:lnTo>
                  <a:pt x="2015" y="760"/>
                </a:lnTo>
                <a:lnTo>
                  <a:pt x="2050" y="713"/>
                </a:lnTo>
                <a:lnTo>
                  <a:pt x="2067" y="679"/>
                </a:lnTo>
                <a:lnTo>
                  <a:pt x="2056" y="705"/>
                </a:lnTo>
                <a:lnTo>
                  <a:pt x="2072" y="654"/>
                </a:lnTo>
                <a:lnTo>
                  <a:pt x="2067" y="681"/>
                </a:lnTo>
                <a:lnTo>
                  <a:pt x="2070" y="645"/>
                </a:lnTo>
                <a:lnTo>
                  <a:pt x="2336" y="670"/>
                </a:lnTo>
                <a:lnTo>
                  <a:pt x="2332" y="706"/>
                </a:lnTo>
                <a:cubicBezTo>
                  <a:pt x="2331" y="715"/>
                  <a:pt x="2329" y="725"/>
                  <a:pt x="2327" y="733"/>
                </a:cubicBezTo>
                <a:lnTo>
                  <a:pt x="2311" y="784"/>
                </a:lnTo>
                <a:cubicBezTo>
                  <a:pt x="2308" y="793"/>
                  <a:pt x="2304" y="802"/>
                  <a:pt x="2300" y="810"/>
                </a:cubicBezTo>
                <a:lnTo>
                  <a:pt x="2263" y="872"/>
                </a:lnTo>
                <a:lnTo>
                  <a:pt x="2228" y="919"/>
                </a:lnTo>
                <a:cubicBezTo>
                  <a:pt x="2224" y="925"/>
                  <a:pt x="2220" y="930"/>
                  <a:pt x="2215" y="935"/>
                </a:cubicBezTo>
                <a:lnTo>
                  <a:pt x="2159" y="988"/>
                </a:lnTo>
                <a:lnTo>
                  <a:pt x="2159" y="988"/>
                </a:lnTo>
                <a:lnTo>
                  <a:pt x="1993" y="779"/>
                </a:lnTo>
                <a:close/>
                <a:moveTo>
                  <a:pt x="2006" y="517"/>
                </a:moveTo>
                <a:lnTo>
                  <a:pt x="1983" y="495"/>
                </a:lnTo>
                <a:lnTo>
                  <a:pt x="1941" y="462"/>
                </a:lnTo>
                <a:lnTo>
                  <a:pt x="1891" y="430"/>
                </a:lnTo>
                <a:lnTo>
                  <a:pt x="1833" y="401"/>
                </a:lnTo>
                <a:lnTo>
                  <a:pt x="1824" y="397"/>
                </a:lnTo>
                <a:lnTo>
                  <a:pt x="1932" y="153"/>
                </a:lnTo>
                <a:lnTo>
                  <a:pt x="1956" y="164"/>
                </a:lnTo>
                <a:lnTo>
                  <a:pt x="2036" y="207"/>
                </a:lnTo>
                <a:lnTo>
                  <a:pt x="2106" y="253"/>
                </a:lnTo>
                <a:lnTo>
                  <a:pt x="2170" y="304"/>
                </a:lnTo>
                <a:lnTo>
                  <a:pt x="2192" y="326"/>
                </a:lnTo>
                <a:lnTo>
                  <a:pt x="2006" y="517"/>
                </a:lnTo>
                <a:close/>
                <a:moveTo>
                  <a:pt x="1592" y="320"/>
                </a:moveTo>
                <a:lnTo>
                  <a:pt x="1525" y="302"/>
                </a:lnTo>
                <a:lnTo>
                  <a:pt x="1344" y="276"/>
                </a:lnTo>
                <a:lnTo>
                  <a:pt x="1383" y="12"/>
                </a:lnTo>
                <a:lnTo>
                  <a:pt x="1592" y="44"/>
                </a:lnTo>
                <a:lnTo>
                  <a:pt x="1659" y="62"/>
                </a:lnTo>
                <a:lnTo>
                  <a:pt x="1592" y="320"/>
                </a:lnTo>
                <a:close/>
              </a:path>
            </a:pathLst>
          </a:custGeom>
          <a:solidFill>
            <a:srgbClr val="000000"/>
          </a:solidFill>
          <a:ln w="0">
            <a:solidFill>
              <a:srgbClr val="000000"/>
            </a:solidFill>
            <a:prstDash val="solid"/>
            <a:round/>
            <a:headEnd/>
            <a:tailEnd/>
          </a:ln>
        </p:spPr>
        <p:txBody>
          <a:bodyPr/>
          <a:lstStyle/>
          <a:p>
            <a:endParaRPr lang="fi-FI"/>
          </a:p>
        </p:txBody>
      </p:sp>
      <p:grpSp>
        <p:nvGrpSpPr>
          <p:cNvPr id="3956902" name="Group 166"/>
          <p:cNvGrpSpPr>
            <a:grpSpLocks/>
          </p:cNvGrpSpPr>
          <p:nvPr/>
        </p:nvGrpSpPr>
        <p:grpSpPr bwMode="auto">
          <a:xfrm>
            <a:off x="2298700" y="4537943"/>
            <a:ext cx="169863" cy="82550"/>
            <a:chOff x="1448" y="2586"/>
            <a:chExt cx="107" cy="52"/>
          </a:xfrm>
        </p:grpSpPr>
        <p:sp>
          <p:nvSpPr>
            <p:cNvPr id="3956903" name="Oval 167"/>
            <p:cNvSpPr>
              <a:spLocks noChangeArrowheads="1"/>
            </p:cNvSpPr>
            <p:nvPr/>
          </p:nvSpPr>
          <p:spPr bwMode="auto">
            <a:xfrm>
              <a:off x="1448" y="2586"/>
              <a:ext cx="107" cy="52"/>
            </a:xfrm>
            <a:prstGeom prst="ellipse">
              <a:avLst/>
            </a:prstGeom>
            <a:solidFill>
              <a:srgbClr val="CCECFF"/>
            </a:solidFill>
            <a:ln w="0">
              <a:solidFill>
                <a:srgbClr val="000000"/>
              </a:solidFill>
              <a:round/>
              <a:headEnd/>
              <a:tailEnd/>
            </a:ln>
          </p:spPr>
          <p:txBody>
            <a:bodyPr/>
            <a:lstStyle/>
            <a:p>
              <a:endParaRPr lang="fi-FI"/>
            </a:p>
          </p:txBody>
        </p:sp>
        <p:sp>
          <p:nvSpPr>
            <p:cNvPr id="3956904" name="Oval 168"/>
            <p:cNvSpPr>
              <a:spLocks noChangeArrowheads="1"/>
            </p:cNvSpPr>
            <p:nvPr/>
          </p:nvSpPr>
          <p:spPr bwMode="auto">
            <a:xfrm>
              <a:off x="1448" y="2586"/>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05" name="Group 169"/>
          <p:cNvGrpSpPr>
            <a:grpSpLocks/>
          </p:cNvGrpSpPr>
          <p:nvPr/>
        </p:nvGrpSpPr>
        <p:grpSpPr bwMode="auto">
          <a:xfrm>
            <a:off x="2636838" y="4202981"/>
            <a:ext cx="169862" cy="85725"/>
            <a:chOff x="1661" y="2375"/>
            <a:chExt cx="107" cy="54"/>
          </a:xfrm>
        </p:grpSpPr>
        <p:sp>
          <p:nvSpPr>
            <p:cNvPr id="3956906" name="Oval 170"/>
            <p:cNvSpPr>
              <a:spLocks noChangeArrowheads="1"/>
            </p:cNvSpPr>
            <p:nvPr/>
          </p:nvSpPr>
          <p:spPr bwMode="auto">
            <a:xfrm>
              <a:off x="1661" y="2375"/>
              <a:ext cx="107" cy="54"/>
            </a:xfrm>
            <a:prstGeom prst="ellipse">
              <a:avLst/>
            </a:prstGeom>
            <a:solidFill>
              <a:srgbClr val="CCECFF"/>
            </a:solidFill>
            <a:ln w="0">
              <a:solidFill>
                <a:srgbClr val="000000"/>
              </a:solidFill>
              <a:round/>
              <a:headEnd/>
              <a:tailEnd/>
            </a:ln>
          </p:spPr>
          <p:txBody>
            <a:bodyPr/>
            <a:lstStyle/>
            <a:p>
              <a:endParaRPr lang="fi-FI"/>
            </a:p>
          </p:txBody>
        </p:sp>
        <p:sp>
          <p:nvSpPr>
            <p:cNvPr id="3956907" name="Oval 171"/>
            <p:cNvSpPr>
              <a:spLocks noChangeArrowheads="1"/>
            </p:cNvSpPr>
            <p:nvPr/>
          </p:nvSpPr>
          <p:spPr bwMode="auto">
            <a:xfrm>
              <a:off x="1661" y="2375"/>
              <a:ext cx="107"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08" name="Group 172"/>
          <p:cNvGrpSpPr>
            <a:grpSpLocks/>
          </p:cNvGrpSpPr>
          <p:nvPr/>
        </p:nvGrpSpPr>
        <p:grpSpPr bwMode="auto">
          <a:xfrm>
            <a:off x="1958975" y="4426818"/>
            <a:ext cx="169863" cy="84138"/>
            <a:chOff x="1234" y="2516"/>
            <a:chExt cx="107" cy="53"/>
          </a:xfrm>
        </p:grpSpPr>
        <p:sp>
          <p:nvSpPr>
            <p:cNvPr id="3956909" name="Oval 173"/>
            <p:cNvSpPr>
              <a:spLocks noChangeArrowheads="1"/>
            </p:cNvSpPr>
            <p:nvPr/>
          </p:nvSpPr>
          <p:spPr bwMode="auto">
            <a:xfrm>
              <a:off x="1234" y="2516"/>
              <a:ext cx="107" cy="53"/>
            </a:xfrm>
            <a:prstGeom prst="ellipse">
              <a:avLst/>
            </a:prstGeom>
            <a:solidFill>
              <a:srgbClr val="CCECFF"/>
            </a:solidFill>
            <a:ln w="0">
              <a:solidFill>
                <a:srgbClr val="000000"/>
              </a:solidFill>
              <a:round/>
              <a:headEnd/>
              <a:tailEnd/>
            </a:ln>
          </p:spPr>
          <p:txBody>
            <a:bodyPr/>
            <a:lstStyle/>
            <a:p>
              <a:endParaRPr lang="fi-FI"/>
            </a:p>
          </p:txBody>
        </p:sp>
        <p:sp>
          <p:nvSpPr>
            <p:cNvPr id="3956910" name="Oval 174"/>
            <p:cNvSpPr>
              <a:spLocks noChangeArrowheads="1"/>
            </p:cNvSpPr>
            <p:nvPr/>
          </p:nvSpPr>
          <p:spPr bwMode="auto">
            <a:xfrm>
              <a:off x="1234" y="2516"/>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11" name="Group 175"/>
          <p:cNvGrpSpPr>
            <a:grpSpLocks/>
          </p:cNvGrpSpPr>
          <p:nvPr/>
        </p:nvGrpSpPr>
        <p:grpSpPr bwMode="auto">
          <a:xfrm>
            <a:off x="3444875" y="4396656"/>
            <a:ext cx="171450" cy="85725"/>
            <a:chOff x="2170" y="2497"/>
            <a:chExt cx="108" cy="54"/>
          </a:xfrm>
        </p:grpSpPr>
        <p:sp>
          <p:nvSpPr>
            <p:cNvPr id="3956912" name="Oval 176"/>
            <p:cNvSpPr>
              <a:spLocks noChangeArrowheads="1"/>
            </p:cNvSpPr>
            <p:nvPr/>
          </p:nvSpPr>
          <p:spPr bwMode="auto">
            <a:xfrm>
              <a:off x="2170" y="2497"/>
              <a:ext cx="108" cy="54"/>
            </a:xfrm>
            <a:prstGeom prst="ellipse">
              <a:avLst/>
            </a:prstGeom>
            <a:solidFill>
              <a:srgbClr val="CCECFF"/>
            </a:solidFill>
            <a:ln w="0">
              <a:solidFill>
                <a:srgbClr val="000000"/>
              </a:solidFill>
              <a:round/>
              <a:headEnd/>
              <a:tailEnd/>
            </a:ln>
          </p:spPr>
          <p:txBody>
            <a:bodyPr/>
            <a:lstStyle/>
            <a:p>
              <a:endParaRPr lang="fi-FI"/>
            </a:p>
          </p:txBody>
        </p:sp>
        <p:sp>
          <p:nvSpPr>
            <p:cNvPr id="3956913" name="Oval 177"/>
            <p:cNvSpPr>
              <a:spLocks noChangeArrowheads="1"/>
            </p:cNvSpPr>
            <p:nvPr/>
          </p:nvSpPr>
          <p:spPr bwMode="auto">
            <a:xfrm>
              <a:off x="2170" y="2497"/>
              <a:ext cx="108"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914" name="Freeform 178"/>
          <p:cNvSpPr>
            <a:spLocks noEditPoints="1"/>
          </p:cNvSpPr>
          <p:nvPr/>
        </p:nvSpPr>
        <p:spPr bwMode="auto">
          <a:xfrm>
            <a:off x="3565525" y="4526831"/>
            <a:ext cx="187325" cy="104775"/>
          </a:xfrm>
          <a:custGeom>
            <a:avLst/>
            <a:gdLst>
              <a:gd name="T0" fmla="*/ 564 w 1159"/>
              <a:gd name="T1" fmla="*/ 134 h 642"/>
              <a:gd name="T2" fmla="*/ 537 w 1159"/>
              <a:gd name="T3" fmla="*/ 2 h 642"/>
              <a:gd name="T4" fmla="*/ 677 w 1159"/>
              <a:gd name="T5" fmla="*/ 5 h 642"/>
              <a:gd name="T6" fmla="*/ 418 w 1159"/>
              <a:gd name="T7" fmla="*/ 146 h 642"/>
              <a:gd name="T8" fmla="*/ 295 w 1159"/>
              <a:gd name="T9" fmla="*/ 174 h 642"/>
              <a:gd name="T10" fmla="*/ 353 w 1159"/>
              <a:gd name="T11" fmla="*/ 21 h 642"/>
              <a:gd name="T12" fmla="*/ 418 w 1159"/>
              <a:gd name="T13" fmla="*/ 146 h 642"/>
              <a:gd name="T14" fmla="*/ 169 w 1159"/>
              <a:gd name="T15" fmla="*/ 235 h 642"/>
              <a:gd name="T16" fmla="*/ 132 w 1159"/>
              <a:gd name="T17" fmla="*/ 269 h 642"/>
              <a:gd name="T18" fmla="*/ 125 w 1159"/>
              <a:gd name="T19" fmla="*/ 277 h 642"/>
              <a:gd name="T20" fmla="*/ 2 w 1159"/>
              <a:gd name="T21" fmla="*/ 223 h 642"/>
              <a:gd name="T22" fmla="*/ 13 w 1159"/>
              <a:gd name="T23" fmla="*/ 204 h 642"/>
              <a:gd name="T24" fmla="*/ 65 w 1159"/>
              <a:gd name="T25" fmla="*/ 148 h 642"/>
              <a:gd name="T26" fmla="*/ 120 w 1159"/>
              <a:gd name="T27" fmla="*/ 108 h 642"/>
              <a:gd name="T28" fmla="*/ 117 w 1159"/>
              <a:gd name="T29" fmla="*/ 350 h 642"/>
              <a:gd name="T30" fmla="*/ 119 w 1159"/>
              <a:gd name="T31" fmla="*/ 356 h 642"/>
              <a:gd name="T32" fmla="*/ 154 w 1159"/>
              <a:gd name="T33" fmla="*/ 396 h 642"/>
              <a:gd name="T34" fmla="*/ 187 w 1159"/>
              <a:gd name="T35" fmla="*/ 420 h 642"/>
              <a:gd name="T36" fmla="*/ 91 w 1159"/>
              <a:gd name="T37" fmla="*/ 516 h 642"/>
              <a:gd name="T38" fmla="*/ 31 w 1159"/>
              <a:gd name="T39" fmla="*/ 461 h 642"/>
              <a:gd name="T40" fmla="*/ 7 w 1159"/>
              <a:gd name="T41" fmla="*/ 428 h 642"/>
              <a:gd name="T42" fmla="*/ 117 w 1159"/>
              <a:gd name="T43" fmla="*/ 350 h 642"/>
              <a:gd name="T44" fmla="*/ 296 w 1159"/>
              <a:gd name="T45" fmla="*/ 469 h 642"/>
              <a:gd name="T46" fmla="*/ 411 w 1159"/>
              <a:gd name="T47" fmla="*/ 495 h 642"/>
              <a:gd name="T48" fmla="*/ 347 w 1159"/>
              <a:gd name="T49" fmla="*/ 620 h 642"/>
              <a:gd name="T50" fmla="*/ 249 w 1159"/>
              <a:gd name="T51" fmla="*/ 594 h 642"/>
              <a:gd name="T52" fmla="*/ 537 w 1159"/>
              <a:gd name="T53" fmla="*/ 507 h 642"/>
              <a:gd name="T54" fmla="*/ 664 w 1159"/>
              <a:gd name="T55" fmla="*/ 504 h 642"/>
              <a:gd name="T56" fmla="*/ 564 w 1159"/>
              <a:gd name="T57" fmla="*/ 642 h 642"/>
              <a:gd name="T58" fmla="*/ 537 w 1159"/>
              <a:gd name="T59" fmla="*/ 507 h 642"/>
              <a:gd name="T60" fmla="*/ 844 w 1159"/>
              <a:gd name="T61" fmla="*/ 468 h 642"/>
              <a:gd name="T62" fmla="*/ 898 w 1159"/>
              <a:gd name="T63" fmla="*/ 446 h 642"/>
              <a:gd name="T64" fmla="*/ 924 w 1159"/>
              <a:gd name="T65" fmla="*/ 580 h 642"/>
              <a:gd name="T66" fmla="*/ 815 w 1159"/>
              <a:gd name="T67" fmla="*/ 613 h 642"/>
              <a:gd name="T68" fmla="*/ 989 w 1159"/>
              <a:gd name="T69" fmla="*/ 388 h 642"/>
              <a:gd name="T70" fmla="*/ 998 w 1159"/>
              <a:gd name="T71" fmla="*/ 380 h 642"/>
              <a:gd name="T72" fmla="*/ 1010 w 1159"/>
              <a:gd name="T73" fmla="*/ 365 h 642"/>
              <a:gd name="T74" fmla="*/ 1018 w 1159"/>
              <a:gd name="T75" fmla="*/ 353 h 642"/>
              <a:gd name="T76" fmla="*/ 1024 w 1159"/>
              <a:gd name="T77" fmla="*/ 341 h 642"/>
              <a:gd name="T78" fmla="*/ 1026 w 1159"/>
              <a:gd name="T79" fmla="*/ 327 h 642"/>
              <a:gd name="T80" fmla="*/ 1159 w 1159"/>
              <a:gd name="T81" fmla="*/ 312 h 642"/>
              <a:gd name="T82" fmla="*/ 1159 w 1159"/>
              <a:gd name="T83" fmla="*/ 327 h 642"/>
              <a:gd name="T84" fmla="*/ 1154 w 1159"/>
              <a:gd name="T85" fmla="*/ 367 h 642"/>
              <a:gd name="T86" fmla="*/ 1141 w 1159"/>
              <a:gd name="T87" fmla="*/ 404 h 642"/>
              <a:gd name="T88" fmla="*/ 1122 w 1159"/>
              <a:gd name="T89" fmla="*/ 436 h 642"/>
              <a:gd name="T90" fmla="*/ 1099 w 1159"/>
              <a:gd name="T91" fmla="*/ 467 h 642"/>
              <a:gd name="T92" fmla="*/ 989 w 1159"/>
              <a:gd name="T93" fmla="*/ 388 h 642"/>
              <a:gd name="T94" fmla="*/ 982 w 1159"/>
              <a:gd name="T95" fmla="*/ 247 h 642"/>
              <a:gd name="T96" fmla="*/ 937 w 1159"/>
              <a:gd name="T97" fmla="*/ 216 h 642"/>
              <a:gd name="T98" fmla="*/ 893 w 1159"/>
              <a:gd name="T99" fmla="*/ 194 h 642"/>
              <a:gd name="T100" fmla="*/ 971 w 1159"/>
              <a:gd name="T101" fmla="*/ 83 h 642"/>
              <a:gd name="T102" fmla="*/ 1045 w 1159"/>
              <a:gd name="T103" fmla="*/ 127 h 642"/>
              <a:gd name="T104" fmla="*/ 1080 w 1159"/>
              <a:gd name="T105" fmla="*/ 156 h 642"/>
              <a:gd name="T106" fmla="*/ 776 w 1159"/>
              <a:gd name="T107" fmla="*/ 157 h 642"/>
              <a:gd name="T108" fmla="*/ 663 w 1159"/>
              <a:gd name="T109" fmla="*/ 138 h 642"/>
              <a:gd name="T110" fmla="*/ 789 w 1159"/>
              <a:gd name="T111" fmla="*/ 23 h 642"/>
              <a:gd name="T112" fmla="*/ 776 w 1159"/>
              <a:gd name="T113" fmla="*/ 157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9" h="642">
                <a:moveTo>
                  <a:pt x="670" y="139"/>
                </a:moveTo>
                <a:lnTo>
                  <a:pt x="564" y="134"/>
                </a:lnTo>
                <a:lnTo>
                  <a:pt x="543" y="135"/>
                </a:lnTo>
                <a:lnTo>
                  <a:pt x="537" y="2"/>
                </a:lnTo>
                <a:lnTo>
                  <a:pt x="571" y="0"/>
                </a:lnTo>
                <a:lnTo>
                  <a:pt x="677" y="5"/>
                </a:lnTo>
                <a:lnTo>
                  <a:pt x="670" y="139"/>
                </a:lnTo>
                <a:close/>
                <a:moveTo>
                  <a:pt x="418" y="146"/>
                </a:moveTo>
                <a:lnTo>
                  <a:pt x="374" y="153"/>
                </a:lnTo>
                <a:lnTo>
                  <a:pt x="295" y="174"/>
                </a:lnTo>
                <a:lnTo>
                  <a:pt x="261" y="45"/>
                </a:lnTo>
                <a:lnTo>
                  <a:pt x="353" y="21"/>
                </a:lnTo>
                <a:lnTo>
                  <a:pt x="398" y="14"/>
                </a:lnTo>
                <a:lnTo>
                  <a:pt x="418" y="146"/>
                </a:lnTo>
                <a:close/>
                <a:moveTo>
                  <a:pt x="193" y="219"/>
                </a:moveTo>
                <a:lnTo>
                  <a:pt x="169" y="235"/>
                </a:lnTo>
                <a:lnTo>
                  <a:pt x="147" y="252"/>
                </a:lnTo>
                <a:lnTo>
                  <a:pt x="132" y="269"/>
                </a:lnTo>
                <a:lnTo>
                  <a:pt x="118" y="287"/>
                </a:lnTo>
                <a:lnTo>
                  <a:pt x="125" y="277"/>
                </a:lnTo>
                <a:lnTo>
                  <a:pt x="120" y="286"/>
                </a:lnTo>
                <a:lnTo>
                  <a:pt x="2" y="223"/>
                </a:lnTo>
                <a:lnTo>
                  <a:pt x="7" y="214"/>
                </a:lnTo>
                <a:cubicBezTo>
                  <a:pt x="9" y="211"/>
                  <a:pt x="11" y="207"/>
                  <a:pt x="13" y="204"/>
                </a:cubicBezTo>
                <a:lnTo>
                  <a:pt x="36" y="176"/>
                </a:lnTo>
                <a:lnTo>
                  <a:pt x="65" y="148"/>
                </a:lnTo>
                <a:lnTo>
                  <a:pt x="96" y="123"/>
                </a:lnTo>
                <a:lnTo>
                  <a:pt x="120" y="108"/>
                </a:lnTo>
                <a:lnTo>
                  <a:pt x="193" y="219"/>
                </a:lnTo>
                <a:close/>
                <a:moveTo>
                  <a:pt x="117" y="350"/>
                </a:moveTo>
                <a:lnTo>
                  <a:pt x="125" y="365"/>
                </a:lnTo>
                <a:lnTo>
                  <a:pt x="119" y="356"/>
                </a:lnTo>
                <a:lnTo>
                  <a:pt x="137" y="379"/>
                </a:lnTo>
                <a:lnTo>
                  <a:pt x="154" y="396"/>
                </a:lnTo>
                <a:lnTo>
                  <a:pt x="174" y="411"/>
                </a:lnTo>
                <a:lnTo>
                  <a:pt x="187" y="420"/>
                </a:lnTo>
                <a:lnTo>
                  <a:pt x="115" y="531"/>
                </a:lnTo>
                <a:lnTo>
                  <a:pt x="91" y="516"/>
                </a:lnTo>
                <a:lnTo>
                  <a:pt x="58" y="489"/>
                </a:lnTo>
                <a:lnTo>
                  <a:pt x="31" y="461"/>
                </a:lnTo>
                <a:lnTo>
                  <a:pt x="13" y="437"/>
                </a:lnTo>
                <a:cubicBezTo>
                  <a:pt x="11" y="434"/>
                  <a:pt x="9" y="431"/>
                  <a:pt x="7" y="428"/>
                </a:cubicBezTo>
                <a:lnTo>
                  <a:pt x="0" y="414"/>
                </a:lnTo>
                <a:lnTo>
                  <a:pt x="117" y="350"/>
                </a:lnTo>
                <a:close/>
                <a:moveTo>
                  <a:pt x="294" y="468"/>
                </a:moveTo>
                <a:lnTo>
                  <a:pt x="296" y="469"/>
                </a:lnTo>
                <a:lnTo>
                  <a:pt x="380" y="491"/>
                </a:lnTo>
                <a:lnTo>
                  <a:pt x="411" y="495"/>
                </a:lnTo>
                <a:lnTo>
                  <a:pt x="391" y="627"/>
                </a:lnTo>
                <a:lnTo>
                  <a:pt x="347" y="620"/>
                </a:lnTo>
                <a:lnTo>
                  <a:pt x="251" y="595"/>
                </a:lnTo>
                <a:lnTo>
                  <a:pt x="249" y="594"/>
                </a:lnTo>
                <a:lnTo>
                  <a:pt x="294" y="468"/>
                </a:lnTo>
                <a:close/>
                <a:moveTo>
                  <a:pt x="537" y="507"/>
                </a:moveTo>
                <a:lnTo>
                  <a:pt x="571" y="509"/>
                </a:lnTo>
                <a:lnTo>
                  <a:pt x="664" y="504"/>
                </a:lnTo>
                <a:lnTo>
                  <a:pt x="670" y="637"/>
                </a:lnTo>
                <a:lnTo>
                  <a:pt x="564" y="642"/>
                </a:lnTo>
                <a:lnTo>
                  <a:pt x="531" y="640"/>
                </a:lnTo>
                <a:lnTo>
                  <a:pt x="537" y="507"/>
                </a:lnTo>
                <a:close/>
                <a:moveTo>
                  <a:pt x="781" y="484"/>
                </a:moveTo>
                <a:lnTo>
                  <a:pt x="844" y="468"/>
                </a:lnTo>
                <a:lnTo>
                  <a:pt x="879" y="455"/>
                </a:lnTo>
                <a:lnTo>
                  <a:pt x="898" y="446"/>
                </a:lnTo>
                <a:lnTo>
                  <a:pt x="952" y="568"/>
                </a:lnTo>
                <a:lnTo>
                  <a:pt x="924" y="580"/>
                </a:lnTo>
                <a:lnTo>
                  <a:pt x="878" y="596"/>
                </a:lnTo>
                <a:lnTo>
                  <a:pt x="815" y="613"/>
                </a:lnTo>
                <a:lnTo>
                  <a:pt x="781" y="484"/>
                </a:lnTo>
                <a:close/>
                <a:moveTo>
                  <a:pt x="989" y="388"/>
                </a:moveTo>
                <a:lnTo>
                  <a:pt x="1004" y="373"/>
                </a:lnTo>
                <a:lnTo>
                  <a:pt x="998" y="380"/>
                </a:lnTo>
                <a:lnTo>
                  <a:pt x="1015" y="357"/>
                </a:lnTo>
                <a:lnTo>
                  <a:pt x="1010" y="365"/>
                </a:lnTo>
                <a:lnTo>
                  <a:pt x="1023" y="341"/>
                </a:lnTo>
                <a:lnTo>
                  <a:pt x="1018" y="353"/>
                </a:lnTo>
                <a:lnTo>
                  <a:pt x="1026" y="327"/>
                </a:lnTo>
                <a:lnTo>
                  <a:pt x="1024" y="341"/>
                </a:lnTo>
                <a:lnTo>
                  <a:pt x="1026" y="315"/>
                </a:lnTo>
                <a:lnTo>
                  <a:pt x="1026" y="327"/>
                </a:lnTo>
                <a:lnTo>
                  <a:pt x="1026" y="325"/>
                </a:lnTo>
                <a:lnTo>
                  <a:pt x="1159" y="312"/>
                </a:lnTo>
                <a:lnTo>
                  <a:pt x="1159" y="315"/>
                </a:lnTo>
                <a:cubicBezTo>
                  <a:pt x="1159" y="319"/>
                  <a:pt x="1159" y="323"/>
                  <a:pt x="1159" y="327"/>
                </a:cubicBezTo>
                <a:lnTo>
                  <a:pt x="1156" y="353"/>
                </a:lnTo>
                <a:cubicBezTo>
                  <a:pt x="1156" y="358"/>
                  <a:pt x="1155" y="363"/>
                  <a:pt x="1154" y="367"/>
                </a:cubicBezTo>
                <a:lnTo>
                  <a:pt x="1146" y="392"/>
                </a:lnTo>
                <a:cubicBezTo>
                  <a:pt x="1144" y="397"/>
                  <a:pt x="1143" y="400"/>
                  <a:pt x="1141" y="404"/>
                </a:cubicBezTo>
                <a:lnTo>
                  <a:pt x="1128" y="428"/>
                </a:lnTo>
                <a:cubicBezTo>
                  <a:pt x="1126" y="431"/>
                  <a:pt x="1124" y="434"/>
                  <a:pt x="1122" y="436"/>
                </a:cubicBezTo>
                <a:lnTo>
                  <a:pt x="1105" y="460"/>
                </a:lnTo>
                <a:cubicBezTo>
                  <a:pt x="1103" y="462"/>
                  <a:pt x="1101" y="465"/>
                  <a:pt x="1099" y="467"/>
                </a:cubicBezTo>
                <a:lnTo>
                  <a:pt x="1083" y="482"/>
                </a:lnTo>
                <a:lnTo>
                  <a:pt x="989" y="388"/>
                </a:lnTo>
                <a:close/>
                <a:moveTo>
                  <a:pt x="985" y="251"/>
                </a:moveTo>
                <a:lnTo>
                  <a:pt x="982" y="247"/>
                </a:lnTo>
                <a:lnTo>
                  <a:pt x="961" y="231"/>
                </a:lnTo>
                <a:lnTo>
                  <a:pt x="937" y="216"/>
                </a:lnTo>
                <a:lnTo>
                  <a:pt x="907" y="200"/>
                </a:lnTo>
                <a:lnTo>
                  <a:pt x="893" y="194"/>
                </a:lnTo>
                <a:lnTo>
                  <a:pt x="947" y="72"/>
                </a:lnTo>
                <a:lnTo>
                  <a:pt x="971" y="83"/>
                </a:lnTo>
                <a:lnTo>
                  <a:pt x="1008" y="103"/>
                </a:lnTo>
                <a:lnTo>
                  <a:pt x="1045" y="127"/>
                </a:lnTo>
                <a:lnTo>
                  <a:pt x="1076" y="153"/>
                </a:lnTo>
                <a:lnTo>
                  <a:pt x="1080" y="156"/>
                </a:lnTo>
                <a:lnTo>
                  <a:pt x="985" y="251"/>
                </a:lnTo>
                <a:close/>
                <a:moveTo>
                  <a:pt x="776" y="157"/>
                </a:moveTo>
                <a:lnTo>
                  <a:pt x="755" y="151"/>
                </a:lnTo>
                <a:lnTo>
                  <a:pt x="663" y="138"/>
                </a:lnTo>
                <a:lnTo>
                  <a:pt x="684" y="6"/>
                </a:lnTo>
                <a:lnTo>
                  <a:pt x="789" y="23"/>
                </a:lnTo>
                <a:lnTo>
                  <a:pt x="810" y="28"/>
                </a:lnTo>
                <a:lnTo>
                  <a:pt x="776" y="157"/>
                </a:lnTo>
                <a:close/>
              </a:path>
            </a:pathLst>
          </a:custGeom>
          <a:solidFill>
            <a:srgbClr val="000000"/>
          </a:solidFill>
          <a:ln w="0">
            <a:solidFill>
              <a:srgbClr val="000000"/>
            </a:solidFill>
            <a:prstDash val="solid"/>
            <a:round/>
            <a:headEnd/>
            <a:tailEnd/>
          </a:ln>
        </p:spPr>
        <p:txBody>
          <a:bodyPr/>
          <a:lstStyle/>
          <a:p>
            <a:endParaRPr lang="fi-FI"/>
          </a:p>
        </p:txBody>
      </p:sp>
      <p:sp>
        <p:nvSpPr>
          <p:cNvPr id="3956915" name="Freeform 179"/>
          <p:cNvSpPr>
            <a:spLocks noEditPoints="1"/>
          </p:cNvSpPr>
          <p:nvPr/>
        </p:nvSpPr>
        <p:spPr bwMode="auto">
          <a:xfrm>
            <a:off x="3860800" y="4387131"/>
            <a:ext cx="190500" cy="106362"/>
          </a:xfrm>
          <a:custGeom>
            <a:avLst/>
            <a:gdLst>
              <a:gd name="T0" fmla="*/ 583 w 1179"/>
              <a:gd name="T1" fmla="*/ 133 h 650"/>
              <a:gd name="T2" fmla="*/ 557 w 1179"/>
              <a:gd name="T3" fmla="*/ 1 h 650"/>
              <a:gd name="T4" fmla="*/ 697 w 1179"/>
              <a:gd name="T5" fmla="*/ 5 h 650"/>
              <a:gd name="T6" fmla="*/ 438 w 1179"/>
              <a:gd name="T7" fmla="*/ 146 h 650"/>
              <a:gd name="T8" fmla="*/ 315 w 1179"/>
              <a:gd name="T9" fmla="*/ 173 h 650"/>
              <a:gd name="T10" fmla="*/ 369 w 1179"/>
              <a:gd name="T11" fmla="*/ 21 h 650"/>
              <a:gd name="T12" fmla="*/ 438 w 1179"/>
              <a:gd name="T13" fmla="*/ 146 h 650"/>
              <a:gd name="T14" fmla="*/ 206 w 1179"/>
              <a:gd name="T15" fmla="*/ 220 h 650"/>
              <a:gd name="T16" fmla="*/ 159 w 1179"/>
              <a:gd name="T17" fmla="*/ 254 h 650"/>
              <a:gd name="T18" fmla="*/ 130 w 1179"/>
              <a:gd name="T19" fmla="*/ 289 h 650"/>
              <a:gd name="T20" fmla="*/ 136 w 1179"/>
              <a:gd name="T21" fmla="*/ 279 h 650"/>
              <a:gd name="T22" fmla="*/ 18 w 1179"/>
              <a:gd name="T23" fmla="*/ 217 h 650"/>
              <a:gd name="T24" fmla="*/ 48 w 1179"/>
              <a:gd name="T25" fmla="*/ 177 h 650"/>
              <a:gd name="T26" fmla="*/ 108 w 1179"/>
              <a:gd name="T27" fmla="*/ 124 h 650"/>
              <a:gd name="T28" fmla="*/ 145 w 1179"/>
              <a:gd name="T29" fmla="*/ 101 h 650"/>
              <a:gd name="T30" fmla="*/ 127 w 1179"/>
              <a:gd name="T31" fmla="*/ 356 h 650"/>
              <a:gd name="T32" fmla="*/ 123 w 1179"/>
              <a:gd name="T33" fmla="*/ 346 h 650"/>
              <a:gd name="T34" fmla="*/ 130 w 1179"/>
              <a:gd name="T35" fmla="*/ 361 h 650"/>
              <a:gd name="T36" fmla="*/ 165 w 1179"/>
              <a:gd name="T37" fmla="*/ 401 h 650"/>
              <a:gd name="T38" fmla="*/ 187 w 1179"/>
              <a:gd name="T39" fmla="*/ 418 h 650"/>
              <a:gd name="T40" fmla="*/ 102 w 1179"/>
              <a:gd name="T41" fmla="*/ 521 h 650"/>
              <a:gd name="T42" fmla="*/ 42 w 1179"/>
              <a:gd name="T43" fmla="*/ 466 h 650"/>
              <a:gd name="T44" fmla="*/ 18 w 1179"/>
              <a:gd name="T45" fmla="*/ 433 h 650"/>
              <a:gd name="T46" fmla="*/ 0 w 1179"/>
              <a:gd name="T47" fmla="*/ 397 h 650"/>
              <a:gd name="T48" fmla="*/ 127 w 1179"/>
              <a:gd name="T49" fmla="*/ 356 h 650"/>
              <a:gd name="T50" fmla="*/ 311 w 1179"/>
              <a:gd name="T51" fmla="*/ 477 h 650"/>
              <a:gd name="T52" fmla="*/ 409 w 1179"/>
              <a:gd name="T53" fmla="*/ 500 h 650"/>
              <a:gd name="T54" fmla="*/ 362 w 1179"/>
              <a:gd name="T55" fmla="*/ 627 h 650"/>
              <a:gd name="T56" fmla="*/ 247 w 1179"/>
              <a:gd name="T57" fmla="*/ 595 h 650"/>
              <a:gd name="T58" fmla="*/ 535 w 1179"/>
              <a:gd name="T59" fmla="*/ 514 h 650"/>
              <a:gd name="T60" fmla="*/ 661 w 1179"/>
              <a:gd name="T61" fmla="*/ 513 h 650"/>
              <a:gd name="T62" fmla="*/ 583 w 1179"/>
              <a:gd name="T63" fmla="*/ 650 h 650"/>
              <a:gd name="T64" fmla="*/ 535 w 1179"/>
              <a:gd name="T65" fmla="*/ 514 h 650"/>
              <a:gd name="T66" fmla="*/ 868 w 1179"/>
              <a:gd name="T67" fmla="*/ 475 h 650"/>
              <a:gd name="T68" fmla="*/ 947 w 1179"/>
              <a:gd name="T69" fmla="*/ 587 h 650"/>
              <a:gd name="T70" fmla="*/ 813 w 1179"/>
              <a:gd name="T71" fmla="*/ 627 h 650"/>
              <a:gd name="T72" fmla="*/ 998 w 1179"/>
              <a:gd name="T73" fmla="*/ 408 h 650"/>
              <a:gd name="T74" fmla="*/ 1030 w 1179"/>
              <a:gd name="T75" fmla="*/ 378 h 650"/>
              <a:gd name="T76" fmla="*/ 1036 w 1179"/>
              <a:gd name="T77" fmla="*/ 371 h 650"/>
              <a:gd name="T78" fmla="*/ 1045 w 1179"/>
              <a:gd name="T79" fmla="*/ 357 h 650"/>
              <a:gd name="T80" fmla="*/ 1179 w 1179"/>
              <a:gd name="T81" fmla="*/ 373 h 650"/>
              <a:gd name="T82" fmla="*/ 1168 w 1179"/>
              <a:gd name="T83" fmla="*/ 408 h 650"/>
              <a:gd name="T84" fmla="*/ 1148 w 1179"/>
              <a:gd name="T85" fmla="*/ 443 h 650"/>
              <a:gd name="T86" fmla="*/ 1097 w 1179"/>
              <a:gd name="T87" fmla="*/ 500 h 650"/>
              <a:gd name="T88" fmla="*/ 998 w 1179"/>
              <a:gd name="T89" fmla="*/ 408 h 650"/>
              <a:gd name="T90" fmla="*/ 1025 w 1179"/>
              <a:gd name="T91" fmla="*/ 265 h 650"/>
              <a:gd name="T92" fmla="*/ 986 w 1179"/>
              <a:gd name="T93" fmla="*/ 232 h 650"/>
              <a:gd name="T94" fmla="*/ 945 w 1179"/>
              <a:gd name="T95" fmla="*/ 208 h 650"/>
              <a:gd name="T96" fmla="*/ 1035 w 1179"/>
              <a:gd name="T97" fmla="*/ 105 h 650"/>
              <a:gd name="T98" fmla="*/ 1102 w 1179"/>
              <a:gd name="T99" fmla="*/ 155 h 650"/>
              <a:gd name="T100" fmla="*/ 1134 w 1179"/>
              <a:gd name="T101" fmla="*/ 189 h 650"/>
              <a:gd name="T102" fmla="*/ 835 w 1179"/>
              <a:gd name="T103" fmla="*/ 167 h 650"/>
              <a:gd name="T104" fmla="*/ 712 w 1179"/>
              <a:gd name="T105" fmla="*/ 142 h 650"/>
              <a:gd name="T106" fmla="*/ 811 w 1179"/>
              <a:gd name="T107" fmla="*/ 22 h 650"/>
              <a:gd name="T108" fmla="*/ 835 w 1179"/>
              <a:gd name="T109" fmla="*/ 16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9" h="650">
                <a:moveTo>
                  <a:pt x="691" y="139"/>
                </a:moveTo>
                <a:lnTo>
                  <a:pt x="583" y="133"/>
                </a:lnTo>
                <a:lnTo>
                  <a:pt x="564" y="134"/>
                </a:lnTo>
                <a:lnTo>
                  <a:pt x="557" y="1"/>
                </a:lnTo>
                <a:lnTo>
                  <a:pt x="590" y="0"/>
                </a:lnTo>
                <a:lnTo>
                  <a:pt x="697" y="5"/>
                </a:lnTo>
                <a:lnTo>
                  <a:pt x="691" y="139"/>
                </a:lnTo>
                <a:close/>
                <a:moveTo>
                  <a:pt x="438" y="146"/>
                </a:moveTo>
                <a:lnTo>
                  <a:pt x="389" y="153"/>
                </a:lnTo>
                <a:lnTo>
                  <a:pt x="315" y="173"/>
                </a:lnTo>
                <a:lnTo>
                  <a:pt x="281" y="43"/>
                </a:lnTo>
                <a:lnTo>
                  <a:pt x="369" y="21"/>
                </a:lnTo>
                <a:lnTo>
                  <a:pt x="418" y="14"/>
                </a:lnTo>
                <a:lnTo>
                  <a:pt x="438" y="146"/>
                </a:lnTo>
                <a:close/>
                <a:moveTo>
                  <a:pt x="207" y="219"/>
                </a:moveTo>
                <a:lnTo>
                  <a:pt x="206" y="220"/>
                </a:lnTo>
                <a:lnTo>
                  <a:pt x="180" y="236"/>
                </a:lnTo>
                <a:lnTo>
                  <a:pt x="159" y="254"/>
                </a:lnTo>
                <a:lnTo>
                  <a:pt x="142" y="272"/>
                </a:lnTo>
                <a:lnTo>
                  <a:pt x="130" y="289"/>
                </a:lnTo>
                <a:lnTo>
                  <a:pt x="136" y="279"/>
                </a:lnTo>
                <a:lnTo>
                  <a:pt x="136" y="279"/>
                </a:lnTo>
                <a:lnTo>
                  <a:pt x="18" y="217"/>
                </a:lnTo>
                <a:lnTo>
                  <a:pt x="18" y="217"/>
                </a:lnTo>
                <a:cubicBezTo>
                  <a:pt x="20" y="213"/>
                  <a:pt x="22" y="210"/>
                  <a:pt x="24" y="207"/>
                </a:cubicBezTo>
                <a:lnTo>
                  <a:pt x="48" y="177"/>
                </a:lnTo>
                <a:lnTo>
                  <a:pt x="75" y="150"/>
                </a:lnTo>
                <a:lnTo>
                  <a:pt x="108" y="124"/>
                </a:lnTo>
                <a:lnTo>
                  <a:pt x="144" y="101"/>
                </a:lnTo>
                <a:lnTo>
                  <a:pt x="145" y="101"/>
                </a:lnTo>
                <a:lnTo>
                  <a:pt x="207" y="219"/>
                </a:lnTo>
                <a:close/>
                <a:moveTo>
                  <a:pt x="127" y="356"/>
                </a:moveTo>
                <a:lnTo>
                  <a:pt x="128" y="357"/>
                </a:lnTo>
                <a:lnTo>
                  <a:pt x="123" y="346"/>
                </a:lnTo>
                <a:lnTo>
                  <a:pt x="136" y="371"/>
                </a:lnTo>
                <a:lnTo>
                  <a:pt x="130" y="361"/>
                </a:lnTo>
                <a:lnTo>
                  <a:pt x="148" y="385"/>
                </a:lnTo>
                <a:lnTo>
                  <a:pt x="165" y="401"/>
                </a:lnTo>
                <a:lnTo>
                  <a:pt x="186" y="418"/>
                </a:lnTo>
                <a:lnTo>
                  <a:pt x="187" y="418"/>
                </a:lnTo>
                <a:lnTo>
                  <a:pt x="115" y="530"/>
                </a:lnTo>
                <a:lnTo>
                  <a:pt x="102" y="521"/>
                </a:lnTo>
                <a:lnTo>
                  <a:pt x="70" y="495"/>
                </a:lnTo>
                <a:lnTo>
                  <a:pt x="42" y="466"/>
                </a:lnTo>
                <a:lnTo>
                  <a:pt x="24" y="443"/>
                </a:lnTo>
                <a:cubicBezTo>
                  <a:pt x="22" y="439"/>
                  <a:pt x="20" y="436"/>
                  <a:pt x="18" y="433"/>
                </a:cubicBezTo>
                <a:lnTo>
                  <a:pt x="5" y="408"/>
                </a:lnTo>
                <a:cubicBezTo>
                  <a:pt x="3" y="404"/>
                  <a:pt x="2" y="401"/>
                  <a:pt x="0" y="397"/>
                </a:cubicBezTo>
                <a:lnTo>
                  <a:pt x="0" y="396"/>
                </a:lnTo>
                <a:lnTo>
                  <a:pt x="127" y="356"/>
                </a:lnTo>
                <a:close/>
                <a:moveTo>
                  <a:pt x="293" y="470"/>
                </a:moveTo>
                <a:lnTo>
                  <a:pt x="311" y="477"/>
                </a:lnTo>
                <a:lnTo>
                  <a:pt x="396" y="498"/>
                </a:lnTo>
                <a:lnTo>
                  <a:pt x="409" y="500"/>
                </a:lnTo>
                <a:lnTo>
                  <a:pt x="389" y="632"/>
                </a:lnTo>
                <a:lnTo>
                  <a:pt x="362" y="627"/>
                </a:lnTo>
                <a:lnTo>
                  <a:pt x="266" y="602"/>
                </a:lnTo>
                <a:lnTo>
                  <a:pt x="247" y="595"/>
                </a:lnTo>
                <a:lnTo>
                  <a:pt x="293" y="470"/>
                </a:lnTo>
                <a:close/>
                <a:moveTo>
                  <a:pt x="535" y="514"/>
                </a:moveTo>
                <a:lnTo>
                  <a:pt x="590" y="517"/>
                </a:lnTo>
                <a:lnTo>
                  <a:pt x="661" y="513"/>
                </a:lnTo>
                <a:lnTo>
                  <a:pt x="668" y="646"/>
                </a:lnTo>
                <a:lnTo>
                  <a:pt x="583" y="650"/>
                </a:lnTo>
                <a:lnTo>
                  <a:pt x="528" y="647"/>
                </a:lnTo>
                <a:lnTo>
                  <a:pt x="535" y="514"/>
                </a:lnTo>
                <a:close/>
                <a:moveTo>
                  <a:pt x="780" y="498"/>
                </a:moveTo>
                <a:lnTo>
                  <a:pt x="868" y="475"/>
                </a:lnTo>
                <a:lnTo>
                  <a:pt x="901" y="462"/>
                </a:lnTo>
                <a:lnTo>
                  <a:pt x="947" y="587"/>
                </a:lnTo>
                <a:lnTo>
                  <a:pt x="901" y="604"/>
                </a:lnTo>
                <a:lnTo>
                  <a:pt x="813" y="627"/>
                </a:lnTo>
                <a:lnTo>
                  <a:pt x="780" y="498"/>
                </a:lnTo>
                <a:close/>
                <a:moveTo>
                  <a:pt x="998" y="408"/>
                </a:moveTo>
                <a:lnTo>
                  <a:pt x="1013" y="396"/>
                </a:lnTo>
                <a:lnTo>
                  <a:pt x="1030" y="378"/>
                </a:lnTo>
                <a:lnTo>
                  <a:pt x="1043" y="361"/>
                </a:lnTo>
                <a:lnTo>
                  <a:pt x="1036" y="371"/>
                </a:lnTo>
                <a:lnTo>
                  <a:pt x="1049" y="346"/>
                </a:lnTo>
                <a:lnTo>
                  <a:pt x="1045" y="357"/>
                </a:lnTo>
                <a:lnTo>
                  <a:pt x="1052" y="333"/>
                </a:lnTo>
                <a:lnTo>
                  <a:pt x="1179" y="373"/>
                </a:lnTo>
                <a:lnTo>
                  <a:pt x="1172" y="397"/>
                </a:lnTo>
                <a:cubicBezTo>
                  <a:pt x="1171" y="401"/>
                  <a:pt x="1169" y="404"/>
                  <a:pt x="1168" y="408"/>
                </a:cubicBezTo>
                <a:lnTo>
                  <a:pt x="1155" y="433"/>
                </a:lnTo>
                <a:cubicBezTo>
                  <a:pt x="1153" y="436"/>
                  <a:pt x="1151" y="439"/>
                  <a:pt x="1148" y="443"/>
                </a:cubicBezTo>
                <a:lnTo>
                  <a:pt x="1125" y="473"/>
                </a:lnTo>
                <a:lnTo>
                  <a:pt x="1097" y="500"/>
                </a:lnTo>
                <a:lnTo>
                  <a:pt x="1082" y="512"/>
                </a:lnTo>
                <a:lnTo>
                  <a:pt x="998" y="408"/>
                </a:lnTo>
                <a:close/>
                <a:moveTo>
                  <a:pt x="1028" y="270"/>
                </a:moveTo>
                <a:lnTo>
                  <a:pt x="1025" y="265"/>
                </a:lnTo>
                <a:lnTo>
                  <a:pt x="1008" y="249"/>
                </a:lnTo>
                <a:lnTo>
                  <a:pt x="986" y="232"/>
                </a:lnTo>
                <a:lnTo>
                  <a:pt x="961" y="216"/>
                </a:lnTo>
                <a:lnTo>
                  <a:pt x="945" y="208"/>
                </a:lnTo>
                <a:lnTo>
                  <a:pt x="1007" y="90"/>
                </a:lnTo>
                <a:lnTo>
                  <a:pt x="1035" y="105"/>
                </a:lnTo>
                <a:lnTo>
                  <a:pt x="1070" y="129"/>
                </a:lnTo>
                <a:lnTo>
                  <a:pt x="1102" y="155"/>
                </a:lnTo>
                <a:lnTo>
                  <a:pt x="1130" y="184"/>
                </a:lnTo>
                <a:lnTo>
                  <a:pt x="1134" y="189"/>
                </a:lnTo>
                <a:lnTo>
                  <a:pt x="1028" y="270"/>
                </a:lnTo>
                <a:close/>
                <a:moveTo>
                  <a:pt x="835" y="167"/>
                </a:moveTo>
                <a:lnTo>
                  <a:pt x="777" y="151"/>
                </a:lnTo>
                <a:lnTo>
                  <a:pt x="712" y="142"/>
                </a:lnTo>
                <a:lnTo>
                  <a:pt x="731" y="10"/>
                </a:lnTo>
                <a:lnTo>
                  <a:pt x="811" y="22"/>
                </a:lnTo>
                <a:lnTo>
                  <a:pt x="869" y="38"/>
                </a:lnTo>
                <a:lnTo>
                  <a:pt x="835" y="167"/>
                </a:lnTo>
                <a:close/>
              </a:path>
            </a:pathLst>
          </a:custGeom>
          <a:solidFill>
            <a:srgbClr val="000000"/>
          </a:solidFill>
          <a:ln w="0">
            <a:solidFill>
              <a:srgbClr val="000000"/>
            </a:solidFill>
            <a:prstDash val="solid"/>
            <a:round/>
            <a:headEnd/>
            <a:tailEnd/>
          </a:ln>
        </p:spPr>
        <p:txBody>
          <a:bodyPr/>
          <a:lstStyle/>
          <a:p>
            <a:endParaRPr lang="fi-FI"/>
          </a:p>
        </p:txBody>
      </p:sp>
      <p:grpSp>
        <p:nvGrpSpPr>
          <p:cNvPr id="3956916" name="Group 180"/>
          <p:cNvGrpSpPr>
            <a:grpSpLocks/>
          </p:cNvGrpSpPr>
          <p:nvPr/>
        </p:nvGrpSpPr>
        <p:grpSpPr bwMode="auto">
          <a:xfrm>
            <a:off x="4040188" y="4564931"/>
            <a:ext cx="169862" cy="84137"/>
            <a:chOff x="2545" y="2603"/>
            <a:chExt cx="107" cy="53"/>
          </a:xfrm>
        </p:grpSpPr>
        <p:sp>
          <p:nvSpPr>
            <p:cNvPr id="3956917" name="Oval 181"/>
            <p:cNvSpPr>
              <a:spLocks noChangeArrowheads="1"/>
            </p:cNvSpPr>
            <p:nvPr/>
          </p:nvSpPr>
          <p:spPr bwMode="auto">
            <a:xfrm>
              <a:off x="2545" y="2603"/>
              <a:ext cx="107" cy="53"/>
            </a:xfrm>
            <a:prstGeom prst="ellipse">
              <a:avLst/>
            </a:prstGeom>
            <a:solidFill>
              <a:srgbClr val="CCECFF"/>
            </a:solidFill>
            <a:ln w="0">
              <a:solidFill>
                <a:srgbClr val="000000"/>
              </a:solidFill>
              <a:round/>
              <a:headEnd/>
              <a:tailEnd/>
            </a:ln>
          </p:spPr>
          <p:txBody>
            <a:bodyPr/>
            <a:lstStyle/>
            <a:p>
              <a:endParaRPr lang="fi-FI"/>
            </a:p>
          </p:txBody>
        </p:sp>
        <p:sp>
          <p:nvSpPr>
            <p:cNvPr id="3956918" name="Oval 182"/>
            <p:cNvSpPr>
              <a:spLocks noChangeArrowheads="1"/>
            </p:cNvSpPr>
            <p:nvPr/>
          </p:nvSpPr>
          <p:spPr bwMode="auto">
            <a:xfrm>
              <a:off x="2545" y="2603"/>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19" name="Group 183"/>
          <p:cNvGrpSpPr>
            <a:grpSpLocks/>
          </p:cNvGrpSpPr>
          <p:nvPr/>
        </p:nvGrpSpPr>
        <p:grpSpPr bwMode="auto">
          <a:xfrm>
            <a:off x="4338638" y="4315693"/>
            <a:ext cx="169862" cy="80963"/>
            <a:chOff x="2733" y="2446"/>
            <a:chExt cx="107" cy="51"/>
          </a:xfrm>
        </p:grpSpPr>
        <p:sp>
          <p:nvSpPr>
            <p:cNvPr id="3956920" name="Oval 184"/>
            <p:cNvSpPr>
              <a:spLocks noChangeArrowheads="1"/>
            </p:cNvSpPr>
            <p:nvPr/>
          </p:nvSpPr>
          <p:spPr bwMode="auto">
            <a:xfrm>
              <a:off x="2733" y="2446"/>
              <a:ext cx="107" cy="51"/>
            </a:xfrm>
            <a:prstGeom prst="ellipse">
              <a:avLst/>
            </a:prstGeom>
            <a:solidFill>
              <a:srgbClr val="CCECFF"/>
            </a:solidFill>
            <a:ln w="0">
              <a:solidFill>
                <a:srgbClr val="000000"/>
              </a:solidFill>
              <a:round/>
              <a:headEnd/>
              <a:tailEnd/>
            </a:ln>
          </p:spPr>
          <p:txBody>
            <a:bodyPr/>
            <a:lstStyle/>
            <a:p>
              <a:endParaRPr lang="fi-FI"/>
            </a:p>
          </p:txBody>
        </p:sp>
        <p:sp>
          <p:nvSpPr>
            <p:cNvPr id="3956921" name="Oval 185"/>
            <p:cNvSpPr>
              <a:spLocks noChangeArrowheads="1"/>
            </p:cNvSpPr>
            <p:nvPr/>
          </p:nvSpPr>
          <p:spPr bwMode="auto">
            <a:xfrm>
              <a:off x="2733" y="2446"/>
              <a:ext cx="107" cy="51"/>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22" name="Group 186"/>
          <p:cNvGrpSpPr>
            <a:grpSpLocks/>
          </p:cNvGrpSpPr>
          <p:nvPr/>
        </p:nvGrpSpPr>
        <p:grpSpPr bwMode="auto">
          <a:xfrm>
            <a:off x="4548188" y="4564931"/>
            <a:ext cx="171450" cy="84137"/>
            <a:chOff x="2865" y="2603"/>
            <a:chExt cx="108" cy="53"/>
          </a:xfrm>
        </p:grpSpPr>
        <p:sp>
          <p:nvSpPr>
            <p:cNvPr id="3956923" name="Oval 187"/>
            <p:cNvSpPr>
              <a:spLocks noChangeArrowheads="1"/>
            </p:cNvSpPr>
            <p:nvPr/>
          </p:nvSpPr>
          <p:spPr bwMode="auto">
            <a:xfrm>
              <a:off x="2865" y="2603"/>
              <a:ext cx="108" cy="53"/>
            </a:xfrm>
            <a:prstGeom prst="ellipse">
              <a:avLst/>
            </a:prstGeom>
            <a:solidFill>
              <a:srgbClr val="CCECFF"/>
            </a:solidFill>
            <a:ln w="0">
              <a:solidFill>
                <a:srgbClr val="000000"/>
              </a:solidFill>
              <a:round/>
              <a:headEnd/>
              <a:tailEnd/>
            </a:ln>
          </p:spPr>
          <p:txBody>
            <a:bodyPr/>
            <a:lstStyle/>
            <a:p>
              <a:endParaRPr lang="fi-FI"/>
            </a:p>
          </p:txBody>
        </p:sp>
        <p:sp>
          <p:nvSpPr>
            <p:cNvPr id="3956924" name="Oval 188"/>
            <p:cNvSpPr>
              <a:spLocks noChangeArrowheads="1"/>
            </p:cNvSpPr>
            <p:nvPr/>
          </p:nvSpPr>
          <p:spPr bwMode="auto">
            <a:xfrm>
              <a:off x="2865" y="2603"/>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925" name="Freeform 189"/>
          <p:cNvSpPr>
            <a:spLocks noEditPoints="1"/>
          </p:cNvSpPr>
          <p:nvPr/>
        </p:nvSpPr>
        <p:spPr bwMode="auto">
          <a:xfrm>
            <a:off x="3395663" y="4193456"/>
            <a:ext cx="187325" cy="106362"/>
          </a:xfrm>
          <a:custGeom>
            <a:avLst/>
            <a:gdLst>
              <a:gd name="T0" fmla="*/ 567 w 1161"/>
              <a:gd name="T1" fmla="*/ 133 h 650"/>
              <a:gd name="T2" fmla="*/ 540 w 1161"/>
              <a:gd name="T3" fmla="*/ 1 h 650"/>
              <a:gd name="T4" fmla="*/ 680 w 1161"/>
              <a:gd name="T5" fmla="*/ 5 h 650"/>
              <a:gd name="T6" fmla="*/ 421 w 1161"/>
              <a:gd name="T7" fmla="*/ 146 h 650"/>
              <a:gd name="T8" fmla="*/ 298 w 1161"/>
              <a:gd name="T9" fmla="*/ 174 h 650"/>
              <a:gd name="T10" fmla="*/ 356 w 1161"/>
              <a:gd name="T11" fmla="*/ 21 h 650"/>
              <a:gd name="T12" fmla="*/ 421 w 1161"/>
              <a:gd name="T13" fmla="*/ 146 h 650"/>
              <a:gd name="T14" fmla="*/ 172 w 1161"/>
              <a:gd name="T15" fmla="*/ 236 h 650"/>
              <a:gd name="T16" fmla="*/ 135 w 1161"/>
              <a:gd name="T17" fmla="*/ 271 h 650"/>
              <a:gd name="T18" fmla="*/ 128 w 1161"/>
              <a:gd name="T19" fmla="*/ 279 h 650"/>
              <a:gd name="T20" fmla="*/ 6 w 1161"/>
              <a:gd name="T21" fmla="*/ 225 h 650"/>
              <a:gd name="T22" fmla="*/ 16 w 1161"/>
              <a:gd name="T23" fmla="*/ 208 h 650"/>
              <a:gd name="T24" fmla="*/ 67 w 1161"/>
              <a:gd name="T25" fmla="*/ 150 h 650"/>
              <a:gd name="T26" fmla="*/ 123 w 1161"/>
              <a:gd name="T27" fmla="*/ 108 h 650"/>
              <a:gd name="T28" fmla="*/ 119 w 1161"/>
              <a:gd name="T29" fmla="*/ 353 h 650"/>
              <a:gd name="T30" fmla="*/ 122 w 1161"/>
              <a:gd name="T31" fmla="*/ 361 h 650"/>
              <a:gd name="T32" fmla="*/ 157 w 1161"/>
              <a:gd name="T33" fmla="*/ 402 h 650"/>
              <a:gd name="T34" fmla="*/ 187 w 1161"/>
              <a:gd name="T35" fmla="*/ 423 h 650"/>
              <a:gd name="T36" fmla="*/ 94 w 1161"/>
              <a:gd name="T37" fmla="*/ 521 h 650"/>
              <a:gd name="T38" fmla="*/ 34 w 1161"/>
              <a:gd name="T39" fmla="*/ 466 h 650"/>
              <a:gd name="T40" fmla="*/ 10 w 1161"/>
              <a:gd name="T41" fmla="*/ 432 h 650"/>
              <a:gd name="T42" fmla="*/ 119 w 1161"/>
              <a:gd name="T43" fmla="*/ 353 h 650"/>
              <a:gd name="T44" fmla="*/ 300 w 1161"/>
              <a:gd name="T45" fmla="*/ 476 h 650"/>
              <a:gd name="T46" fmla="*/ 410 w 1161"/>
              <a:gd name="T47" fmla="*/ 502 h 650"/>
              <a:gd name="T48" fmla="*/ 350 w 1161"/>
              <a:gd name="T49" fmla="*/ 627 h 650"/>
              <a:gd name="T50" fmla="*/ 247 w 1161"/>
              <a:gd name="T51" fmla="*/ 599 h 650"/>
              <a:gd name="T52" fmla="*/ 535 w 1161"/>
              <a:gd name="T53" fmla="*/ 515 h 650"/>
              <a:gd name="T54" fmla="*/ 662 w 1161"/>
              <a:gd name="T55" fmla="*/ 512 h 650"/>
              <a:gd name="T56" fmla="*/ 567 w 1161"/>
              <a:gd name="T57" fmla="*/ 650 h 650"/>
              <a:gd name="T58" fmla="*/ 535 w 1161"/>
              <a:gd name="T59" fmla="*/ 515 h 650"/>
              <a:gd name="T60" fmla="*/ 847 w 1161"/>
              <a:gd name="T61" fmla="*/ 475 h 650"/>
              <a:gd name="T62" fmla="*/ 896 w 1161"/>
              <a:gd name="T63" fmla="*/ 455 h 650"/>
              <a:gd name="T64" fmla="*/ 928 w 1161"/>
              <a:gd name="T65" fmla="*/ 586 h 650"/>
              <a:gd name="T66" fmla="*/ 813 w 1161"/>
              <a:gd name="T67" fmla="*/ 621 h 650"/>
              <a:gd name="T68" fmla="*/ 987 w 1161"/>
              <a:gd name="T69" fmla="*/ 398 h 650"/>
              <a:gd name="T70" fmla="*/ 1018 w 1161"/>
              <a:gd name="T71" fmla="*/ 362 h 650"/>
              <a:gd name="T72" fmla="*/ 1026 w 1161"/>
              <a:gd name="T73" fmla="*/ 346 h 650"/>
              <a:gd name="T74" fmla="*/ 1029 w 1161"/>
              <a:gd name="T75" fmla="*/ 331 h 650"/>
              <a:gd name="T76" fmla="*/ 1029 w 1161"/>
              <a:gd name="T77" fmla="*/ 323 h 650"/>
              <a:gd name="T78" fmla="*/ 1159 w 1161"/>
              <a:gd name="T79" fmla="*/ 357 h 650"/>
              <a:gd name="T80" fmla="*/ 1149 w 1161"/>
              <a:gd name="T81" fmla="*/ 396 h 650"/>
              <a:gd name="T82" fmla="*/ 1131 w 1161"/>
              <a:gd name="T83" fmla="*/ 432 h 650"/>
              <a:gd name="T84" fmla="*/ 1102 w 1161"/>
              <a:gd name="T85" fmla="*/ 472 h 650"/>
              <a:gd name="T86" fmla="*/ 987 w 1161"/>
              <a:gd name="T87" fmla="*/ 398 h 650"/>
              <a:gd name="T88" fmla="*/ 985 w 1161"/>
              <a:gd name="T89" fmla="*/ 249 h 650"/>
              <a:gd name="T90" fmla="*/ 940 w 1161"/>
              <a:gd name="T91" fmla="*/ 217 h 650"/>
              <a:gd name="T92" fmla="*/ 905 w 1161"/>
              <a:gd name="T93" fmla="*/ 199 h 650"/>
              <a:gd name="T94" fmla="*/ 974 w 1161"/>
              <a:gd name="T95" fmla="*/ 84 h 650"/>
              <a:gd name="T96" fmla="*/ 1048 w 1161"/>
              <a:gd name="T97" fmla="*/ 129 h 650"/>
              <a:gd name="T98" fmla="*/ 1089 w 1161"/>
              <a:gd name="T99" fmla="*/ 165 h 650"/>
              <a:gd name="T100" fmla="*/ 789 w 1161"/>
              <a:gd name="T101" fmla="*/ 160 h 650"/>
              <a:gd name="T102" fmla="*/ 666 w 1161"/>
              <a:gd name="T103" fmla="*/ 137 h 650"/>
              <a:gd name="T104" fmla="*/ 792 w 1161"/>
              <a:gd name="T105" fmla="*/ 23 h 650"/>
              <a:gd name="T106" fmla="*/ 789 w 1161"/>
              <a:gd name="T107" fmla="*/ 16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1" h="650">
                <a:moveTo>
                  <a:pt x="673" y="138"/>
                </a:moveTo>
                <a:lnTo>
                  <a:pt x="567" y="133"/>
                </a:lnTo>
                <a:lnTo>
                  <a:pt x="546" y="134"/>
                </a:lnTo>
                <a:lnTo>
                  <a:pt x="540" y="1"/>
                </a:lnTo>
                <a:lnTo>
                  <a:pt x="574" y="0"/>
                </a:lnTo>
                <a:lnTo>
                  <a:pt x="680" y="5"/>
                </a:lnTo>
                <a:lnTo>
                  <a:pt x="673" y="138"/>
                </a:lnTo>
                <a:close/>
                <a:moveTo>
                  <a:pt x="421" y="146"/>
                </a:moveTo>
                <a:lnTo>
                  <a:pt x="377" y="153"/>
                </a:lnTo>
                <a:lnTo>
                  <a:pt x="298" y="174"/>
                </a:lnTo>
                <a:lnTo>
                  <a:pt x="264" y="45"/>
                </a:lnTo>
                <a:lnTo>
                  <a:pt x="356" y="21"/>
                </a:lnTo>
                <a:lnTo>
                  <a:pt x="400" y="14"/>
                </a:lnTo>
                <a:lnTo>
                  <a:pt x="421" y="146"/>
                </a:lnTo>
                <a:close/>
                <a:moveTo>
                  <a:pt x="196" y="220"/>
                </a:moveTo>
                <a:lnTo>
                  <a:pt x="172" y="236"/>
                </a:lnTo>
                <a:lnTo>
                  <a:pt x="151" y="253"/>
                </a:lnTo>
                <a:lnTo>
                  <a:pt x="135" y="271"/>
                </a:lnTo>
                <a:lnTo>
                  <a:pt x="122" y="288"/>
                </a:lnTo>
                <a:lnTo>
                  <a:pt x="128" y="279"/>
                </a:lnTo>
                <a:lnTo>
                  <a:pt x="124" y="287"/>
                </a:lnTo>
                <a:lnTo>
                  <a:pt x="6" y="225"/>
                </a:lnTo>
                <a:lnTo>
                  <a:pt x="10" y="217"/>
                </a:lnTo>
                <a:cubicBezTo>
                  <a:pt x="12" y="214"/>
                  <a:pt x="14" y="211"/>
                  <a:pt x="16" y="208"/>
                </a:cubicBezTo>
                <a:lnTo>
                  <a:pt x="39" y="177"/>
                </a:lnTo>
                <a:lnTo>
                  <a:pt x="67" y="150"/>
                </a:lnTo>
                <a:lnTo>
                  <a:pt x="99" y="124"/>
                </a:lnTo>
                <a:lnTo>
                  <a:pt x="123" y="108"/>
                </a:lnTo>
                <a:lnTo>
                  <a:pt x="196" y="220"/>
                </a:lnTo>
                <a:close/>
                <a:moveTo>
                  <a:pt x="119" y="353"/>
                </a:moveTo>
                <a:lnTo>
                  <a:pt x="128" y="371"/>
                </a:lnTo>
                <a:lnTo>
                  <a:pt x="122" y="361"/>
                </a:lnTo>
                <a:lnTo>
                  <a:pt x="140" y="384"/>
                </a:lnTo>
                <a:lnTo>
                  <a:pt x="157" y="402"/>
                </a:lnTo>
                <a:lnTo>
                  <a:pt x="177" y="417"/>
                </a:lnTo>
                <a:lnTo>
                  <a:pt x="187" y="423"/>
                </a:lnTo>
                <a:lnTo>
                  <a:pt x="113" y="534"/>
                </a:lnTo>
                <a:lnTo>
                  <a:pt x="94" y="521"/>
                </a:lnTo>
                <a:lnTo>
                  <a:pt x="61" y="494"/>
                </a:lnTo>
                <a:lnTo>
                  <a:pt x="34" y="466"/>
                </a:lnTo>
                <a:lnTo>
                  <a:pt x="16" y="442"/>
                </a:lnTo>
                <a:cubicBezTo>
                  <a:pt x="14" y="439"/>
                  <a:pt x="12" y="436"/>
                  <a:pt x="10" y="432"/>
                </a:cubicBezTo>
                <a:lnTo>
                  <a:pt x="0" y="414"/>
                </a:lnTo>
                <a:lnTo>
                  <a:pt x="119" y="353"/>
                </a:lnTo>
                <a:close/>
                <a:moveTo>
                  <a:pt x="293" y="474"/>
                </a:moveTo>
                <a:lnTo>
                  <a:pt x="300" y="476"/>
                </a:lnTo>
                <a:lnTo>
                  <a:pt x="383" y="498"/>
                </a:lnTo>
                <a:lnTo>
                  <a:pt x="410" y="502"/>
                </a:lnTo>
                <a:lnTo>
                  <a:pt x="389" y="634"/>
                </a:lnTo>
                <a:lnTo>
                  <a:pt x="350" y="627"/>
                </a:lnTo>
                <a:lnTo>
                  <a:pt x="254" y="601"/>
                </a:lnTo>
                <a:lnTo>
                  <a:pt x="247" y="599"/>
                </a:lnTo>
                <a:lnTo>
                  <a:pt x="293" y="474"/>
                </a:lnTo>
                <a:close/>
                <a:moveTo>
                  <a:pt x="535" y="515"/>
                </a:moveTo>
                <a:lnTo>
                  <a:pt x="574" y="516"/>
                </a:lnTo>
                <a:lnTo>
                  <a:pt x="662" y="512"/>
                </a:lnTo>
                <a:lnTo>
                  <a:pt x="668" y="645"/>
                </a:lnTo>
                <a:lnTo>
                  <a:pt x="567" y="650"/>
                </a:lnTo>
                <a:lnTo>
                  <a:pt x="529" y="648"/>
                </a:lnTo>
                <a:lnTo>
                  <a:pt x="535" y="515"/>
                </a:lnTo>
                <a:close/>
                <a:moveTo>
                  <a:pt x="779" y="492"/>
                </a:moveTo>
                <a:lnTo>
                  <a:pt x="847" y="475"/>
                </a:lnTo>
                <a:lnTo>
                  <a:pt x="881" y="461"/>
                </a:lnTo>
                <a:lnTo>
                  <a:pt x="896" y="455"/>
                </a:lnTo>
                <a:lnTo>
                  <a:pt x="950" y="577"/>
                </a:lnTo>
                <a:lnTo>
                  <a:pt x="928" y="586"/>
                </a:lnTo>
                <a:lnTo>
                  <a:pt x="881" y="603"/>
                </a:lnTo>
                <a:lnTo>
                  <a:pt x="813" y="621"/>
                </a:lnTo>
                <a:lnTo>
                  <a:pt x="779" y="492"/>
                </a:lnTo>
                <a:close/>
                <a:moveTo>
                  <a:pt x="987" y="398"/>
                </a:moveTo>
                <a:lnTo>
                  <a:pt x="1007" y="378"/>
                </a:lnTo>
                <a:lnTo>
                  <a:pt x="1018" y="362"/>
                </a:lnTo>
                <a:lnTo>
                  <a:pt x="1013" y="371"/>
                </a:lnTo>
                <a:lnTo>
                  <a:pt x="1026" y="346"/>
                </a:lnTo>
                <a:lnTo>
                  <a:pt x="1021" y="357"/>
                </a:lnTo>
                <a:lnTo>
                  <a:pt x="1029" y="331"/>
                </a:lnTo>
                <a:lnTo>
                  <a:pt x="1027" y="345"/>
                </a:lnTo>
                <a:lnTo>
                  <a:pt x="1029" y="323"/>
                </a:lnTo>
                <a:lnTo>
                  <a:pt x="1161" y="336"/>
                </a:lnTo>
                <a:lnTo>
                  <a:pt x="1159" y="357"/>
                </a:lnTo>
                <a:cubicBezTo>
                  <a:pt x="1159" y="362"/>
                  <a:pt x="1158" y="366"/>
                  <a:pt x="1157" y="371"/>
                </a:cubicBezTo>
                <a:lnTo>
                  <a:pt x="1149" y="396"/>
                </a:lnTo>
                <a:cubicBezTo>
                  <a:pt x="1147" y="400"/>
                  <a:pt x="1146" y="404"/>
                  <a:pt x="1144" y="407"/>
                </a:cubicBezTo>
                <a:lnTo>
                  <a:pt x="1131" y="432"/>
                </a:lnTo>
                <a:cubicBezTo>
                  <a:pt x="1129" y="435"/>
                  <a:pt x="1128" y="438"/>
                  <a:pt x="1125" y="441"/>
                </a:cubicBezTo>
                <a:lnTo>
                  <a:pt x="1102" y="472"/>
                </a:lnTo>
                <a:lnTo>
                  <a:pt x="1083" y="491"/>
                </a:lnTo>
                <a:lnTo>
                  <a:pt x="987" y="398"/>
                </a:lnTo>
                <a:close/>
                <a:moveTo>
                  <a:pt x="995" y="259"/>
                </a:moveTo>
                <a:lnTo>
                  <a:pt x="985" y="249"/>
                </a:lnTo>
                <a:lnTo>
                  <a:pt x="963" y="231"/>
                </a:lnTo>
                <a:lnTo>
                  <a:pt x="940" y="217"/>
                </a:lnTo>
                <a:lnTo>
                  <a:pt x="910" y="200"/>
                </a:lnTo>
                <a:lnTo>
                  <a:pt x="905" y="199"/>
                </a:lnTo>
                <a:lnTo>
                  <a:pt x="959" y="77"/>
                </a:lnTo>
                <a:lnTo>
                  <a:pt x="974" y="84"/>
                </a:lnTo>
                <a:lnTo>
                  <a:pt x="1011" y="104"/>
                </a:lnTo>
                <a:lnTo>
                  <a:pt x="1048" y="129"/>
                </a:lnTo>
                <a:lnTo>
                  <a:pt x="1079" y="154"/>
                </a:lnTo>
                <a:lnTo>
                  <a:pt x="1089" y="165"/>
                </a:lnTo>
                <a:lnTo>
                  <a:pt x="995" y="259"/>
                </a:lnTo>
                <a:close/>
                <a:moveTo>
                  <a:pt x="789" y="160"/>
                </a:moveTo>
                <a:lnTo>
                  <a:pt x="758" y="151"/>
                </a:lnTo>
                <a:lnTo>
                  <a:pt x="666" y="137"/>
                </a:lnTo>
                <a:lnTo>
                  <a:pt x="687" y="6"/>
                </a:lnTo>
                <a:lnTo>
                  <a:pt x="792" y="23"/>
                </a:lnTo>
                <a:lnTo>
                  <a:pt x="823" y="31"/>
                </a:lnTo>
                <a:lnTo>
                  <a:pt x="789" y="160"/>
                </a:lnTo>
                <a:close/>
              </a:path>
            </a:pathLst>
          </a:custGeom>
          <a:solidFill>
            <a:srgbClr val="000000"/>
          </a:solidFill>
          <a:ln w="0">
            <a:solidFill>
              <a:srgbClr val="000000"/>
            </a:solidFill>
            <a:prstDash val="solid"/>
            <a:round/>
            <a:headEnd/>
            <a:tailEnd/>
          </a:ln>
        </p:spPr>
        <p:txBody>
          <a:bodyPr/>
          <a:lstStyle/>
          <a:p>
            <a:endParaRPr lang="fi-FI"/>
          </a:p>
        </p:txBody>
      </p:sp>
      <p:grpSp>
        <p:nvGrpSpPr>
          <p:cNvPr id="3956926" name="Group 190"/>
          <p:cNvGrpSpPr>
            <a:grpSpLocks/>
          </p:cNvGrpSpPr>
          <p:nvPr/>
        </p:nvGrpSpPr>
        <p:grpSpPr bwMode="auto">
          <a:xfrm>
            <a:off x="3827463" y="4258543"/>
            <a:ext cx="169862" cy="84138"/>
            <a:chOff x="2411" y="2410"/>
            <a:chExt cx="107" cy="53"/>
          </a:xfrm>
        </p:grpSpPr>
        <p:sp>
          <p:nvSpPr>
            <p:cNvPr id="3956927" name="Oval 191"/>
            <p:cNvSpPr>
              <a:spLocks noChangeArrowheads="1"/>
            </p:cNvSpPr>
            <p:nvPr/>
          </p:nvSpPr>
          <p:spPr bwMode="auto">
            <a:xfrm>
              <a:off x="2411" y="2410"/>
              <a:ext cx="107" cy="53"/>
            </a:xfrm>
            <a:prstGeom prst="ellipse">
              <a:avLst/>
            </a:prstGeom>
            <a:solidFill>
              <a:srgbClr val="CCECFF"/>
            </a:solidFill>
            <a:ln w="0">
              <a:solidFill>
                <a:srgbClr val="000000"/>
              </a:solidFill>
              <a:round/>
              <a:headEnd/>
              <a:tailEnd/>
            </a:ln>
          </p:spPr>
          <p:txBody>
            <a:bodyPr/>
            <a:lstStyle/>
            <a:p>
              <a:endParaRPr lang="fi-FI"/>
            </a:p>
          </p:txBody>
        </p:sp>
        <p:sp>
          <p:nvSpPr>
            <p:cNvPr id="3956928" name="Oval 192"/>
            <p:cNvSpPr>
              <a:spLocks noChangeArrowheads="1"/>
            </p:cNvSpPr>
            <p:nvPr/>
          </p:nvSpPr>
          <p:spPr bwMode="auto">
            <a:xfrm>
              <a:off x="2411" y="2410"/>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29" name="Group 193"/>
          <p:cNvGrpSpPr>
            <a:grpSpLocks/>
          </p:cNvGrpSpPr>
          <p:nvPr/>
        </p:nvGrpSpPr>
        <p:grpSpPr bwMode="auto">
          <a:xfrm>
            <a:off x="3105150" y="4653831"/>
            <a:ext cx="171450" cy="82550"/>
            <a:chOff x="1956" y="2674"/>
            <a:chExt cx="108" cy="52"/>
          </a:xfrm>
        </p:grpSpPr>
        <p:sp>
          <p:nvSpPr>
            <p:cNvPr id="3956930" name="Oval 194"/>
            <p:cNvSpPr>
              <a:spLocks noChangeArrowheads="1"/>
            </p:cNvSpPr>
            <p:nvPr/>
          </p:nvSpPr>
          <p:spPr bwMode="auto">
            <a:xfrm>
              <a:off x="1956" y="2674"/>
              <a:ext cx="108" cy="52"/>
            </a:xfrm>
            <a:prstGeom prst="ellipse">
              <a:avLst/>
            </a:prstGeom>
            <a:solidFill>
              <a:srgbClr val="CCECFF"/>
            </a:solidFill>
            <a:ln w="0">
              <a:solidFill>
                <a:srgbClr val="000000"/>
              </a:solidFill>
              <a:round/>
              <a:headEnd/>
              <a:tailEnd/>
            </a:ln>
          </p:spPr>
          <p:txBody>
            <a:bodyPr/>
            <a:lstStyle/>
            <a:p>
              <a:endParaRPr lang="fi-FI"/>
            </a:p>
          </p:txBody>
        </p:sp>
        <p:sp>
          <p:nvSpPr>
            <p:cNvPr id="3956931" name="Oval 195"/>
            <p:cNvSpPr>
              <a:spLocks noChangeArrowheads="1"/>
            </p:cNvSpPr>
            <p:nvPr/>
          </p:nvSpPr>
          <p:spPr bwMode="auto">
            <a:xfrm>
              <a:off x="1956" y="2674"/>
              <a:ext cx="108"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32" name="Group 196"/>
          <p:cNvGrpSpPr>
            <a:grpSpLocks/>
          </p:cNvGrpSpPr>
          <p:nvPr/>
        </p:nvGrpSpPr>
        <p:grpSpPr bwMode="auto">
          <a:xfrm>
            <a:off x="2806700" y="3729906"/>
            <a:ext cx="173038" cy="84137"/>
            <a:chOff x="1768" y="2077"/>
            <a:chExt cx="109" cy="53"/>
          </a:xfrm>
        </p:grpSpPr>
        <p:sp>
          <p:nvSpPr>
            <p:cNvPr id="3956933" name="Oval 197"/>
            <p:cNvSpPr>
              <a:spLocks noChangeArrowheads="1"/>
            </p:cNvSpPr>
            <p:nvPr/>
          </p:nvSpPr>
          <p:spPr bwMode="auto">
            <a:xfrm>
              <a:off x="1768" y="2077"/>
              <a:ext cx="109" cy="53"/>
            </a:xfrm>
            <a:prstGeom prst="ellipse">
              <a:avLst/>
            </a:prstGeom>
            <a:solidFill>
              <a:srgbClr val="CCECFF"/>
            </a:solidFill>
            <a:ln w="0">
              <a:solidFill>
                <a:srgbClr val="000000"/>
              </a:solidFill>
              <a:round/>
              <a:headEnd/>
              <a:tailEnd/>
            </a:ln>
          </p:spPr>
          <p:txBody>
            <a:bodyPr/>
            <a:lstStyle/>
            <a:p>
              <a:endParaRPr lang="fi-FI"/>
            </a:p>
          </p:txBody>
        </p:sp>
        <p:sp>
          <p:nvSpPr>
            <p:cNvPr id="3956934" name="Oval 198"/>
            <p:cNvSpPr>
              <a:spLocks noChangeArrowheads="1"/>
            </p:cNvSpPr>
            <p:nvPr/>
          </p:nvSpPr>
          <p:spPr bwMode="auto">
            <a:xfrm>
              <a:off x="1768" y="2077"/>
              <a:ext cx="109"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35" name="Group 199"/>
          <p:cNvGrpSpPr>
            <a:grpSpLocks/>
          </p:cNvGrpSpPr>
          <p:nvPr/>
        </p:nvGrpSpPr>
        <p:grpSpPr bwMode="auto">
          <a:xfrm>
            <a:off x="3063875" y="3563218"/>
            <a:ext cx="169863" cy="84138"/>
            <a:chOff x="1930" y="1972"/>
            <a:chExt cx="107" cy="53"/>
          </a:xfrm>
        </p:grpSpPr>
        <p:sp>
          <p:nvSpPr>
            <p:cNvPr id="3956936" name="Oval 200"/>
            <p:cNvSpPr>
              <a:spLocks noChangeArrowheads="1"/>
            </p:cNvSpPr>
            <p:nvPr/>
          </p:nvSpPr>
          <p:spPr bwMode="auto">
            <a:xfrm>
              <a:off x="1930" y="1972"/>
              <a:ext cx="107" cy="53"/>
            </a:xfrm>
            <a:prstGeom prst="ellipse">
              <a:avLst/>
            </a:prstGeom>
            <a:solidFill>
              <a:srgbClr val="CCECFF"/>
            </a:solidFill>
            <a:ln w="0">
              <a:solidFill>
                <a:srgbClr val="000000"/>
              </a:solidFill>
              <a:round/>
              <a:headEnd/>
              <a:tailEnd/>
            </a:ln>
          </p:spPr>
          <p:txBody>
            <a:bodyPr/>
            <a:lstStyle/>
            <a:p>
              <a:endParaRPr lang="fi-FI"/>
            </a:p>
          </p:txBody>
        </p:sp>
        <p:sp>
          <p:nvSpPr>
            <p:cNvPr id="3956937" name="Oval 201"/>
            <p:cNvSpPr>
              <a:spLocks noChangeArrowheads="1"/>
            </p:cNvSpPr>
            <p:nvPr/>
          </p:nvSpPr>
          <p:spPr bwMode="auto">
            <a:xfrm>
              <a:off x="1930" y="1972"/>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38" name="Group 202"/>
          <p:cNvGrpSpPr>
            <a:grpSpLocks/>
          </p:cNvGrpSpPr>
          <p:nvPr/>
        </p:nvGrpSpPr>
        <p:grpSpPr bwMode="auto">
          <a:xfrm>
            <a:off x="2298700" y="3563218"/>
            <a:ext cx="169863" cy="84138"/>
            <a:chOff x="1448" y="1972"/>
            <a:chExt cx="107" cy="53"/>
          </a:xfrm>
        </p:grpSpPr>
        <p:sp>
          <p:nvSpPr>
            <p:cNvPr id="3956939" name="Oval 203"/>
            <p:cNvSpPr>
              <a:spLocks noChangeArrowheads="1"/>
            </p:cNvSpPr>
            <p:nvPr/>
          </p:nvSpPr>
          <p:spPr bwMode="auto">
            <a:xfrm>
              <a:off x="1448" y="1972"/>
              <a:ext cx="107" cy="53"/>
            </a:xfrm>
            <a:prstGeom prst="ellipse">
              <a:avLst/>
            </a:prstGeom>
            <a:solidFill>
              <a:srgbClr val="CCECFF"/>
            </a:solidFill>
            <a:ln w="0">
              <a:solidFill>
                <a:srgbClr val="000000"/>
              </a:solidFill>
              <a:round/>
              <a:headEnd/>
              <a:tailEnd/>
            </a:ln>
          </p:spPr>
          <p:txBody>
            <a:bodyPr/>
            <a:lstStyle/>
            <a:p>
              <a:endParaRPr lang="fi-FI"/>
            </a:p>
          </p:txBody>
        </p:sp>
        <p:sp>
          <p:nvSpPr>
            <p:cNvPr id="3956940" name="Oval 204"/>
            <p:cNvSpPr>
              <a:spLocks noChangeArrowheads="1"/>
            </p:cNvSpPr>
            <p:nvPr/>
          </p:nvSpPr>
          <p:spPr bwMode="auto">
            <a:xfrm>
              <a:off x="1448" y="1972"/>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41" name="Group 205"/>
          <p:cNvGrpSpPr>
            <a:grpSpLocks/>
          </p:cNvGrpSpPr>
          <p:nvPr/>
        </p:nvGrpSpPr>
        <p:grpSpPr bwMode="auto">
          <a:xfrm>
            <a:off x="3573463" y="3758481"/>
            <a:ext cx="169862" cy="84137"/>
            <a:chOff x="2251" y="2095"/>
            <a:chExt cx="107" cy="53"/>
          </a:xfrm>
        </p:grpSpPr>
        <p:sp>
          <p:nvSpPr>
            <p:cNvPr id="3956942" name="Oval 206"/>
            <p:cNvSpPr>
              <a:spLocks noChangeArrowheads="1"/>
            </p:cNvSpPr>
            <p:nvPr/>
          </p:nvSpPr>
          <p:spPr bwMode="auto">
            <a:xfrm>
              <a:off x="2251" y="2095"/>
              <a:ext cx="107" cy="53"/>
            </a:xfrm>
            <a:prstGeom prst="ellipse">
              <a:avLst/>
            </a:prstGeom>
            <a:solidFill>
              <a:srgbClr val="CCECFF"/>
            </a:solidFill>
            <a:ln w="0">
              <a:solidFill>
                <a:srgbClr val="000000"/>
              </a:solidFill>
              <a:round/>
              <a:headEnd/>
              <a:tailEnd/>
            </a:ln>
          </p:spPr>
          <p:txBody>
            <a:bodyPr/>
            <a:lstStyle/>
            <a:p>
              <a:endParaRPr lang="fi-FI"/>
            </a:p>
          </p:txBody>
        </p:sp>
        <p:sp>
          <p:nvSpPr>
            <p:cNvPr id="3956943" name="Oval 207"/>
            <p:cNvSpPr>
              <a:spLocks noChangeArrowheads="1"/>
            </p:cNvSpPr>
            <p:nvPr/>
          </p:nvSpPr>
          <p:spPr bwMode="auto">
            <a:xfrm>
              <a:off x="2251" y="2095"/>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44" name="Group 208"/>
          <p:cNvGrpSpPr>
            <a:grpSpLocks/>
          </p:cNvGrpSpPr>
          <p:nvPr/>
        </p:nvGrpSpPr>
        <p:grpSpPr bwMode="auto">
          <a:xfrm>
            <a:off x="3870325" y="3618781"/>
            <a:ext cx="171450" cy="84137"/>
            <a:chOff x="2438" y="2007"/>
            <a:chExt cx="108" cy="53"/>
          </a:xfrm>
        </p:grpSpPr>
        <p:sp>
          <p:nvSpPr>
            <p:cNvPr id="3956945" name="Oval 209"/>
            <p:cNvSpPr>
              <a:spLocks noChangeArrowheads="1"/>
            </p:cNvSpPr>
            <p:nvPr/>
          </p:nvSpPr>
          <p:spPr bwMode="auto">
            <a:xfrm>
              <a:off x="2438" y="2007"/>
              <a:ext cx="108" cy="53"/>
            </a:xfrm>
            <a:prstGeom prst="ellipse">
              <a:avLst/>
            </a:prstGeom>
            <a:solidFill>
              <a:srgbClr val="CCECFF"/>
            </a:solidFill>
            <a:ln w="0">
              <a:solidFill>
                <a:srgbClr val="000000"/>
              </a:solidFill>
              <a:round/>
              <a:headEnd/>
              <a:tailEnd/>
            </a:ln>
          </p:spPr>
          <p:txBody>
            <a:bodyPr/>
            <a:lstStyle/>
            <a:p>
              <a:endParaRPr lang="fi-FI"/>
            </a:p>
          </p:txBody>
        </p:sp>
        <p:sp>
          <p:nvSpPr>
            <p:cNvPr id="3956946" name="Oval 210"/>
            <p:cNvSpPr>
              <a:spLocks noChangeArrowheads="1"/>
            </p:cNvSpPr>
            <p:nvPr/>
          </p:nvSpPr>
          <p:spPr bwMode="auto">
            <a:xfrm>
              <a:off x="2438" y="2007"/>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947" name="Line 211"/>
          <p:cNvSpPr>
            <a:spLocks noChangeShapeType="1"/>
          </p:cNvSpPr>
          <p:nvPr/>
        </p:nvSpPr>
        <p:spPr bwMode="auto">
          <a:xfrm flipV="1">
            <a:off x="2136775" y="4439518"/>
            <a:ext cx="407988" cy="285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48" name="Line 212"/>
          <p:cNvSpPr>
            <a:spLocks noChangeShapeType="1"/>
          </p:cNvSpPr>
          <p:nvPr/>
        </p:nvSpPr>
        <p:spPr bwMode="auto">
          <a:xfrm flipV="1">
            <a:off x="2443163" y="4474443"/>
            <a:ext cx="134937"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49" name="Line 213"/>
          <p:cNvSpPr>
            <a:spLocks noChangeShapeType="1"/>
          </p:cNvSpPr>
          <p:nvPr/>
        </p:nvSpPr>
        <p:spPr bwMode="auto">
          <a:xfrm flipV="1">
            <a:off x="2954338" y="4417293"/>
            <a:ext cx="134937" cy="1000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0" name="Line 214"/>
          <p:cNvSpPr>
            <a:spLocks noChangeShapeType="1"/>
          </p:cNvSpPr>
          <p:nvPr/>
        </p:nvSpPr>
        <p:spPr bwMode="auto">
          <a:xfrm flipV="1">
            <a:off x="3190875" y="4599856"/>
            <a:ext cx="85725" cy="7143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1" name="Line 215"/>
          <p:cNvSpPr>
            <a:spLocks noChangeShapeType="1"/>
          </p:cNvSpPr>
          <p:nvPr/>
        </p:nvSpPr>
        <p:spPr bwMode="auto">
          <a:xfrm flipH="1" flipV="1">
            <a:off x="3208338" y="4417293"/>
            <a:ext cx="68262" cy="873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2" name="Line 216"/>
          <p:cNvSpPr>
            <a:spLocks noChangeShapeType="1"/>
          </p:cNvSpPr>
          <p:nvPr/>
        </p:nvSpPr>
        <p:spPr bwMode="auto">
          <a:xfrm flipH="1">
            <a:off x="2730500" y="4383956"/>
            <a:ext cx="325438" cy="555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3" name="Line 217"/>
          <p:cNvSpPr>
            <a:spLocks noChangeShapeType="1"/>
          </p:cNvSpPr>
          <p:nvPr/>
        </p:nvSpPr>
        <p:spPr bwMode="auto">
          <a:xfrm flipH="1">
            <a:off x="2443163" y="4279181"/>
            <a:ext cx="220662" cy="7143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4" name="Line 218"/>
          <p:cNvSpPr>
            <a:spLocks noChangeShapeType="1"/>
          </p:cNvSpPr>
          <p:nvPr/>
        </p:nvSpPr>
        <p:spPr bwMode="auto">
          <a:xfrm flipH="1">
            <a:off x="3335338" y="4474443"/>
            <a:ext cx="134937" cy="428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5" name="Line 219"/>
          <p:cNvSpPr>
            <a:spLocks noChangeShapeType="1"/>
          </p:cNvSpPr>
          <p:nvPr/>
        </p:nvSpPr>
        <p:spPr bwMode="auto">
          <a:xfrm flipH="1">
            <a:off x="3717925" y="4474443"/>
            <a:ext cx="177800"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6" name="Line 220"/>
          <p:cNvSpPr>
            <a:spLocks noChangeShapeType="1"/>
          </p:cNvSpPr>
          <p:nvPr/>
        </p:nvSpPr>
        <p:spPr bwMode="auto">
          <a:xfrm>
            <a:off x="3241675" y="3604493"/>
            <a:ext cx="620713" cy="555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7" name="Line 221"/>
          <p:cNvSpPr>
            <a:spLocks noChangeShapeType="1"/>
          </p:cNvSpPr>
          <p:nvPr/>
        </p:nvSpPr>
        <p:spPr bwMode="auto">
          <a:xfrm>
            <a:off x="3208338" y="3639418"/>
            <a:ext cx="388937" cy="1254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8" name="Line 222"/>
          <p:cNvSpPr>
            <a:spLocks noChangeShapeType="1"/>
          </p:cNvSpPr>
          <p:nvPr/>
        </p:nvSpPr>
        <p:spPr bwMode="auto">
          <a:xfrm flipH="1">
            <a:off x="2894013" y="3639418"/>
            <a:ext cx="195262" cy="873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59" name="Line 223"/>
          <p:cNvSpPr>
            <a:spLocks noChangeShapeType="1"/>
          </p:cNvSpPr>
          <p:nvPr/>
        </p:nvSpPr>
        <p:spPr bwMode="auto">
          <a:xfrm flipH="1">
            <a:off x="2476500" y="3604493"/>
            <a:ext cx="57943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3956960" name="Group 224"/>
          <p:cNvGrpSpPr>
            <a:grpSpLocks/>
          </p:cNvGrpSpPr>
          <p:nvPr/>
        </p:nvGrpSpPr>
        <p:grpSpPr bwMode="auto">
          <a:xfrm>
            <a:off x="3232150" y="3367956"/>
            <a:ext cx="171450" cy="84137"/>
            <a:chOff x="2036" y="1849"/>
            <a:chExt cx="108" cy="53"/>
          </a:xfrm>
        </p:grpSpPr>
        <p:sp>
          <p:nvSpPr>
            <p:cNvPr id="3956961" name="Oval 225"/>
            <p:cNvSpPr>
              <a:spLocks noChangeArrowheads="1"/>
            </p:cNvSpPr>
            <p:nvPr/>
          </p:nvSpPr>
          <p:spPr bwMode="auto">
            <a:xfrm>
              <a:off x="2036" y="1849"/>
              <a:ext cx="108" cy="53"/>
            </a:xfrm>
            <a:prstGeom prst="ellipse">
              <a:avLst/>
            </a:prstGeom>
            <a:solidFill>
              <a:srgbClr val="CCECFF"/>
            </a:solidFill>
            <a:ln w="0">
              <a:solidFill>
                <a:srgbClr val="000000"/>
              </a:solidFill>
              <a:round/>
              <a:headEnd/>
              <a:tailEnd/>
            </a:ln>
          </p:spPr>
          <p:txBody>
            <a:bodyPr/>
            <a:lstStyle/>
            <a:p>
              <a:endParaRPr lang="fi-FI"/>
            </a:p>
          </p:txBody>
        </p:sp>
        <p:sp>
          <p:nvSpPr>
            <p:cNvPr id="3956962" name="Oval 226"/>
            <p:cNvSpPr>
              <a:spLocks noChangeArrowheads="1"/>
            </p:cNvSpPr>
            <p:nvPr/>
          </p:nvSpPr>
          <p:spPr bwMode="auto">
            <a:xfrm>
              <a:off x="2036" y="1849"/>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963" name="Line 227"/>
          <p:cNvSpPr>
            <a:spLocks noChangeShapeType="1"/>
          </p:cNvSpPr>
          <p:nvPr/>
        </p:nvSpPr>
        <p:spPr bwMode="auto">
          <a:xfrm flipH="1">
            <a:off x="3148013" y="3444156"/>
            <a:ext cx="109537"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64" name="Line 228"/>
          <p:cNvSpPr>
            <a:spLocks noChangeShapeType="1"/>
          </p:cNvSpPr>
          <p:nvPr/>
        </p:nvSpPr>
        <p:spPr bwMode="auto">
          <a:xfrm flipH="1">
            <a:off x="3717925" y="3694981"/>
            <a:ext cx="177800"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65" name="Oval 229"/>
          <p:cNvSpPr>
            <a:spLocks noChangeArrowheads="1"/>
          </p:cNvSpPr>
          <p:nvPr/>
        </p:nvSpPr>
        <p:spPr bwMode="auto">
          <a:xfrm>
            <a:off x="2084388" y="3312393"/>
            <a:ext cx="2168525" cy="61277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6966" name="Freeform 230"/>
          <p:cNvSpPr>
            <a:spLocks noEditPoints="1"/>
          </p:cNvSpPr>
          <p:nvPr/>
        </p:nvSpPr>
        <p:spPr bwMode="auto">
          <a:xfrm>
            <a:off x="2074863" y="3647356"/>
            <a:ext cx="20637" cy="719137"/>
          </a:xfrm>
          <a:custGeom>
            <a:avLst/>
            <a:gdLst>
              <a:gd name="T0" fmla="*/ 13 w 13"/>
              <a:gd name="T1" fmla="*/ 13 h 453"/>
              <a:gd name="T2" fmla="*/ 0 w 13"/>
              <a:gd name="T3" fmla="*/ 0 h 453"/>
              <a:gd name="T4" fmla="*/ 13 w 13"/>
              <a:gd name="T5" fmla="*/ 27 h 453"/>
              <a:gd name="T6" fmla="*/ 0 w 13"/>
              <a:gd name="T7" fmla="*/ 41 h 453"/>
              <a:gd name="T8" fmla="*/ 13 w 13"/>
              <a:gd name="T9" fmla="*/ 27 h 453"/>
              <a:gd name="T10" fmla="*/ 13 w 13"/>
              <a:gd name="T11" fmla="*/ 68 h 453"/>
              <a:gd name="T12" fmla="*/ 0 w 13"/>
              <a:gd name="T13" fmla="*/ 55 h 453"/>
              <a:gd name="T14" fmla="*/ 13 w 13"/>
              <a:gd name="T15" fmla="*/ 82 h 453"/>
              <a:gd name="T16" fmla="*/ 0 w 13"/>
              <a:gd name="T17" fmla="*/ 96 h 453"/>
              <a:gd name="T18" fmla="*/ 13 w 13"/>
              <a:gd name="T19" fmla="*/ 82 h 453"/>
              <a:gd name="T20" fmla="*/ 13 w 13"/>
              <a:gd name="T21" fmla="*/ 123 h 453"/>
              <a:gd name="T22" fmla="*/ 0 w 13"/>
              <a:gd name="T23" fmla="*/ 110 h 453"/>
              <a:gd name="T24" fmla="*/ 13 w 13"/>
              <a:gd name="T25" fmla="*/ 137 h 453"/>
              <a:gd name="T26" fmla="*/ 0 w 13"/>
              <a:gd name="T27" fmla="*/ 151 h 453"/>
              <a:gd name="T28" fmla="*/ 13 w 13"/>
              <a:gd name="T29" fmla="*/ 137 h 453"/>
              <a:gd name="T30" fmla="*/ 13 w 13"/>
              <a:gd name="T31" fmla="*/ 178 h 453"/>
              <a:gd name="T32" fmla="*/ 0 w 13"/>
              <a:gd name="T33" fmla="*/ 165 h 453"/>
              <a:gd name="T34" fmla="*/ 13 w 13"/>
              <a:gd name="T35" fmla="*/ 192 h 453"/>
              <a:gd name="T36" fmla="*/ 0 w 13"/>
              <a:gd name="T37" fmla="*/ 206 h 453"/>
              <a:gd name="T38" fmla="*/ 13 w 13"/>
              <a:gd name="T39" fmla="*/ 192 h 453"/>
              <a:gd name="T40" fmla="*/ 13 w 13"/>
              <a:gd name="T41" fmla="*/ 233 h 453"/>
              <a:gd name="T42" fmla="*/ 0 w 13"/>
              <a:gd name="T43" fmla="*/ 220 h 453"/>
              <a:gd name="T44" fmla="*/ 13 w 13"/>
              <a:gd name="T45" fmla="*/ 247 h 453"/>
              <a:gd name="T46" fmla="*/ 0 w 13"/>
              <a:gd name="T47" fmla="*/ 261 h 453"/>
              <a:gd name="T48" fmla="*/ 13 w 13"/>
              <a:gd name="T49" fmla="*/ 247 h 453"/>
              <a:gd name="T50" fmla="*/ 13 w 13"/>
              <a:gd name="T51" fmla="*/ 288 h 453"/>
              <a:gd name="T52" fmla="*/ 0 w 13"/>
              <a:gd name="T53" fmla="*/ 275 h 453"/>
              <a:gd name="T54" fmla="*/ 13 w 13"/>
              <a:gd name="T55" fmla="*/ 302 h 453"/>
              <a:gd name="T56" fmla="*/ 0 w 13"/>
              <a:gd name="T57" fmla="*/ 316 h 453"/>
              <a:gd name="T58" fmla="*/ 13 w 13"/>
              <a:gd name="T59" fmla="*/ 302 h 453"/>
              <a:gd name="T60" fmla="*/ 13 w 13"/>
              <a:gd name="T61" fmla="*/ 343 h 453"/>
              <a:gd name="T62" fmla="*/ 0 w 13"/>
              <a:gd name="T63" fmla="*/ 330 h 453"/>
              <a:gd name="T64" fmla="*/ 13 w 13"/>
              <a:gd name="T65" fmla="*/ 357 h 453"/>
              <a:gd name="T66" fmla="*/ 0 w 13"/>
              <a:gd name="T67" fmla="*/ 371 h 453"/>
              <a:gd name="T68" fmla="*/ 13 w 13"/>
              <a:gd name="T69" fmla="*/ 357 h 453"/>
              <a:gd name="T70" fmla="*/ 13 w 13"/>
              <a:gd name="T71" fmla="*/ 398 h 453"/>
              <a:gd name="T72" fmla="*/ 0 w 13"/>
              <a:gd name="T73" fmla="*/ 385 h 453"/>
              <a:gd name="T74" fmla="*/ 13 w 13"/>
              <a:gd name="T75" fmla="*/ 412 h 453"/>
              <a:gd name="T76" fmla="*/ 0 w 13"/>
              <a:gd name="T77" fmla="*/ 426 h 453"/>
              <a:gd name="T78" fmla="*/ 13 w 13"/>
              <a:gd name="T79" fmla="*/ 412 h 453"/>
              <a:gd name="T80" fmla="*/ 13 w 13"/>
              <a:gd name="T81" fmla="*/ 453 h 453"/>
              <a:gd name="T82" fmla="*/ 0 w 13"/>
              <a:gd name="T83"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453">
                <a:moveTo>
                  <a:pt x="13" y="0"/>
                </a:moveTo>
                <a:lnTo>
                  <a:pt x="13" y="13"/>
                </a:lnTo>
                <a:lnTo>
                  <a:pt x="0" y="13"/>
                </a:lnTo>
                <a:lnTo>
                  <a:pt x="0" y="0"/>
                </a:lnTo>
                <a:lnTo>
                  <a:pt x="13" y="0"/>
                </a:lnTo>
                <a:close/>
                <a:moveTo>
                  <a:pt x="13" y="27"/>
                </a:moveTo>
                <a:lnTo>
                  <a:pt x="13" y="41"/>
                </a:lnTo>
                <a:lnTo>
                  <a:pt x="0" y="41"/>
                </a:lnTo>
                <a:lnTo>
                  <a:pt x="0" y="27"/>
                </a:lnTo>
                <a:lnTo>
                  <a:pt x="13" y="27"/>
                </a:lnTo>
                <a:close/>
                <a:moveTo>
                  <a:pt x="13" y="55"/>
                </a:moveTo>
                <a:lnTo>
                  <a:pt x="13" y="68"/>
                </a:lnTo>
                <a:lnTo>
                  <a:pt x="0" y="68"/>
                </a:lnTo>
                <a:lnTo>
                  <a:pt x="0" y="55"/>
                </a:lnTo>
                <a:lnTo>
                  <a:pt x="13" y="55"/>
                </a:lnTo>
                <a:close/>
                <a:moveTo>
                  <a:pt x="13" y="82"/>
                </a:moveTo>
                <a:lnTo>
                  <a:pt x="13" y="96"/>
                </a:lnTo>
                <a:lnTo>
                  <a:pt x="0" y="96"/>
                </a:lnTo>
                <a:lnTo>
                  <a:pt x="0" y="82"/>
                </a:lnTo>
                <a:lnTo>
                  <a:pt x="13" y="82"/>
                </a:lnTo>
                <a:close/>
                <a:moveTo>
                  <a:pt x="13" y="110"/>
                </a:moveTo>
                <a:lnTo>
                  <a:pt x="13" y="123"/>
                </a:lnTo>
                <a:lnTo>
                  <a:pt x="0" y="123"/>
                </a:lnTo>
                <a:lnTo>
                  <a:pt x="0" y="110"/>
                </a:lnTo>
                <a:lnTo>
                  <a:pt x="13" y="110"/>
                </a:lnTo>
                <a:close/>
                <a:moveTo>
                  <a:pt x="13" y="137"/>
                </a:moveTo>
                <a:lnTo>
                  <a:pt x="13" y="151"/>
                </a:lnTo>
                <a:lnTo>
                  <a:pt x="0" y="151"/>
                </a:lnTo>
                <a:lnTo>
                  <a:pt x="0" y="137"/>
                </a:lnTo>
                <a:lnTo>
                  <a:pt x="13" y="137"/>
                </a:lnTo>
                <a:close/>
                <a:moveTo>
                  <a:pt x="13" y="165"/>
                </a:moveTo>
                <a:lnTo>
                  <a:pt x="13" y="178"/>
                </a:lnTo>
                <a:lnTo>
                  <a:pt x="0" y="178"/>
                </a:lnTo>
                <a:lnTo>
                  <a:pt x="0" y="165"/>
                </a:lnTo>
                <a:lnTo>
                  <a:pt x="13" y="165"/>
                </a:lnTo>
                <a:close/>
                <a:moveTo>
                  <a:pt x="13" y="192"/>
                </a:moveTo>
                <a:lnTo>
                  <a:pt x="13" y="206"/>
                </a:lnTo>
                <a:lnTo>
                  <a:pt x="0" y="206"/>
                </a:lnTo>
                <a:lnTo>
                  <a:pt x="0" y="192"/>
                </a:lnTo>
                <a:lnTo>
                  <a:pt x="13" y="192"/>
                </a:lnTo>
                <a:close/>
                <a:moveTo>
                  <a:pt x="13" y="220"/>
                </a:moveTo>
                <a:lnTo>
                  <a:pt x="13" y="233"/>
                </a:lnTo>
                <a:lnTo>
                  <a:pt x="0" y="233"/>
                </a:lnTo>
                <a:lnTo>
                  <a:pt x="0" y="220"/>
                </a:lnTo>
                <a:lnTo>
                  <a:pt x="13" y="220"/>
                </a:lnTo>
                <a:close/>
                <a:moveTo>
                  <a:pt x="13" y="247"/>
                </a:moveTo>
                <a:lnTo>
                  <a:pt x="13" y="261"/>
                </a:lnTo>
                <a:lnTo>
                  <a:pt x="0" y="261"/>
                </a:lnTo>
                <a:lnTo>
                  <a:pt x="0" y="247"/>
                </a:lnTo>
                <a:lnTo>
                  <a:pt x="13" y="247"/>
                </a:lnTo>
                <a:close/>
                <a:moveTo>
                  <a:pt x="13" y="275"/>
                </a:moveTo>
                <a:lnTo>
                  <a:pt x="13" y="288"/>
                </a:lnTo>
                <a:lnTo>
                  <a:pt x="0" y="288"/>
                </a:lnTo>
                <a:lnTo>
                  <a:pt x="0" y="275"/>
                </a:lnTo>
                <a:lnTo>
                  <a:pt x="13" y="275"/>
                </a:lnTo>
                <a:close/>
                <a:moveTo>
                  <a:pt x="13" y="302"/>
                </a:moveTo>
                <a:lnTo>
                  <a:pt x="13" y="316"/>
                </a:lnTo>
                <a:lnTo>
                  <a:pt x="0" y="316"/>
                </a:lnTo>
                <a:lnTo>
                  <a:pt x="0" y="302"/>
                </a:lnTo>
                <a:lnTo>
                  <a:pt x="13" y="302"/>
                </a:lnTo>
                <a:close/>
                <a:moveTo>
                  <a:pt x="13" y="330"/>
                </a:moveTo>
                <a:lnTo>
                  <a:pt x="13" y="343"/>
                </a:lnTo>
                <a:lnTo>
                  <a:pt x="0" y="343"/>
                </a:lnTo>
                <a:lnTo>
                  <a:pt x="0" y="330"/>
                </a:lnTo>
                <a:lnTo>
                  <a:pt x="13" y="330"/>
                </a:lnTo>
                <a:close/>
                <a:moveTo>
                  <a:pt x="13" y="357"/>
                </a:moveTo>
                <a:lnTo>
                  <a:pt x="13" y="371"/>
                </a:lnTo>
                <a:lnTo>
                  <a:pt x="0" y="371"/>
                </a:lnTo>
                <a:lnTo>
                  <a:pt x="0" y="357"/>
                </a:lnTo>
                <a:lnTo>
                  <a:pt x="13" y="357"/>
                </a:lnTo>
                <a:close/>
                <a:moveTo>
                  <a:pt x="13" y="385"/>
                </a:moveTo>
                <a:lnTo>
                  <a:pt x="13" y="398"/>
                </a:lnTo>
                <a:lnTo>
                  <a:pt x="0" y="398"/>
                </a:lnTo>
                <a:lnTo>
                  <a:pt x="0" y="385"/>
                </a:lnTo>
                <a:lnTo>
                  <a:pt x="13" y="385"/>
                </a:lnTo>
                <a:close/>
                <a:moveTo>
                  <a:pt x="13" y="412"/>
                </a:moveTo>
                <a:lnTo>
                  <a:pt x="13" y="426"/>
                </a:lnTo>
                <a:lnTo>
                  <a:pt x="0" y="426"/>
                </a:lnTo>
                <a:lnTo>
                  <a:pt x="0" y="412"/>
                </a:lnTo>
                <a:lnTo>
                  <a:pt x="13" y="412"/>
                </a:lnTo>
                <a:close/>
                <a:moveTo>
                  <a:pt x="13" y="440"/>
                </a:moveTo>
                <a:lnTo>
                  <a:pt x="13" y="453"/>
                </a:lnTo>
                <a:lnTo>
                  <a:pt x="0" y="453"/>
                </a:lnTo>
                <a:lnTo>
                  <a:pt x="0" y="440"/>
                </a:lnTo>
                <a:lnTo>
                  <a:pt x="13" y="440"/>
                </a:lnTo>
                <a:close/>
              </a:path>
            </a:pathLst>
          </a:custGeom>
          <a:solidFill>
            <a:srgbClr val="000000"/>
          </a:solidFill>
          <a:ln w="0">
            <a:solidFill>
              <a:srgbClr val="000000"/>
            </a:solidFill>
            <a:prstDash val="solid"/>
            <a:round/>
            <a:headEnd/>
            <a:tailEnd/>
          </a:ln>
        </p:spPr>
        <p:txBody>
          <a:bodyPr/>
          <a:lstStyle/>
          <a:p>
            <a:endParaRPr lang="fi-FI"/>
          </a:p>
        </p:txBody>
      </p:sp>
      <p:sp>
        <p:nvSpPr>
          <p:cNvPr id="3956967" name="Freeform 231"/>
          <p:cNvSpPr>
            <a:spLocks noEditPoints="1"/>
          </p:cNvSpPr>
          <p:nvPr/>
        </p:nvSpPr>
        <p:spPr bwMode="auto">
          <a:xfrm>
            <a:off x="4241800" y="3647356"/>
            <a:ext cx="20638" cy="719137"/>
          </a:xfrm>
          <a:custGeom>
            <a:avLst/>
            <a:gdLst>
              <a:gd name="T0" fmla="*/ 13 w 13"/>
              <a:gd name="T1" fmla="*/ 13 h 453"/>
              <a:gd name="T2" fmla="*/ 0 w 13"/>
              <a:gd name="T3" fmla="*/ 0 h 453"/>
              <a:gd name="T4" fmla="*/ 13 w 13"/>
              <a:gd name="T5" fmla="*/ 27 h 453"/>
              <a:gd name="T6" fmla="*/ 0 w 13"/>
              <a:gd name="T7" fmla="*/ 41 h 453"/>
              <a:gd name="T8" fmla="*/ 13 w 13"/>
              <a:gd name="T9" fmla="*/ 27 h 453"/>
              <a:gd name="T10" fmla="*/ 13 w 13"/>
              <a:gd name="T11" fmla="*/ 68 h 453"/>
              <a:gd name="T12" fmla="*/ 0 w 13"/>
              <a:gd name="T13" fmla="*/ 55 h 453"/>
              <a:gd name="T14" fmla="*/ 13 w 13"/>
              <a:gd name="T15" fmla="*/ 82 h 453"/>
              <a:gd name="T16" fmla="*/ 0 w 13"/>
              <a:gd name="T17" fmla="*/ 96 h 453"/>
              <a:gd name="T18" fmla="*/ 13 w 13"/>
              <a:gd name="T19" fmla="*/ 82 h 453"/>
              <a:gd name="T20" fmla="*/ 13 w 13"/>
              <a:gd name="T21" fmla="*/ 123 h 453"/>
              <a:gd name="T22" fmla="*/ 0 w 13"/>
              <a:gd name="T23" fmla="*/ 110 h 453"/>
              <a:gd name="T24" fmla="*/ 13 w 13"/>
              <a:gd name="T25" fmla="*/ 137 h 453"/>
              <a:gd name="T26" fmla="*/ 0 w 13"/>
              <a:gd name="T27" fmla="*/ 151 h 453"/>
              <a:gd name="T28" fmla="*/ 13 w 13"/>
              <a:gd name="T29" fmla="*/ 137 h 453"/>
              <a:gd name="T30" fmla="*/ 13 w 13"/>
              <a:gd name="T31" fmla="*/ 178 h 453"/>
              <a:gd name="T32" fmla="*/ 0 w 13"/>
              <a:gd name="T33" fmla="*/ 165 h 453"/>
              <a:gd name="T34" fmla="*/ 13 w 13"/>
              <a:gd name="T35" fmla="*/ 192 h 453"/>
              <a:gd name="T36" fmla="*/ 0 w 13"/>
              <a:gd name="T37" fmla="*/ 206 h 453"/>
              <a:gd name="T38" fmla="*/ 13 w 13"/>
              <a:gd name="T39" fmla="*/ 192 h 453"/>
              <a:gd name="T40" fmla="*/ 13 w 13"/>
              <a:gd name="T41" fmla="*/ 233 h 453"/>
              <a:gd name="T42" fmla="*/ 0 w 13"/>
              <a:gd name="T43" fmla="*/ 220 h 453"/>
              <a:gd name="T44" fmla="*/ 13 w 13"/>
              <a:gd name="T45" fmla="*/ 247 h 453"/>
              <a:gd name="T46" fmla="*/ 0 w 13"/>
              <a:gd name="T47" fmla="*/ 261 h 453"/>
              <a:gd name="T48" fmla="*/ 13 w 13"/>
              <a:gd name="T49" fmla="*/ 247 h 453"/>
              <a:gd name="T50" fmla="*/ 13 w 13"/>
              <a:gd name="T51" fmla="*/ 288 h 453"/>
              <a:gd name="T52" fmla="*/ 0 w 13"/>
              <a:gd name="T53" fmla="*/ 275 h 453"/>
              <a:gd name="T54" fmla="*/ 13 w 13"/>
              <a:gd name="T55" fmla="*/ 302 h 453"/>
              <a:gd name="T56" fmla="*/ 0 w 13"/>
              <a:gd name="T57" fmla="*/ 316 h 453"/>
              <a:gd name="T58" fmla="*/ 13 w 13"/>
              <a:gd name="T59" fmla="*/ 302 h 453"/>
              <a:gd name="T60" fmla="*/ 13 w 13"/>
              <a:gd name="T61" fmla="*/ 343 h 453"/>
              <a:gd name="T62" fmla="*/ 0 w 13"/>
              <a:gd name="T63" fmla="*/ 330 h 453"/>
              <a:gd name="T64" fmla="*/ 13 w 13"/>
              <a:gd name="T65" fmla="*/ 357 h 453"/>
              <a:gd name="T66" fmla="*/ 0 w 13"/>
              <a:gd name="T67" fmla="*/ 371 h 453"/>
              <a:gd name="T68" fmla="*/ 13 w 13"/>
              <a:gd name="T69" fmla="*/ 357 h 453"/>
              <a:gd name="T70" fmla="*/ 13 w 13"/>
              <a:gd name="T71" fmla="*/ 399 h 453"/>
              <a:gd name="T72" fmla="*/ 0 w 13"/>
              <a:gd name="T73" fmla="*/ 385 h 453"/>
              <a:gd name="T74" fmla="*/ 13 w 13"/>
              <a:gd name="T75" fmla="*/ 412 h 453"/>
              <a:gd name="T76" fmla="*/ 0 w 13"/>
              <a:gd name="T77" fmla="*/ 426 h 453"/>
              <a:gd name="T78" fmla="*/ 13 w 13"/>
              <a:gd name="T79" fmla="*/ 412 h 453"/>
              <a:gd name="T80" fmla="*/ 13 w 13"/>
              <a:gd name="T81" fmla="*/ 453 h 453"/>
              <a:gd name="T82" fmla="*/ 0 w 13"/>
              <a:gd name="T83"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453">
                <a:moveTo>
                  <a:pt x="13" y="0"/>
                </a:moveTo>
                <a:lnTo>
                  <a:pt x="13" y="13"/>
                </a:lnTo>
                <a:lnTo>
                  <a:pt x="0" y="13"/>
                </a:lnTo>
                <a:lnTo>
                  <a:pt x="0" y="0"/>
                </a:lnTo>
                <a:lnTo>
                  <a:pt x="13" y="0"/>
                </a:lnTo>
                <a:close/>
                <a:moveTo>
                  <a:pt x="13" y="27"/>
                </a:moveTo>
                <a:lnTo>
                  <a:pt x="13" y="41"/>
                </a:lnTo>
                <a:lnTo>
                  <a:pt x="0" y="41"/>
                </a:lnTo>
                <a:lnTo>
                  <a:pt x="0" y="27"/>
                </a:lnTo>
                <a:lnTo>
                  <a:pt x="13" y="27"/>
                </a:lnTo>
                <a:close/>
                <a:moveTo>
                  <a:pt x="13" y="55"/>
                </a:moveTo>
                <a:lnTo>
                  <a:pt x="13" y="68"/>
                </a:lnTo>
                <a:lnTo>
                  <a:pt x="0" y="68"/>
                </a:lnTo>
                <a:lnTo>
                  <a:pt x="0" y="55"/>
                </a:lnTo>
                <a:lnTo>
                  <a:pt x="13" y="55"/>
                </a:lnTo>
                <a:close/>
                <a:moveTo>
                  <a:pt x="13" y="82"/>
                </a:moveTo>
                <a:lnTo>
                  <a:pt x="13" y="96"/>
                </a:lnTo>
                <a:lnTo>
                  <a:pt x="0" y="96"/>
                </a:lnTo>
                <a:lnTo>
                  <a:pt x="0" y="82"/>
                </a:lnTo>
                <a:lnTo>
                  <a:pt x="13" y="82"/>
                </a:lnTo>
                <a:close/>
                <a:moveTo>
                  <a:pt x="13" y="110"/>
                </a:moveTo>
                <a:lnTo>
                  <a:pt x="13" y="123"/>
                </a:lnTo>
                <a:lnTo>
                  <a:pt x="0" y="123"/>
                </a:lnTo>
                <a:lnTo>
                  <a:pt x="0" y="110"/>
                </a:lnTo>
                <a:lnTo>
                  <a:pt x="13" y="110"/>
                </a:lnTo>
                <a:close/>
                <a:moveTo>
                  <a:pt x="13" y="137"/>
                </a:moveTo>
                <a:lnTo>
                  <a:pt x="13" y="151"/>
                </a:lnTo>
                <a:lnTo>
                  <a:pt x="0" y="151"/>
                </a:lnTo>
                <a:lnTo>
                  <a:pt x="0" y="137"/>
                </a:lnTo>
                <a:lnTo>
                  <a:pt x="13" y="137"/>
                </a:lnTo>
                <a:close/>
                <a:moveTo>
                  <a:pt x="13" y="165"/>
                </a:moveTo>
                <a:lnTo>
                  <a:pt x="13" y="178"/>
                </a:lnTo>
                <a:lnTo>
                  <a:pt x="0" y="178"/>
                </a:lnTo>
                <a:lnTo>
                  <a:pt x="0" y="165"/>
                </a:lnTo>
                <a:lnTo>
                  <a:pt x="13" y="165"/>
                </a:lnTo>
                <a:close/>
                <a:moveTo>
                  <a:pt x="13" y="192"/>
                </a:moveTo>
                <a:lnTo>
                  <a:pt x="13" y="206"/>
                </a:lnTo>
                <a:lnTo>
                  <a:pt x="0" y="206"/>
                </a:lnTo>
                <a:lnTo>
                  <a:pt x="0" y="192"/>
                </a:lnTo>
                <a:lnTo>
                  <a:pt x="13" y="192"/>
                </a:lnTo>
                <a:close/>
                <a:moveTo>
                  <a:pt x="13" y="220"/>
                </a:moveTo>
                <a:lnTo>
                  <a:pt x="13" y="233"/>
                </a:lnTo>
                <a:lnTo>
                  <a:pt x="0" y="233"/>
                </a:lnTo>
                <a:lnTo>
                  <a:pt x="0" y="220"/>
                </a:lnTo>
                <a:lnTo>
                  <a:pt x="13" y="220"/>
                </a:lnTo>
                <a:close/>
                <a:moveTo>
                  <a:pt x="13" y="247"/>
                </a:moveTo>
                <a:lnTo>
                  <a:pt x="13" y="261"/>
                </a:lnTo>
                <a:lnTo>
                  <a:pt x="0" y="261"/>
                </a:lnTo>
                <a:lnTo>
                  <a:pt x="0" y="247"/>
                </a:lnTo>
                <a:lnTo>
                  <a:pt x="13" y="247"/>
                </a:lnTo>
                <a:close/>
                <a:moveTo>
                  <a:pt x="13" y="275"/>
                </a:moveTo>
                <a:lnTo>
                  <a:pt x="13" y="288"/>
                </a:lnTo>
                <a:lnTo>
                  <a:pt x="0" y="288"/>
                </a:lnTo>
                <a:lnTo>
                  <a:pt x="0" y="275"/>
                </a:lnTo>
                <a:lnTo>
                  <a:pt x="13" y="275"/>
                </a:lnTo>
                <a:close/>
                <a:moveTo>
                  <a:pt x="13" y="302"/>
                </a:moveTo>
                <a:lnTo>
                  <a:pt x="13" y="316"/>
                </a:lnTo>
                <a:lnTo>
                  <a:pt x="0" y="316"/>
                </a:lnTo>
                <a:lnTo>
                  <a:pt x="0" y="302"/>
                </a:lnTo>
                <a:lnTo>
                  <a:pt x="13" y="302"/>
                </a:lnTo>
                <a:close/>
                <a:moveTo>
                  <a:pt x="13" y="330"/>
                </a:moveTo>
                <a:lnTo>
                  <a:pt x="13" y="343"/>
                </a:lnTo>
                <a:lnTo>
                  <a:pt x="0" y="343"/>
                </a:lnTo>
                <a:lnTo>
                  <a:pt x="0" y="330"/>
                </a:lnTo>
                <a:lnTo>
                  <a:pt x="13" y="330"/>
                </a:lnTo>
                <a:close/>
                <a:moveTo>
                  <a:pt x="13" y="357"/>
                </a:moveTo>
                <a:lnTo>
                  <a:pt x="13" y="371"/>
                </a:lnTo>
                <a:lnTo>
                  <a:pt x="0" y="371"/>
                </a:lnTo>
                <a:lnTo>
                  <a:pt x="0" y="357"/>
                </a:lnTo>
                <a:lnTo>
                  <a:pt x="13" y="357"/>
                </a:lnTo>
                <a:close/>
                <a:moveTo>
                  <a:pt x="13" y="385"/>
                </a:moveTo>
                <a:lnTo>
                  <a:pt x="13" y="399"/>
                </a:lnTo>
                <a:lnTo>
                  <a:pt x="0" y="399"/>
                </a:lnTo>
                <a:lnTo>
                  <a:pt x="0" y="385"/>
                </a:lnTo>
                <a:lnTo>
                  <a:pt x="13" y="385"/>
                </a:lnTo>
                <a:close/>
                <a:moveTo>
                  <a:pt x="13" y="412"/>
                </a:moveTo>
                <a:lnTo>
                  <a:pt x="13" y="426"/>
                </a:lnTo>
                <a:lnTo>
                  <a:pt x="0" y="426"/>
                </a:lnTo>
                <a:lnTo>
                  <a:pt x="0" y="412"/>
                </a:lnTo>
                <a:lnTo>
                  <a:pt x="13" y="412"/>
                </a:lnTo>
                <a:close/>
                <a:moveTo>
                  <a:pt x="13" y="440"/>
                </a:moveTo>
                <a:lnTo>
                  <a:pt x="13" y="453"/>
                </a:lnTo>
                <a:lnTo>
                  <a:pt x="0" y="453"/>
                </a:lnTo>
                <a:lnTo>
                  <a:pt x="0" y="440"/>
                </a:lnTo>
                <a:lnTo>
                  <a:pt x="13" y="440"/>
                </a:lnTo>
                <a:close/>
              </a:path>
            </a:pathLst>
          </a:custGeom>
          <a:solidFill>
            <a:srgbClr val="000000"/>
          </a:solidFill>
          <a:ln w="0">
            <a:solidFill>
              <a:srgbClr val="000000"/>
            </a:solidFill>
            <a:prstDash val="solid"/>
            <a:round/>
            <a:headEnd/>
            <a:tailEnd/>
          </a:ln>
        </p:spPr>
        <p:txBody>
          <a:bodyPr/>
          <a:lstStyle/>
          <a:p>
            <a:endParaRPr lang="fi-FI"/>
          </a:p>
        </p:txBody>
      </p:sp>
      <p:sp>
        <p:nvSpPr>
          <p:cNvPr id="3956968" name="Line 232"/>
          <p:cNvSpPr>
            <a:spLocks noChangeShapeType="1"/>
          </p:cNvSpPr>
          <p:nvPr/>
        </p:nvSpPr>
        <p:spPr bwMode="auto">
          <a:xfrm flipH="1">
            <a:off x="3282950" y="4641131"/>
            <a:ext cx="782638" cy="777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69" name="Line 233"/>
          <p:cNvSpPr>
            <a:spLocks noChangeShapeType="1"/>
          </p:cNvSpPr>
          <p:nvPr/>
        </p:nvSpPr>
        <p:spPr bwMode="auto">
          <a:xfrm flipH="1" flipV="1">
            <a:off x="4016375" y="4474443"/>
            <a:ext cx="109538" cy="857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70" name="Line 234"/>
          <p:cNvSpPr>
            <a:spLocks noChangeShapeType="1"/>
          </p:cNvSpPr>
          <p:nvPr/>
        </p:nvSpPr>
        <p:spPr bwMode="auto">
          <a:xfrm flipH="1">
            <a:off x="3717925" y="4572868"/>
            <a:ext cx="347663" cy="412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71" name="Line 235"/>
          <p:cNvSpPr>
            <a:spLocks noChangeShapeType="1"/>
          </p:cNvSpPr>
          <p:nvPr/>
        </p:nvSpPr>
        <p:spPr bwMode="auto">
          <a:xfrm>
            <a:off x="4483100" y="4391893"/>
            <a:ext cx="92075" cy="180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72" name="Line 236"/>
          <p:cNvSpPr>
            <a:spLocks noChangeShapeType="1"/>
          </p:cNvSpPr>
          <p:nvPr/>
        </p:nvSpPr>
        <p:spPr bwMode="auto">
          <a:xfrm>
            <a:off x="4005263" y="4299818"/>
            <a:ext cx="325437" cy="571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6973" name="Line 237"/>
          <p:cNvSpPr>
            <a:spLocks noChangeShapeType="1"/>
          </p:cNvSpPr>
          <p:nvPr/>
        </p:nvSpPr>
        <p:spPr bwMode="auto">
          <a:xfrm>
            <a:off x="3581400" y="4245843"/>
            <a:ext cx="238125" cy="53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3956974" name="Group 238"/>
          <p:cNvGrpSpPr>
            <a:grpSpLocks/>
          </p:cNvGrpSpPr>
          <p:nvPr/>
        </p:nvGrpSpPr>
        <p:grpSpPr bwMode="auto">
          <a:xfrm>
            <a:off x="2552700" y="4396656"/>
            <a:ext cx="169863" cy="85725"/>
            <a:chOff x="1608" y="2497"/>
            <a:chExt cx="107" cy="54"/>
          </a:xfrm>
        </p:grpSpPr>
        <p:sp>
          <p:nvSpPr>
            <p:cNvPr id="3956975" name="Oval 239"/>
            <p:cNvSpPr>
              <a:spLocks noChangeArrowheads="1"/>
            </p:cNvSpPr>
            <p:nvPr/>
          </p:nvSpPr>
          <p:spPr bwMode="auto">
            <a:xfrm>
              <a:off x="1608" y="2497"/>
              <a:ext cx="107" cy="54"/>
            </a:xfrm>
            <a:prstGeom prst="ellipse">
              <a:avLst/>
            </a:prstGeom>
            <a:solidFill>
              <a:srgbClr val="CCECFF"/>
            </a:solidFill>
            <a:ln w="0">
              <a:solidFill>
                <a:srgbClr val="000000"/>
              </a:solidFill>
              <a:round/>
              <a:headEnd/>
              <a:tailEnd/>
            </a:ln>
          </p:spPr>
          <p:txBody>
            <a:bodyPr/>
            <a:lstStyle/>
            <a:p>
              <a:endParaRPr lang="fi-FI"/>
            </a:p>
          </p:txBody>
        </p:sp>
        <p:sp>
          <p:nvSpPr>
            <p:cNvPr id="3956976" name="Oval 240"/>
            <p:cNvSpPr>
              <a:spLocks noChangeArrowheads="1"/>
            </p:cNvSpPr>
            <p:nvPr/>
          </p:nvSpPr>
          <p:spPr bwMode="auto">
            <a:xfrm>
              <a:off x="1608" y="2497"/>
              <a:ext cx="107"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977" name="Freeform 241"/>
          <p:cNvSpPr>
            <a:spLocks noEditPoints="1"/>
          </p:cNvSpPr>
          <p:nvPr/>
        </p:nvSpPr>
        <p:spPr bwMode="auto">
          <a:xfrm>
            <a:off x="2800350" y="4499843"/>
            <a:ext cx="190500" cy="104775"/>
          </a:xfrm>
          <a:custGeom>
            <a:avLst/>
            <a:gdLst>
              <a:gd name="T0" fmla="*/ 576 w 1177"/>
              <a:gd name="T1" fmla="*/ 133 h 641"/>
              <a:gd name="T2" fmla="*/ 551 w 1177"/>
              <a:gd name="T3" fmla="*/ 1 h 641"/>
              <a:gd name="T4" fmla="*/ 690 w 1177"/>
              <a:gd name="T5" fmla="*/ 5 h 641"/>
              <a:gd name="T6" fmla="*/ 431 w 1177"/>
              <a:gd name="T7" fmla="*/ 145 h 641"/>
              <a:gd name="T8" fmla="*/ 308 w 1177"/>
              <a:gd name="T9" fmla="*/ 172 h 641"/>
              <a:gd name="T10" fmla="*/ 362 w 1177"/>
              <a:gd name="T11" fmla="*/ 21 h 641"/>
              <a:gd name="T12" fmla="*/ 431 w 1177"/>
              <a:gd name="T13" fmla="*/ 145 h 641"/>
              <a:gd name="T14" fmla="*/ 199 w 1177"/>
              <a:gd name="T15" fmla="*/ 218 h 641"/>
              <a:gd name="T16" fmla="*/ 152 w 1177"/>
              <a:gd name="T17" fmla="*/ 252 h 641"/>
              <a:gd name="T18" fmla="*/ 141 w 1177"/>
              <a:gd name="T19" fmla="*/ 262 h 641"/>
              <a:gd name="T20" fmla="*/ 129 w 1177"/>
              <a:gd name="T21" fmla="*/ 277 h 641"/>
              <a:gd name="T22" fmla="*/ 11 w 1177"/>
              <a:gd name="T23" fmla="*/ 215 h 641"/>
              <a:gd name="T24" fmla="*/ 18 w 1177"/>
              <a:gd name="T25" fmla="*/ 204 h 641"/>
              <a:gd name="T26" fmla="*/ 42 w 1177"/>
              <a:gd name="T27" fmla="*/ 174 h 641"/>
              <a:gd name="T28" fmla="*/ 102 w 1177"/>
              <a:gd name="T29" fmla="*/ 122 h 641"/>
              <a:gd name="T30" fmla="*/ 137 w 1177"/>
              <a:gd name="T31" fmla="*/ 100 h 641"/>
              <a:gd name="T32" fmla="*/ 117 w 1177"/>
              <a:gd name="T33" fmla="*/ 342 h 641"/>
              <a:gd name="T34" fmla="*/ 123 w 1177"/>
              <a:gd name="T35" fmla="*/ 355 h 641"/>
              <a:gd name="T36" fmla="*/ 135 w 1177"/>
              <a:gd name="T37" fmla="*/ 372 h 641"/>
              <a:gd name="T38" fmla="*/ 179 w 1177"/>
              <a:gd name="T39" fmla="*/ 410 h 641"/>
              <a:gd name="T40" fmla="*/ 113 w 1177"/>
              <a:gd name="T41" fmla="*/ 526 h 641"/>
              <a:gd name="T42" fmla="*/ 64 w 1177"/>
              <a:gd name="T43" fmla="*/ 489 h 641"/>
              <a:gd name="T44" fmla="*/ 36 w 1177"/>
              <a:gd name="T45" fmla="*/ 460 h 641"/>
              <a:gd name="T46" fmla="*/ 12 w 1177"/>
              <a:gd name="T47" fmla="*/ 428 h 641"/>
              <a:gd name="T48" fmla="*/ 117 w 1177"/>
              <a:gd name="T49" fmla="*/ 342 h 641"/>
              <a:gd name="T50" fmla="*/ 304 w 1177"/>
              <a:gd name="T51" fmla="*/ 468 h 641"/>
              <a:gd name="T52" fmla="*/ 408 w 1177"/>
              <a:gd name="T53" fmla="*/ 492 h 641"/>
              <a:gd name="T54" fmla="*/ 355 w 1177"/>
              <a:gd name="T55" fmla="*/ 619 h 641"/>
              <a:gd name="T56" fmla="*/ 247 w 1177"/>
              <a:gd name="T57" fmla="*/ 589 h 641"/>
              <a:gd name="T58" fmla="*/ 534 w 1177"/>
              <a:gd name="T59" fmla="*/ 506 h 641"/>
              <a:gd name="T60" fmla="*/ 661 w 1177"/>
              <a:gd name="T61" fmla="*/ 504 h 641"/>
              <a:gd name="T62" fmla="*/ 576 w 1177"/>
              <a:gd name="T63" fmla="*/ 641 h 641"/>
              <a:gd name="T64" fmla="*/ 534 w 1177"/>
              <a:gd name="T65" fmla="*/ 506 h 641"/>
              <a:gd name="T66" fmla="*/ 861 w 1177"/>
              <a:gd name="T67" fmla="*/ 466 h 641"/>
              <a:gd name="T68" fmla="*/ 897 w 1177"/>
              <a:gd name="T69" fmla="*/ 453 h 641"/>
              <a:gd name="T70" fmla="*/ 941 w 1177"/>
              <a:gd name="T71" fmla="*/ 579 h 641"/>
              <a:gd name="T72" fmla="*/ 812 w 1177"/>
              <a:gd name="T73" fmla="*/ 617 h 641"/>
              <a:gd name="T74" fmla="*/ 997 w 1177"/>
              <a:gd name="T75" fmla="*/ 397 h 641"/>
              <a:gd name="T76" fmla="*/ 1024 w 1177"/>
              <a:gd name="T77" fmla="*/ 372 h 641"/>
              <a:gd name="T78" fmla="*/ 1036 w 1177"/>
              <a:gd name="T79" fmla="*/ 355 h 641"/>
              <a:gd name="T80" fmla="*/ 1043 w 1177"/>
              <a:gd name="T81" fmla="*/ 340 h 641"/>
              <a:gd name="T82" fmla="*/ 1046 w 1177"/>
              <a:gd name="T83" fmla="*/ 327 h 641"/>
              <a:gd name="T84" fmla="*/ 1044 w 1177"/>
              <a:gd name="T85" fmla="*/ 333 h 641"/>
              <a:gd name="T86" fmla="*/ 1176 w 1177"/>
              <a:gd name="T87" fmla="*/ 354 h 641"/>
              <a:gd name="T88" fmla="*/ 1166 w 1177"/>
              <a:gd name="T89" fmla="*/ 392 h 641"/>
              <a:gd name="T90" fmla="*/ 1148 w 1177"/>
              <a:gd name="T91" fmla="*/ 428 h 641"/>
              <a:gd name="T92" fmla="*/ 1124 w 1177"/>
              <a:gd name="T93" fmla="*/ 460 h 641"/>
              <a:gd name="T94" fmla="*/ 1090 w 1177"/>
              <a:gd name="T95" fmla="*/ 494 h 641"/>
              <a:gd name="T96" fmla="*/ 997 w 1177"/>
              <a:gd name="T97" fmla="*/ 397 h 641"/>
              <a:gd name="T98" fmla="*/ 1002 w 1177"/>
              <a:gd name="T99" fmla="*/ 247 h 641"/>
              <a:gd name="T100" fmla="*/ 956 w 1177"/>
              <a:gd name="T101" fmla="*/ 215 h 641"/>
              <a:gd name="T102" fmla="*/ 991 w 1177"/>
              <a:gd name="T103" fmla="*/ 84 h 641"/>
              <a:gd name="T104" fmla="*/ 1063 w 1177"/>
              <a:gd name="T105" fmla="*/ 126 h 641"/>
              <a:gd name="T106" fmla="*/ 1115 w 1177"/>
              <a:gd name="T107" fmla="*/ 171 h 641"/>
              <a:gd name="T108" fmla="*/ 818 w 1177"/>
              <a:gd name="T109" fmla="*/ 163 h 641"/>
              <a:gd name="T110" fmla="*/ 694 w 1177"/>
              <a:gd name="T111" fmla="*/ 140 h 641"/>
              <a:gd name="T112" fmla="*/ 804 w 1177"/>
              <a:gd name="T113" fmla="*/ 22 h 641"/>
              <a:gd name="T114" fmla="*/ 818 w 1177"/>
              <a:gd name="T115" fmla="*/ 163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 h="641">
                <a:moveTo>
                  <a:pt x="684" y="138"/>
                </a:moveTo>
                <a:lnTo>
                  <a:pt x="576" y="133"/>
                </a:lnTo>
                <a:lnTo>
                  <a:pt x="557" y="134"/>
                </a:lnTo>
                <a:lnTo>
                  <a:pt x="551" y="1"/>
                </a:lnTo>
                <a:lnTo>
                  <a:pt x="583" y="0"/>
                </a:lnTo>
                <a:lnTo>
                  <a:pt x="690" y="5"/>
                </a:lnTo>
                <a:lnTo>
                  <a:pt x="684" y="138"/>
                </a:lnTo>
                <a:close/>
                <a:moveTo>
                  <a:pt x="431" y="145"/>
                </a:moveTo>
                <a:lnTo>
                  <a:pt x="382" y="152"/>
                </a:lnTo>
                <a:lnTo>
                  <a:pt x="308" y="172"/>
                </a:lnTo>
                <a:lnTo>
                  <a:pt x="274" y="43"/>
                </a:lnTo>
                <a:lnTo>
                  <a:pt x="362" y="21"/>
                </a:lnTo>
                <a:lnTo>
                  <a:pt x="411" y="13"/>
                </a:lnTo>
                <a:lnTo>
                  <a:pt x="431" y="145"/>
                </a:lnTo>
                <a:close/>
                <a:moveTo>
                  <a:pt x="199" y="218"/>
                </a:moveTo>
                <a:lnTo>
                  <a:pt x="199" y="218"/>
                </a:lnTo>
                <a:lnTo>
                  <a:pt x="173" y="235"/>
                </a:lnTo>
                <a:lnTo>
                  <a:pt x="152" y="252"/>
                </a:lnTo>
                <a:lnTo>
                  <a:pt x="135" y="269"/>
                </a:lnTo>
                <a:lnTo>
                  <a:pt x="141" y="262"/>
                </a:lnTo>
                <a:lnTo>
                  <a:pt x="123" y="286"/>
                </a:lnTo>
                <a:lnTo>
                  <a:pt x="129" y="277"/>
                </a:lnTo>
                <a:lnTo>
                  <a:pt x="128" y="278"/>
                </a:lnTo>
                <a:lnTo>
                  <a:pt x="11" y="215"/>
                </a:lnTo>
                <a:lnTo>
                  <a:pt x="12" y="213"/>
                </a:lnTo>
                <a:cubicBezTo>
                  <a:pt x="14" y="210"/>
                  <a:pt x="15" y="207"/>
                  <a:pt x="18" y="204"/>
                </a:cubicBezTo>
                <a:lnTo>
                  <a:pt x="36" y="181"/>
                </a:lnTo>
                <a:cubicBezTo>
                  <a:pt x="37" y="178"/>
                  <a:pt x="40" y="176"/>
                  <a:pt x="42" y="174"/>
                </a:cubicBezTo>
                <a:lnTo>
                  <a:pt x="70" y="147"/>
                </a:lnTo>
                <a:lnTo>
                  <a:pt x="102" y="122"/>
                </a:lnTo>
                <a:lnTo>
                  <a:pt x="137" y="100"/>
                </a:lnTo>
                <a:lnTo>
                  <a:pt x="137" y="100"/>
                </a:lnTo>
                <a:lnTo>
                  <a:pt x="199" y="218"/>
                </a:lnTo>
                <a:close/>
                <a:moveTo>
                  <a:pt x="117" y="342"/>
                </a:moveTo>
                <a:lnTo>
                  <a:pt x="129" y="364"/>
                </a:lnTo>
                <a:lnTo>
                  <a:pt x="123" y="355"/>
                </a:lnTo>
                <a:lnTo>
                  <a:pt x="141" y="379"/>
                </a:lnTo>
                <a:lnTo>
                  <a:pt x="135" y="372"/>
                </a:lnTo>
                <a:lnTo>
                  <a:pt x="158" y="394"/>
                </a:lnTo>
                <a:lnTo>
                  <a:pt x="179" y="410"/>
                </a:lnTo>
                <a:lnTo>
                  <a:pt x="185" y="413"/>
                </a:lnTo>
                <a:lnTo>
                  <a:pt x="113" y="526"/>
                </a:lnTo>
                <a:lnTo>
                  <a:pt x="96" y="515"/>
                </a:lnTo>
                <a:lnTo>
                  <a:pt x="64" y="489"/>
                </a:lnTo>
                <a:lnTo>
                  <a:pt x="42" y="467"/>
                </a:lnTo>
                <a:cubicBezTo>
                  <a:pt x="40" y="465"/>
                  <a:pt x="37" y="463"/>
                  <a:pt x="36" y="460"/>
                </a:cubicBezTo>
                <a:lnTo>
                  <a:pt x="18" y="437"/>
                </a:lnTo>
                <a:cubicBezTo>
                  <a:pt x="15" y="434"/>
                  <a:pt x="14" y="431"/>
                  <a:pt x="12" y="428"/>
                </a:cubicBezTo>
                <a:lnTo>
                  <a:pt x="0" y="406"/>
                </a:lnTo>
                <a:lnTo>
                  <a:pt x="117" y="342"/>
                </a:lnTo>
                <a:close/>
                <a:moveTo>
                  <a:pt x="291" y="464"/>
                </a:moveTo>
                <a:lnTo>
                  <a:pt x="304" y="468"/>
                </a:lnTo>
                <a:lnTo>
                  <a:pt x="389" y="490"/>
                </a:lnTo>
                <a:lnTo>
                  <a:pt x="408" y="492"/>
                </a:lnTo>
                <a:lnTo>
                  <a:pt x="388" y="624"/>
                </a:lnTo>
                <a:lnTo>
                  <a:pt x="355" y="619"/>
                </a:lnTo>
                <a:lnTo>
                  <a:pt x="259" y="594"/>
                </a:lnTo>
                <a:lnTo>
                  <a:pt x="247" y="589"/>
                </a:lnTo>
                <a:lnTo>
                  <a:pt x="291" y="464"/>
                </a:lnTo>
                <a:close/>
                <a:moveTo>
                  <a:pt x="534" y="506"/>
                </a:moveTo>
                <a:lnTo>
                  <a:pt x="583" y="508"/>
                </a:lnTo>
                <a:lnTo>
                  <a:pt x="661" y="504"/>
                </a:lnTo>
                <a:lnTo>
                  <a:pt x="667" y="637"/>
                </a:lnTo>
                <a:lnTo>
                  <a:pt x="576" y="641"/>
                </a:lnTo>
                <a:lnTo>
                  <a:pt x="527" y="639"/>
                </a:lnTo>
                <a:lnTo>
                  <a:pt x="534" y="506"/>
                </a:lnTo>
                <a:close/>
                <a:moveTo>
                  <a:pt x="779" y="488"/>
                </a:moveTo>
                <a:lnTo>
                  <a:pt x="861" y="466"/>
                </a:lnTo>
                <a:lnTo>
                  <a:pt x="897" y="454"/>
                </a:lnTo>
                <a:lnTo>
                  <a:pt x="897" y="453"/>
                </a:lnTo>
                <a:lnTo>
                  <a:pt x="950" y="576"/>
                </a:lnTo>
                <a:lnTo>
                  <a:pt x="941" y="579"/>
                </a:lnTo>
                <a:lnTo>
                  <a:pt x="895" y="595"/>
                </a:lnTo>
                <a:lnTo>
                  <a:pt x="812" y="617"/>
                </a:lnTo>
                <a:lnTo>
                  <a:pt x="779" y="488"/>
                </a:lnTo>
                <a:close/>
                <a:moveTo>
                  <a:pt x="997" y="397"/>
                </a:moveTo>
                <a:lnTo>
                  <a:pt x="1007" y="389"/>
                </a:lnTo>
                <a:lnTo>
                  <a:pt x="1024" y="372"/>
                </a:lnTo>
                <a:lnTo>
                  <a:pt x="1018" y="379"/>
                </a:lnTo>
                <a:lnTo>
                  <a:pt x="1036" y="355"/>
                </a:lnTo>
                <a:lnTo>
                  <a:pt x="1030" y="364"/>
                </a:lnTo>
                <a:lnTo>
                  <a:pt x="1043" y="340"/>
                </a:lnTo>
                <a:lnTo>
                  <a:pt x="1038" y="352"/>
                </a:lnTo>
                <a:lnTo>
                  <a:pt x="1046" y="327"/>
                </a:lnTo>
                <a:lnTo>
                  <a:pt x="1044" y="339"/>
                </a:lnTo>
                <a:lnTo>
                  <a:pt x="1044" y="333"/>
                </a:lnTo>
                <a:lnTo>
                  <a:pt x="1177" y="348"/>
                </a:lnTo>
                <a:lnTo>
                  <a:pt x="1176" y="354"/>
                </a:lnTo>
                <a:cubicBezTo>
                  <a:pt x="1176" y="358"/>
                  <a:pt x="1175" y="362"/>
                  <a:pt x="1174" y="366"/>
                </a:cubicBezTo>
                <a:lnTo>
                  <a:pt x="1166" y="392"/>
                </a:lnTo>
                <a:cubicBezTo>
                  <a:pt x="1164" y="396"/>
                  <a:pt x="1163" y="400"/>
                  <a:pt x="1161" y="404"/>
                </a:cubicBezTo>
                <a:lnTo>
                  <a:pt x="1148" y="428"/>
                </a:lnTo>
                <a:cubicBezTo>
                  <a:pt x="1146" y="431"/>
                  <a:pt x="1144" y="434"/>
                  <a:pt x="1142" y="437"/>
                </a:cubicBezTo>
                <a:lnTo>
                  <a:pt x="1124" y="460"/>
                </a:lnTo>
                <a:cubicBezTo>
                  <a:pt x="1122" y="463"/>
                  <a:pt x="1120" y="465"/>
                  <a:pt x="1118" y="467"/>
                </a:cubicBezTo>
                <a:lnTo>
                  <a:pt x="1090" y="494"/>
                </a:lnTo>
                <a:lnTo>
                  <a:pt x="1080" y="501"/>
                </a:lnTo>
                <a:lnTo>
                  <a:pt x="997" y="397"/>
                </a:lnTo>
                <a:close/>
                <a:moveTo>
                  <a:pt x="1022" y="267"/>
                </a:moveTo>
                <a:lnTo>
                  <a:pt x="1002" y="247"/>
                </a:lnTo>
                <a:lnTo>
                  <a:pt x="981" y="231"/>
                </a:lnTo>
                <a:lnTo>
                  <a:pt x="956" y="215"/>
                </a:lnTo>
                <a:lnTo>
                  <a:pt x="929" y="202"/>
                </a:lnTo>
                <a:lnTo>
                  <a:pt x="991" y="84"/>
                </a:lnTo>
                <a:lnTo>
                  <a:pt x="1027" y="103"/>
                </a:lnTo>
                <a:lnTo>
                  <a:pt x="1063" y="126"/>
                </a:lnTo>
                <a:lnTo>
                  <a:pt x="1095" y="152"/>
                </a:lnTo>
                <a:lnTo>
                  <a:pt x="1115" y="171"/>
                </a:lnTo>
                <a:lnTo>
                  <a:pt x="1022" y="267"/>
                </a:lnTo>
                <a:close/>
                <a:moveTo>
                  <a:pt x="818" y="163"/>
                </a:moveTo>
                <a:lnTo>
                  <a:pt x="771" y="151"/>
                </a:lnTo>
                <a:lnTo>
                  <a:pt x="694" y="140"/>
                </a:lnTo>
                <a:lnTo>
                  <a:pt x="714" y="8"/>
                </a:lnTo>
                <a:lnTo>
                  <a:pt x="804" y="22"/>
                </a:lnTo>
                <a:lnTo>
                  <a:pt x="851" y="34"/>
                </a:lnTo>
                <a:lnTo>
                  <a:pt x="818" y="163"/>
                </a:lnTo>
                <a:close/>
              </a:path>
            </a:pathLst>
          </a:custGeom>
          <a:solidFill>
            <a:srgbClr val="000000"/>
          </a:solidFill>
          <a:ln w="0">
            <a:solidFill>
              <a:srgbClr val="000000"/>
            </a:solidFill>
            <a:prstDash val="solid"/>
            <a:round/>
            <a:headEnd/>
            <a:tailEnd/>
          </a:ln>
        </p:spPr>
        <p:txBody>
          <a:bodyPr/>
          <a:lstStyle/>
          <a:p>
            <a:endParaRPr lang="fi-FI"/>
          </a:p>
        </p:txBody>
      </p:sp>
      <p:sp>
        <p:nvSpPr>
          <p:cNvPr id="3956978" name="Freeform 242"/>
          <p:cNvSpPr>
            <a:spLocks noEditPoints="1"/>
          </p:cNvSpPr>
          <p:nvPr/>
        </p:nvSpPr>
        <p:spPr bwMode="auto">
          <a:xfrm>
            <a:off x="3055938" y="4331568"/>
            <a:ext cx="188912" cy="104775"/>
          </a:xfrm>
          <a:custGeom>
            <a:avLst/>
            <a:gdLst>
              <a:gd name="T0" fmla="*/ 1129 w 2319"/>
              <a:gd name="T1" fmla="*/ 267 h 1283"/>
              <a:gd name="T2" fmla="*/ 1075 w 2319"/>
              <a:gd name="T3" fmla="*/ 3 h 1283"/>
              <a:gd name="T4" fmla="*/ 1354 w 2319"/>
              <a:gd name="T5" fmla="*/ 10 h 1283"/>
              <a:gd name="T6" fmla="*/ 836 w 2319"/>
              <a:gd name="T7" fmla="*/ 292 h 1283"/>
              <a:gd name="T8" fmla="*/ 590 w 2319"/>
              <a:gd name="T9" fmla="*/ 347 h 1283"/>
              <a:gd name="T10" fmla="*/ 707 w 2319"/>
              <a:gd name="T11" fmla="*/ 42 h 1283"/>
              <a:gd name="T12" fmla="*/ 836 w 2319"/>
              <a:gd name="T13" fmla="*/ 292 h 1283"/>
              <a:gd name="T14" fmla="*/ 338 w 2319"/>
              <a:gd name="T15" fmla="*/ 469 h 1283"/>
              <a:gd name="T16" fmla="*/ 263 w 2319"/>
              <a:gd name="T17" fmla="*/ 538 h 1283"/>
              <a:gd name="T18" fmla="*/ 250 w 2319"/>
              <a:gd name="T19" fmla="*/ 554 h 1283"/>
              <a:gd name="T20" fmla="*/ 5 w 2319"/>
              <a:gd name="T21" fmla="*/ 445 h 1283"/>
              <a:gd name="T22" fmla="*/ 27 w 2319"/>
              <a:gd name="T23" fmla="*/ 409 h 1283"/>
              <a:gd name="T24" fmla="*/ 130 w 2319"/>
              <a:gd name="T25" fmla="*/ 295 h 1283"/>
              <a:gd name="T26" fmla="*/ 240 w 2319"/>
              <a:gd name="T27" fmla="*/ 215 h 1283"/>
              <a:gd name="T28" fmla="*/ 234 w 2319"/>
              <a:gd name="T29" fmla="*/ 700 h 1283"/>
              <a:gd name="T30" fmla="*/ 238 w 2319"/>
              <a:gd name="T31" fmla="*/ 711 h 1283"/>
              <a:gd name="T32" fmla="*/ 307 w 2319"/>
              <a:gd name="T33" fmla="*/ 789 h 1283"/>
              <a:gd name="T34" fmla="*/ 376 w 2319"/>
              <a:gd name="T35" fmla="*/ 838 h 1283"/>
              <a:gd name="T36" fmla="*/ 183 w 2319"/>
              <a:gd name="T37" fmla="*/ 1030 h 1283"/>
              <a:gd name="T38" fmla="*/ 63 w 2319"/>
              <a:gd name="T39" fmla="*/ 921 h 1283"/>
              <a:gd name="T40" fmla="*/ 15 w 2319"/>
              <a:gd name="T41" fmla="*/ 856 h 1283"/>
              <a:gd name="T42" fmla="*/ 234 w 2319"/>
              <a:gd name="T43" fmla="*/ 700 h 1283"/>
              <a:gd name="T44" fmla="*/ 593 w 2319"/>
              <a:gd name="T45" fmla="*/ 937 h 1283"/>
              <a:gd name="T46" fmla="*/ 824 w 2319"/>
              <a:gd name="T47" fmla="*/ 989 h 1283"/>
              <a:gd name="T48" fmla="*/ 694 w 2319"/>
              <a:gd name="T49" fmla="*/ 1238 h 1283"/>
              <a:gd name="T50" fmla="*/ 499 w 2319"/>
              <a:gd name="T51" fmla="*/ 1187 h 1283"/>
              <a:gd name="T52" fmla="*/ 1075 w 2319"/>
              <a:gd name="T53" fmla="*/ 1013 h 1283"/>
              <a:gd name="T54" fmla="*/ 1329 w 2319"/>
              <a:gd name="T55" fmla="*/ 1007 h 1283"/>
              <a:gd name="T56" fmla="*/ 1129 w 2319"/>
              <a:gd name="T57" fmla="*/ 1283 h 1283"/>
              <a:gd name="T58" fmla="*/ 1075 w 2319"/>
              <a:gd name="T59" fmla="*/ 1013 h 1283"/>
              <a:gd name="T60" fmla="*/ 1688 w 2319"/>
              <a:gd name="T61" fmla="*/ 934 h 1283"/>
              <a:gd name="T62" fmla="*/ 1797 w 2319"/>
              <a:gd name="T63" fmla="*/ 891 h 1283"/>
              <a:gd name="T64" fmla="*/ 1848 w 2319"/>
              <a:gd name="T65" fmla="*/ 1159 h 1283"/>
              <a:gd name="T66" fmla="*/ 1632 w 2319"/>
              <a:gd name="T67" fmla="*/ 1224 h 1283"/>
              <a:gd name="T68" fmla="*/ 1980 w 2319"/>
              <a:gd name="T69" fmla="*/ 773 h 1283"/>
              <a:gd name="T70" fmla="*/ 1997 w 2319"/>
              <a:gd name="T71" fmla="*/ 760 h 1283"/>
              <a:gd name="T72" fmla="*/ 2021 w 2319"/>
              <a:gd name="T73" fmla="*/ 729 h 1283"/>
              <a:gd name="T74" fmla="*/ 2037 w 2319"/>
              <a:gd name="T75" fmla="*/ 705 h 1283"/>
              <a:gd name="T76" fmla="*/ 2048 w 2319"/>
              <a:gd name="T77" fmla="*/ 681 h 1283"/>
              <a:gd name="T78" fmla="*/ 2053 w 2319"/>
              <a:gd name="T79" fmla="*/ 654 h 1283"/>
              <a:gd name="T80" fmla="*/ 2318 w 2319"/>
              <a:gd name="T81" fmla="*/ 623 h 1283"/>
              <a:gd name="T82" fmla="*/ 2318 w 2319"/>
              <a:gd name="T83" fmla="*/ 654 h 1283"/>
              <a:gd name="T84" fmla="*/ 2308 w 2319"/>
              <a:gd name="T85" fmla="*/ 733 h 1283"/>
              <a:gd name="T86" fmla="*/ 2282 w 2319"/>
              <a:gd name="T87" fmla="*/ 808 h 1283"/>
              <a:gd name="T88" fmla="*/ 2245 w 2319"/>
              <a:gd name="T89" fmla="*/ 872 h 1283"/>
              <a:gd name="T90" fmla="*/ 2197 w 2319"/>
              <a:gd name="T91" fmla="*/ 935 h 1283"/>
              <a:gd name="T92" fmla="*/ 1980 w 2319"/>
              <a:gd name="T93" fmla="*/ 773 h 1283"/>
              <a:gd name="T94" fmla="*/ 1965 w 2319"/>
              <a:gd name="T95" fmla="*/ 495 h 1283"/>
              <a:gd name="T96" fmla="*/ 1874 w 2319"/>
              <a:gd name="T97" fmla="*/ 431 h 1283"/>
              <a:gd name="T98" fmla="*/ 1786 w 2319"/>
              <a:gd name="T99" fmla="*/ 387 h 1283"/>
              <a:gd name="T100" fmla="*/ 1942 w 2319"/>
              <a:gd name="T101" fmla="*/ 165 h 1283"/>
              <a:gd name="T102" fmla="*/ 2090 w 2319"/>
              <a:gd name="T103" fmla="*/ 254 h 1283"/>
              <a:gd name="T104" fmla="*/ 2158 w 2319"/>
              <a:gd name="T105" fmla="*/ 310 h 1283"/>
              <a:gd name="T106" fmla="*/ 1552 w 2319"/>
              <a:gd name="T107" fmla="*/ 313 h 1283"/>
              <a:gd name="T108" fmla="*/ 1327 w 2319"/>
              <a:gd name="T109" fmla="*/ 275 h 1283"/>
              <a:gd name="T110" fmla="*/ 1579 w 2319"/>
              <a:gd name="T111" fmla="*/ 45 h 1283"/>
              <a:gd name="T112" fmla="*/ 1552 w 2319"/>
              <a:gd name="T113" fmla="*/ 313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9" h="1283">
                <a:moveTo>
                  <a:pt x="1341" y="277"/>
                </a:moveTo>
                <a:lnTo>
                  <a:pt x="1129" y="267"/>
                </a:lnTo>
                <a:lnTo>
                  <a:pt x="1087" y="269"/>
                </a:lnTo>
                <a:lnTo>
                  <a:pt x="1075" y="3"/>
                </a:lnTo>
                <a:lnTo>
                  <a:pt x="1142" y="0"/>
                </a:lnTo>
                <a:lnTo>
                  <a:pt x="1354" y="10"/>
                </a:lnTo>
                <a:lnTo>
                  <a:pt x="1341" y="277"/>
                </a:lnTo>
                <a:close/>
                <a:moveTo>
                  <a:pt x="836" y="292"/>
                </a:moveTo>
                <a:lnTo>
                  <a:pt x="748" y="305"/>
                </a:lnTo>
                <a:lnTo>
                  <a:pt x="590" y="347"/>
                </a:lnTo>
                <a:lnTo>
                  <a:pt x="522" y="90"/>
                </a:lnTo>
                <a:lnTo>
                  <a:pt x="707" y="42"/>
                </a:lnTo>
                <a:lnTo>
                  <a:pt x="796" y="28"/>
                </a:lnTo>
                <a:lnTo>
                  <a:pt x="836" y="292"/>
                </a:lnTo>
                <a:close/>
                <a:moveTo>
                  <a:pt x="386" y="438"/>
                </a:moveTo>
                <a:lnTo>
                  <a:pt x="338" y="469"/>
                </a:lnTo>
                <a:lnTo>
                  <a:pt x="295" y="504"/>
                </a:lnTo>
                <a:lnTo>
                  <a:pt x="263" y="538"/>
                </a:lnTo>
                <a:lnTo>
                  <a:pt x="238" y="572"/>
                </a:lnTo>
                <a:lnTo>
                  <a:pt x="250" y="554"/>
                </a:lnTo>
                <a:lnTo>
                  <a:pt x="240" y="572"/>
                </a:lnTo>
                <a:lnTo>
                  <a:pt x="5" y="445"/>
                </a:lnTo>
                <a:lnTo>
                  <a:pt x="15" y="427"/>
                </a:lnTo>
                <a:cubicBezTo>
                  <a:pt x="19" y="421"/>
                  <a:pt x="22" y="415"/>
                  <a:pt x="27" y="409"/>
                </a:cubicBezTo>
                <a:lnTo>
                  <a:pt x="74" y="349"/>
                </a:lnTo>
                <a:lnTo>
                  <a:pt x="130" y="295"/>
                </a:lnTo>
                <a:lnTo>
                  <a:pt x="193" y="246"/>
                </a:lnTo>
                <a:lnTo>
                  <a:pt x="240" y="215"/>
                </a:lnTo>
                <a:lnTo>
                  <a:pt x="386" y="438"/>
                </a:lnTo>
                <a:close/>
                <a:moveTo>
                  <a:pt x="234" y="700"/>
                </a:moveTo>
                <a:lnTo>
                  <a:pt x="250" y="729"/>
                </a:lnTo>
                <a:lnTo>
                  <a:pt x="238" y="711"/>
                </a:lnTo>
                <a:lnTo>
                  <a:pt x="274" y="758"/>
                </a:lnTo>
                <a:lnTo>
                  <a:pt x="307" y="789"/>
                </a:lnTo>
                <a:lnTo>
                  <a:pt x="348" y="821"/>
                </a:lnTo>
                <a:lnTo>
                  <a:pt x="376" y="838"/>
                </a:lnTo>
                <a:lnTo>
                  <a:pt x="230" y="1062"/>
                </a:lnTo>
                <a:lnTo>
                  <a:pt x="183" y="1030"/>
                </a:lnTo>
                <a:lnTo>
                  <a:pt x="118" y="978"/>
                </a:lnTo>
                <a:lnTo>
                  <a:pt x="63" y="921"/>
                </a:lnTo>
                <a:lnTo>
                  <a:pt x="27" y="874"/>
                </a:lnTo>
                <a:cubicBezTo>
                  <a:pt x="22" y="868"/>
                  <a:pt x="19" y="862"/>
                  <a:pt x="15" y="856"/>
                </a:cubicBezTo>
                <a:lnTo>
                  <a:pt x="0" y="827"/>
                </a:lnTo>
                <a:lnTo>
                  <a:pt x="234" y="700"/>
                </a:lnTo>
                <a:close/>
                <a:moveTo>
                  <a:pt x="589" y="936"/>
                </a:moveTo>
                <a:lnTo>
                  <a:pt x="593" y="937"/>
                </a:lnTo>
                <a:lnTo>
                  <a:pt x="761" y="981"/>
                </a:lnTo>
                <a:lnTo>
                  <a:pt x="824" y="989"/>
                </a:lnTo>
                <a:lnTo>
                  <a:pt x="784" y="1253"/>
                </a:lnTo>
                <a:lnTo>
                  <a:pt x="694" y="1238"/>
                </a:lnTo>
                <a:lnTo>
                  <a:pt x="504" y="1188"/>
                </a:lnTo>
                <a:lnTo>
                  <a:pt x="499" y="1187"/>
                </a:lnTo>
                <a:lnTo>
                  <a:pt x="589" y="936"/>
                </a:lnTo>
                <a:close/>
                <a:moveTo>
                  <a:pt x="1075" y="1013"/>
                </a:moveTo>
                <a:lnTo>
                  <a:pt x="1142" y="1016"/>
                </a:lnTo>
                <a:lnTo>
                  <a:pt x="1329" y="1007"/>
                </a:lnTo>
                <a:lnTo>
                  <a:pt x="1342" y="1273"/>
                </a:lnTo>
                <a:lnTo>
                  <a:pt x="1129" y="1283"/>
                </a:lnTo>
                <a:lnTo>
                  <a:pt x="1063" y="1280"/>
                </a:lnTo>
                <a:lnTo>
                  <a:pt x="1075" y="1013"/>
                </a:lnTo>
                <a:close/>
                <a:moveTo>
                  <a:pt x="1564" y="966"/>
                </a:moveTo>
                <a:lnTo>
                  <a:pt x="1688" y="934"/>
                </a:lnTo>
                <a:lnTo>
                  <a:pt x="1759" y="908"/>
                </a:lnTo>
                <a:lnTo>
                  <a:pt x="1797" y="891"/>
                </a:lnTo>
                <a:lnTo>
                  <a:pt x="1905" y="1135"/>
                </a:lnTo>
                <a:lnTo>
                  <a:pt x="1848" y="1159"/>
                </a:lnTo>
                <a:lnTo>
                  <a:pt x="1757" y="1191"/>
                </a:lnTo>
                <a:lnTo>
                  <a:pt x="1632" y="1224"/>
                </a:lnTo>
                <a:lnTo>
                  <a:pt x="1564" y="966"/>
                </a:lnTo>
                <a:close/>
                <a:moveTo>
                  <a:pt x="1980" y="773"/>
                </a:moveTo>
                <a:lnTo>
                  <a:pt x="2010" y="744"/>
                </a:lnTo>
                <a:lnTo>
                  <a:pt x="1997" y="760"/>
                </a:lnTo>
                <a:lnTo>
                  <a:pt x="2032" y="713"/>
                </a:lnTo>
                <a:lnTo>
                  <a:pt x="2021" y="729"/>
                </a:lnTo>
                <a:lnTo>
                  <a:pt x="2047" y="681"/>
                </a:lnTo>
                <a:lnTo>
                  <a:pt x="2037" y="705"/>
                </a:lnTo>
                <a:lnTo>
                  <a:pt x="2053" y="654"/>
                </a:lnTo>
                <a:lnTo>
                  <a:pt x="2048" y="681"/>
                </a:lnTo>
                <a:lnTo>
                  <a:pt x="2053" y="629"/>
                </a:lnTo>
                <a:lnTo>
                  <a:pt x="2053" y="654"/>
                </a:lnTo>
                <a:lnTo>
                  <a:pt x="2052" y="648"/>
                </a:lnTo>
                <a:lnTo>
                  <a:pt x="2318" y="623"/>
                </a:lnTo>
                <a:lnTo>
                  <a:pt x="2318" y="629"/>
                </a:lnTo>
                <a:cubicBezTo>
                  <a:pt x="2319" y="637"/>
                  <a:pt x="2319" y="646"/>
                  <a:pt x="2318" y="654"/>
                </a:cubicBezTo>
                <a:lnTo>
                  <a:pt x="2313" y="706"/>
                </a:lnTo>
                <a:cubicBezTo>
                  <a:pt x="2312" y="715"/>
                  <a:pt x="2310" y="725"/>
                  <a:pt x="2308" y="733"/>
                </a:cubicBezTo>
                <a:lnTo>
                  <a:pt x="2292" y="784"/>
                </a:lnTo>
                <a:cubicBezTo>
                  <a:pt x="2289" y="793"/>
                  <a:pt x="2286" y="800"/>
                  <a:pt x="2282" y="808"/>
                </a:cubicBezTo>
                <a:lnTo>
                  <a:pt x="2256" y="856"/>
                </a:lnTo>
                <a:cubicBezTo>
                  <a:pt x="2253" y="862"/>
                  <a:pt x="2249" y="867"/>
                  <a:pt x="2245" y="872"/>
                </a:cubicBezTo>
                <a:lnTo>
                  <a:pt x="2210" y="919"/>
                </a:lnTo>
                <a:cubicBezTo>
                  <a:pt x="2206" y="925"/>
                  <a:pt x="2202" y="930"/>
                  <a:pt x="2197" y="935"/>
                </a:cubicBezTo>
                <a:lnTo>
                  <a:pt x="2167" y="964"/>
                </a:lnTo>
                <a:lnTo>
                  <a:pt x="1980" y="773"/>
                </a:lnTo>
                <a:close/>
                <a:moveTo>
                  <a:pt x="1972" y="501"/>
                </a:moveTo>
                <a:lnTo>
                  <a:pt x="1965" y="495"/>
                </a:lnTo>
                <a:lnTo>
                  <a:pt x="1923" y="461"/>
                </a:lnTo>
                <a:lnTo>
                  <a:pt x="1874" y="431"/>
                </a:lnTo>
                <a:lnTo>
                  <a:pt x="1815" y="400"/>
                </a:lnTo>
                <a:lnTo>
                  <a:pt x="1786" y="387"/>
                </a:lnTo>
                <a:lnTo>
                  <a:pt x="1893" y="143"/>
                </a:lnTo>
                <a:lnTo>
                  <a:pt x="1942" y="165"/>
                </a:lnTo>
                <a:lnTo>
                  <a:pt x="2017" y="206"/>
                </a:lnTo>
                <a:lnTo>
                  <a:pt x="2090" y="254"/>
                </a:lnTo>
                <a:lnTo>
                  <a:pt x="2152" y="304"/>
                </a:lnTo>
                <a:lnTo>
                  <a:pt x="2158" y="310"/>
                </a:lnTo>
                <a:lnTo>
                  <a:pt x="1972" y="501"/>
                </a:lnTo>
                <a:close/>
                <a:moveTo>
                  <a:pt x="1552" y="313"/>
                </a:moveTo>
                <a:lnTo>
                  <a:pt x="1510" y="302"/>
                </a:lnTo>
                <a:lnTo>
                  <a:pt x="1327" y="275"/>
                </a:lnTo>
                <a:lnTo>
                  <a:pt x="1368" y="12"/>
                </a:lnTo>
                <a:lnTo>
                  <a:pt x="1579" y="45"/>
                </a:lnTo>
                <a:lnTo>
                  <a:pt x="1620" y="56"/>
                </a:lnTo>
                <a:lnTo>
                  <a:pt x="1552" y="313"/>
                </a:lnTo>
                <a:close/>
              </a:path>
            </a:pathLst>
          </a:custGeom>
          <a:solidFill>
            <a:srgbClr val="000000"/>
          </a:solidFill>
          <a:ln w="0">
            <a:solidFill>
              <a:srgbClr val="000000"/>
            </a:solidFill>
            <a:prstDash val="solid"/>
            <a:round/>
            <a:headEnd/>
            <a:tailEnd/>
          </a:ln>
        </p:spPr>
        <p:txBody>
          <a:bodyPr/>
          <a:lstStyle/>
          <a:p>
            <a:endParaRPr lang="fi-FI"/>
          </a:p>
        </p:txBody>
      </p:sp>
      <p:grpSp>
        <p:nvGrpSpPr>
          <p:cNvPr id="3956979" name="Group 243"/>
          <p:cNvGrpSpPr>
            <a:grpSpLocks/>
          </p:cNvGrpSpPr>
          <p:nvPr/>
        </p:nvGrpSpPr>
        <p:grpSpPr bwMode="auto">
          <a:xfrm>
            <a:off x="3190875" y="4510956"/>
            <a:ext cx="169863" cy="82550"/>
            <a:chOff x="2010" y="2569"/>
            <a:chExt cx="107" cy="52"/>
          </a:xfrm>
        </p:grpSpPr>
        <p:sp>
          <p:nvSpPr>
            <p:cNvPr id="3956980" name="Oval 244"/>
            <p:cNvSpPr>
              <a:spLocks noChangeArrowheads="1"/>
            </p:cNvSpPr>
            <p:nvPr/>
          </p:nvSpPr>
          <p:spPr bwMode="auto">
            <a:xfrm>
              <a:off x="2010" y="2569"/>
              <a:ext cx="107" cy="52"/>
            </a:xfrm>
            <a:prstGeom prst="ellipse">
              <a:avLst/>
            </a:prstGeom>
            <a:solidFill>
              <a:srgbClr val="CCECFF"/>
            </a:solidFill>
            <a:ln w="0">
              <a:solidFill>
                <a:srgbClr val="000000"/>
              </a:solidFill>
              <a:round/>
              <a:headEnd/>
              <a:tailEnd/>
            </a:ln>
          </p:spPr>
          <p:txBody>
            <a:bodyPr/>
            <a:lstStyle/>
            <a:p>
              <a:endParaRPr lang="fi-FI"/>
            </a:p>
          </p:txBody>
        </p:sp>
        <p:sp>
          <p:nvSpPr>
            <p:cNvPr id="3956981" name="Oval 245"/>
            <p:cNvSpPr>
              <a:spLocks noChangeArrowheads="1"/>
            </p:cNvSpPr>
            <p:nvPr/>
          </p:nvSpPr>
          <p:spPr bwMode="auto">
            <a:xfrm>
              <a:off x="2010" y="2569"/>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982" name="Freeform 246"/>
          <p:cNvSpPr>
            <a:spLocks noEditPoints="1"/>
          </p:cNvSpPr>
          <p:nvPr/>
        </p:nvSpPr>
        <p:spPr bwMode="auto">
          <a:xfrm>
            <a:off x="2290763" y="4331568"/>
            <a:ext cx="188912" cy="104775"/>
          </a:xfrm>
          <a:custGeom>
            <a:avLst/>
            <a:gdLst>
              <a:gd name="T0" fmla="*/ 1140 w 2336"/>
              <a:gd name="T1" fmla="*/ 267 h 1283"/>
              <a:gd name="T2" fmla="*/ 1087 w 2336"/>
              <a:gd name="T3" fmla="*/ 3 h 1283"/>
              <a:gd name="T4" fmla="*/ 1366 w 2336"/>
              <a:gd name="T5" fmla="*/ 10 h 1283"/>
              <a:gd name="T6" fmla="*/ 848 w 2336"/>
              <a:gd name="T7" fmla="*/ 291 h 1283"/>
              <a:gd name="T8" fmla="*/ 602 w 2336"/>
              <a:gd name="T9" fmla="*/ 346 h 1283"/>
              <a:gd name="T10" fmla="*/ 715 w 2336"/>
              <a:gd name="T11" fmla="*/ 42 h 1283"/>
              <a:gd name="T12" fmla="*/ 848 w 2336"/>
              <a:gd name="T13" fmla="*/ 291 h 1283"/>
              <a:gd name="T14" fmla="*/ 341 w 2336"/>
              <a:gd name="T15" fmla="*/ 470 h 1283"/>
              <a:gd name="T16" fmla="*/ 265 w 2336"/>
              <a:gd name="T17" fmla="*/ 539 h 1283"/>
              <a:gd name="T18" fmla="*/ 243 w 2336"/>
              <a:gd name="T19" fmla="*/ 570 h 1283"/>
              <a:gd name="T20" fmla="*/ 247 w 2336"/>
              <a:gd name="T21" fmla="*/ 566 h 1283"/>
              <a:gd name="T22" fmla="*/ 19 w 2336"/>
              <a:gd name="T23" fmla="*/ 427 h 1283"/>
              <a:gd name="T24" fmla="*/ 65 w 2336"/>
              <a:gd name="T25" fmla="*/ 364 h 1283"/>
              <a:gd name="T26" fmla="*/ 134 w 2336"/>
              <a:gd name="T27" fmla="*/ 295 h 1283"/>
              <a:gd name="T28" fmla="*/ 252 w 2336"/>
              <a:gd name="T29" fmla="*/ 210 h 1283"/>
              <a:gd name="T30" fmla="*/ 234 w 2336"/>
              <a:gd name="T31" fmla="*/ 693 h 1283"/>
              <a:gd name="T32" fmla="*/ 243 w 2336"/>
              <a:gd name="T33" fmla="*/ 713 h 1283"/>
              <a:gd name="T34" fmla="*/ 265 w 2336"/>
              <a:gd name="T35" fmla="*/ 744 h 1283"/>
              <a:gd name="T36" fmla="*/ 352 w 2336"/>
              <a:gd name="T37" fmla="*/ 821 h 1283"/>
              <a:gd name="T38" fmla="*/ 228 w 2336"/>
              <a:gd name="T39" fmla="*/ 1057 h 1283"/>
              <a:gd name="T40" fmla="*/ 123 w 2336"/>
              <a:gd name="T41" fmla="*/ 979 h 1283"/>
              <a:gd name="T42" fmla="*/ 65 w 2336"/>
              <a:gd name="T43" fmla="*/ 919 h 1283"/>
              <a:gd name="T44" fmla="*/ 19 w 2336"/>
              <a:gd name="T45" fmla="*/ 856 h 1283"/>
              <a:gd name="T46" fmla="*/ 234 w 2336"/>
              <a:gd name="T47" fmla="*/ 693 h 1283"/>
              <a:gd name="T48" fmla="*/ 600 w 2336"/>
              <a:gd name="T49" fmla="*/ 937 h 1283"/>
              <a:gd name="T50" fmla="*/ 820 w 2336"/>
              <a:gd name="T51" fmla="*/ 987 h 1283"/>
              <a:gd name="T52" fmla="*/ 701 w 2336"/>
              <a:gd name="T53" fmla="*/ 1238 h 1283"/>
              <a:gd name="T54" fmla="*/ 496 w 2336"/>
              <a:gd name="T55" fmla="*/ 1183 h 1283"/>
              <a:gd name="T56" fmla="*/ 1071 w 2336"/>
              <a:gd name="T57" fmla="*/ 1012 h 1283"/>
              <a:gd name="T58" fmla="*/ 1325 w 2336"/>
              <a:gd name="T59" fmla="*/ 1008 h 1283"/>
              <a:gd name="T60" fmla="*/ 1140 w 2336"/>
              <a:gd name="T61" fmla="*/ 1283 h 1283"/>
              <a:gd name="T62" fmla="*/ 1071 w 2336"/>
              <a:gd name="T63" fmla="*/ 1012 h 1283"/>
              <a:gd name="T64" fmla="*/ 1705 w 2336"/>
              <a:gd name="T65" fmla="*/ 933 h 1283"/>
              <a:gd name="T66" fmla="*/ 1795 w 2336"/>
              <a:gd name="T67" fmla="*/ 899 h 1283"/>
              <a:gd name="T68" fmla="*/ 1864 w 2336"/>
              <a:gd name="T69" fmla="*/ 1159 h 1283"/>
              <a:gd name="T70" fmla="*/ 1628 w 2336"/>
              <a:gd name="T71" fmla="*/ 1229 h 1283"/>
              <a:gd name="T72" fmla="*/ 1993 w 2336"/>
              <a:gd name="T73" fmla="*/ 779 h 1283"/>
              <a:gd name="T74" fmla="*/ 2028 w 2336"/>
              <a:gd name="T75" fmla="*/ 744 h 1283"/>
              <a:gd name="T76" fmla="*/ 2050 w 2336"/>
              <a:gd name="T77" fmla="*/ 713 h 1283"/>
              <a:gd name="T78" fmla="*/ 2056 w 2336"/>
              <a:gd name="T79" fmla="*/ 705 h 1283"/>
              <a:gd name="T80" fmla="*/ 2067 w 2336"/>
              <a:gd name="T81" fmla="*/ 681 h 1283"/>
              <a:gd name="T82" fmla="*/ 2336 w 2336"/>
              <a:gd name="T83" fmla="*/ 670 h 1283"/>
              <a:gd name="T84" fmla="*/ 2327 w 2336"/>
              <a:gd name="T85" fmla="*/ 733 h 1283"/>
              <a:gd name="T86" fmla="*/ 2300 w 2336"/>
              <a:gd name="T87" fmla="*/ 810 h 1283"/>
              <a:gd name="T88" fmla="*/ 2228 w 2336"/>
              <a:gd name="T89" fmla="*/ 919 h 1283"/>
              <a:gd name="T90" fmla="*/ 2159 w 2336"/>
              <a:gd name="T91" fmla="*/ 988 h 1283"/>
              <a:gd name="T92" fmla="*/ 1993 w 2336"/>
              <a:gd name="T93" fmla="*/ 779 h 1283"/>
              <a:gd name="T94" fmla="*/ 1983 w 2336"/>
              <a:gd name="T95" fmla="*/ 495 h 1283"/>
              <a:gd name="T96" fmla="*/ 1891 w 2336"/>
              <a:gd name="T97" fmla="*/ 430 h 1283"/>
              <a:gd name="T98" fmla="*/ 1824 w 2336"/>
              <a:gd name="T99" fmla="*/ 397 h 1283"/>
              <a:gd name="T100" fmla="*/ 1956 w 2336"/>
              <a:gd name="T101" fmla="*/ 164 h 1283"/>
              <a:gd name="T102" fmla="*/ 2106 w 2336"/>
              <a:gd name="T103" fmla="*/ 253 h 1283"/>
              <a:gd name="T104" fmla="*/ 2192 w 2336"/>
              <a:gd name="T105" fmla="*/ 326 h 1283"/>
              <a:gd name="T106" fmla="*/ 1592 w 2336"/>
              <a:gd name="T107" fmla="*/ 320 h 1283"/>
              <a:gd name="T108" fmla="*/ 1344 w 2336"/>
              <a:gd name="T109" fmla="*/ 276 h 1283"/>
              <a:gd name="T110" fmla="*/ 1592 w 2336"/>
              <a:gd name="T111" fmla="*/ 44 h 1283"/>
              <a:gd name="T112" fmla="*/ 1592 w 2336"/>
              <a:gd name="T113" fmla="*/ 320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36" h="1283">
                <a:moveTo>
                  <a:pt x="1353" y="277"/>
                </a:moveTo>
                <a:lnTo>
                  <a:pt x="1140" y="267"/>
                </a:lnTo>
                <a:lnTo>
                  <a:pt x="1099" y="269"/>
                </a:lnTo>
                <a:lnTo>
                  <a:pt x="1087" y="3"/>
                </a:lnTo>
                <a:lnTo>
                  <a:pt x="1153" y="0"/>
                </a:lnTo>
                <a:lnTo>
                  <a:pt x="1366" y="10"/>
                </a:lnTo>
                <a:lnTo>
                  <a:pt x="1353" y="277"/>
                </a:lnTo>
                <a:close/>
                <a:moveTo>
                  <a:pt x="848" y="291"/>
                </a:moveTo>
                <a:lnTo>
                  <a:pt x="754" y="305"/>
                </a:lnTo>
                <a:lnTo>
                  <a:pt x="602" y="346"/>
                </a:lnTo>
                <a:lnTo>
                  <a:pt x="534" y="88"/>
                </a:lnTo>
                <a:lnTo>
                  <a:pt x="715" y="42"/>
                </a:lnTo>
                <a:lnTo>
                  <a:pt x="808" y="28"/>
                </a:lnTo>
                <a:lnTo>
                  <a:pt x="848" y="291"/>
                </a:lnTo>
                <a:close/>
                <a:moveTo>
                  <a:pt x="396" y="435"/>
                </a:moveTo>
                <a:lnTo>
                  <a:pt x="341" y="470"/>
                </a:lnTo>
                <a:lnTo>
                  <a:pt x="299" y="504"/>
                </a:lnTo>
                <a:lnTo>
                  <a:pt x="265" y="539"/>
                </a:lnTo>
                <a:lnTo>
                  <a:pt x="278" y="523"/>
                </a:lnTo>
                <a:lnTo>
                  <a:pt x="243" y="570"/>
                </a:lnTo>
                <a:lnTo>
                  <a:pt x="254" y="554"/>
                </a:lnTo>
                <a:lnTo>
                  <a:pt x="247" y="566"/>
                </a:lnTo>
                <a:lnTo>
                  <a:pt x="13" y="438"/>
                </a:lnTo>
                <a:lnTo>
                  <a:pt x="19" y="427"/>
                </a:lnTo>
                <a:cubicBezTo>
                  <a:pt x="22" y="421"/>
                  <a:pt x="26" y="416"/>
                  <a:pt x="30" y="411"/>
                </a:cubicBezTo>
                <a:lnTo>
                  <a:pt x="65" y="364"/>
                </a:lnTo>
                <a:cubicBezTo>
                  <a:pt x="69" y="358"/>
                  <a:pt x="73" y="353"/>
                  <a:pt x="78" y="348"/>
                </a:cubicBezTo>
                <a:lnTo>
                  <a:pt x="134" y="295"/>
                </a:lnTo>
                <a:lnTo>
                  <a:pt x="198" y="245"/>
                </a:lnTo>
                <a:lnTo>
                  <a:pt x="252" y="210"/>
                </a:lnTo>
                <a:lnTo>
                  <a:pt x="396" y="435"/>
                </a:lnTo>
                <a:close/>
                <a:moveTo>
                  <a:pt x="234" y="693"/>
                </a:moveTo>
                <a:lnTo>
                  <a:pt x="254" y="729"/>
                </a:lnTo>
                <a:lnTo>
                  <a:pt x="243" y="713"/>
                </a:lnTo>
                <a:lnTo>
                  <a:pt x="278" y="760"/>
                </a:lnTo>
                <a:lnTo>
                  <a:pt x="265" y="744"/>
                </a:lnTo>
                <a:lnTo>
                  <a:pt x="310" y="788"/>
                </a:lnTo>
                <a:lnTo>
                  <a:pt x="352" y="821"/>
                </a:lnTo>
                <a:lnTo>
                  <a:pt x="372" y="833"/>
                </a:lnTo>
                <a:lnTo>
                  <a:pt x="228" y="1057"/>
                </a:lnTo>
                <a:lnTo>
                  <a:pt x="187" y="1030"/>
                </a:lnTo>
                <a:lnTo>
                  <a:pt x="123" y="979"/>
                </a:lnTo>
                <a:lnTo>
                  <a:pt x="78" y="935"/>
                </a:lnTo>
                <a:cubicBezTo>
                  <a:pt x="73" y="930"/>
                  <a:pt x="69" y="925"/>
                  <a:pt x="65" y="919"/>
                </a:cubicBezTo>
                <a:lnTo>
                  <a:pt x="30" y="872"/>
                </a:lnTo>
                <a:cubicBezTo>
                  <a:pt x="26" y="867"/>
                  <a:pt x="22" y="862"/>
                  <a:pt x="19" y="856"/>
                </a:cubicBezTo>
                <a:lnTo>
                  <a:pt x="0" y="820"/>
                </a:lnTo>
                <a:lnTo>
                  <a:pt x="234" y="693"/>
                </a:lnTo>
                <a:close/>
                <a:moveTo>
                  <a:pt x="585" y="932"/>
                </a:moveTo>
                <a:lnTo>
                  <a:pt x="600" y="937"/>
                </a:lnTo>
                <a:lnTo>
                  <a:pt x="768" y="981"/>
                </a:lnTo>
                <a:lnTo>
                  <a:pt x="820" y="987"/>
                </a:lnTo>
                <a:lnTo>
                  <a:pt x="780" y="1251"/>
                </a:lnTo>
                <a:lnTo>
                  <a:pt x="701" y="1238"/>
                </a:lnTo>
                <a:lnTo>
                  <a:pt x="511" y="1188"/>
                </a:lnTo>
                <a:lnTo>
                  <a:pt x="496" y="1183"/>
                </a:lnTo>
                <a:lnTo>
                  <a:pt x="585" y="932"/>
                </a:lnTo>
                <a:close/>
                <a:moveTo>
                  <a:pt x="1071" y="1012"/>
                </a:moveTo>
                <a:lnTo>
                  <a:pt x="1153" y="1016"/>
                </a:lnTo>
                <a:lnTo>
                  <a:pt x="1325" y="1008"/>
                </a:lnTo>
                <a:lnTo>
                  <a:pt x="1337" y="1274"/>
                </a:lnTo>
                <a:lnTo>
                  <a:pt x="1140" y="1283"/>
                </a:lnTo>
                <a:lnTo>
                  <a:pt x="1059" y="1279"/>
                </a:lnTo>
                <a:lnTo>
                  <a:pt x="1071" y="1012"/>
                </a:lnTo>
                <a:close/>
                <a:moveTo>
                  <a:pt x="1561" y="971"/>
                </a:moveTo>
                <a:lnTo>
                  <a:pt x="1705" y="933"/>
                </a:lnTo>
                <a:lnTo>
                  <a:pt x="1775" y="908"/>
                </a:lnTo>
                <a:lnTo>
                  <a:pt x="1795" y="899"/>
                </a:lnTo>
                <a:lnTo>
                  <a:pt x="1902" y="1143"/>
                </a:lnTo>
                <a:lnTo>
                  <a:pt x="1864" y="1159"/>
                </a:lnTo>
                <a:lnTo>
                  <a:pt x="1772" y="1191"/>
                </a:lnTo>
                <a:lnTo>
                  <a:pt x="1628" y="1229"/>
                </a:lnTo>
                <a:lnTo>
                  <a:pt x="1561" y="971"/>
                </a:lnTo>
                <a:close/>
                <a:moveTo>
                  <a:pt x="1993" y="779"/>
                </a:moveTo>
                <a:lnTo>
                  <a:pt x="1994" y="779"/>
                </a:lnTo>
                <a:lnTo>
                  <a:pt x="2028" y="744"/>
                </a:lnTo>
                <a:lnTo>
                  <a:pt x="2015" y="760"/>
                </a:lnTo>
                <a:lnTo>
                  <a:pt x="2050" y="713"/>
                </a:lnTo>
                <a:lnTo>
                  <a:pt x="2067" y="679"/>
                </a:lnTo>
                <a:lnTo>
                  <a:pt x="2056" y="705"/>
                </a:lnTo>
                <a:lnTo>
                  <a:pt x="2072" y="654"/>
                </a:lnTo>
                <a:lnTo>
                  <a:pt x="2067" y="681"/>
                </a:lnTo>
                <a:lnTo>
                  <a:pt x="2070" y="645"/>
                </a:lnTo>
                <a:lnTo>
                  <a:pt x="2336" y="670"/>
                </a:lnTo>
                <a:lnTo>
                  <a:pt x="2332" y="706"/>
                </a:lnTo>
                <a:cubicBezTo>
                  <a:pt x="2331" y="715"/>
                  <a:pt x="2329" y="725"/>
                  <a:pt x="2327" y="733"/>
                </a:cubicBezTo>
                <a:lnTo>
                  <a:pt x="2311" y="784"/>
                </a:lnTo>
                <a:cubicBezTo>
                  <a:pt x="2308" y="793"/>
                  <a:pt x="2304" y="802"/>
                  <a:pt x="2300" y="810"/>
                </a:cubicBezTo>
                <a:lnTo>
                  <a:pt x="2263" y="872"/>
                </a:lnTo>
                <a:lnTo>
                  <a:pt x="2228" y="919"/>
                </a:lnTo>
                <a:cubicBezTo>
                  <a:pt x="2224" y="925"/>
                  <a:pt x="2220" y="930"/>
                  <a:pt x="2215" y="935"/>
                </a:cubicBezTo>
                <a:lnTo>
                  <a:pt x="2159" y="988"/>
                </a:lnTo>
                <a:lnTo>
                  <a:pt x="2159" y="988"/>
                </a:lnTo>
                <a:lnTo>
                  <a:pt x="1993" y="779"/>
                </a:lnTo>
                <a:close/>
                <a:moveTo>
                  <a:pt x="2006" y="517"/>
                </a:moveTo>
                <a:lnTo>
                  <a:pt x="1983" y="495"/>
                </a:lnTo>
                <a:lnTo>
                  <a:pt x="1941" y="462"/>
                </a:lnTo>
                <a:lnTo>
                  <a:pt x="1891" y="430"/>
                </a:lnTo>
                <a:lnTo>
                  <a:pt x="1833" y="401"/>
                </a:lnTo>
                <a:lnTo>
                  <a:pt x="1824" y="397"/>
                </a:lnTo>
                <a:lnTo>
                  <a:pt x="1932" y="153"/>
                </a:lnTo>
                <a:lnTo>
                  <a:pt x="1956" y="164"/>
                </a:lnTo>
                <a:lnTo>
                  <a:pt x="2036" y="207"/>
                </a:lnTo>
                <a:lnTo>
                  <a:pt x="2106" y="253"/>
                </a:lnTo>
                <a:lnTo>
                  <a:pt x="2170" y="304"/>
                </a:lnTo>
                <a:lnTo>
                  <a:pt x="2192" y="326"/>
                </a:lnTo>
                <a:lnTo>
                  <a:pt x="2006" y="517"/>
                </a:lnTo>
                <a:close/>
                <a:moveTo>
                  <a:pt x="1592" y="320"/>
                </a:moveTo>
                <a:lnTo>
                  <a:pt x="1525" y="302"/>
                </a:lnTo>
                <a:lnTo>
                  <a:pt x="1344" y="276"/>
                </a:lnTo>
                <a:lnTo>
                  <a:pt x="1383" y="12"/>
                </a:lnTo>
                <a:lnTo>
                  <a:pt x="1592" y="44"/>
                </a:lnTo>
                <a:lnTo>
                  <a:pt x="1659" y="62"/>
                </a:lnTo>
                <a:lnTo>
                  <a:pt x="1592" y="320"/>
                </a:lnTo>
                <a:close/>
              </a:path>
            </a:pathLst>
          </a:custGeom>
          <a:solidFill>
            <a:srgbClr val="000000"/>
          </a:solidFill>
          <a:ln w="0">
            <a:solidFill>
              <a:srgbClr val="000000"/>
            </a:solidFill>
            <a:prstDash val="solid"/>
            <a:round/>
            <a:headEnd/>
            <a:tailEnd/>
          </a:ln>
        </p:spPr>
        <p:txBody>
          <a:bodyPr/>
          <a:lstStyle/>
          <a:p>
            <a:endParaRPr lang="fi-FI"/>
          </a:p>
        </p:txBody>
      </p:sp>
      <p:grpSp>
        <p:nvGrpSpPr>
          <p:cNvPr id="3956983" name="Group 247"/>
          <p:cNvGrpSpPr>
            <a:grpSpLocks/>
          </p:cNvGrpSpPr>
          <p:nvPr/>
        </p:nvGrpSpPr>
        <p:grpSpPr bwMode="auto">
          <a:xfrm>
            <a:off x="2298700" y="4537943"/>
            <a:ext cx="169863" cy="82550"/>
            <a:chOff x="1448" y="2586"/>
            <a:chExt cx="107" cy="52"/>
          </a:xfrm>
        </p:grpSpPr>
        <p:sp>
          <p:nvSpPr>
            <p:cNvPr id="3956984" name="Oval 248"/>
            <p:cNvSpPr>
              <a:spLocks noChangeArrowheads="1"/>
            </p:cNvSpPr>
            <p:nvPr/>
          </p:nvSpPr>
          <p:spPr bwMode="auto">
            <a:xfrm>
              <a:off x="1448" y="2586"/>
              <a:ext cx="107" cy="52"/>
            </a:xfrm>
            <a:prstGeom prst="ellipse">
              <a:avLst/>
            </a:prstGeom>
            <a:solidFill>
              <a:srgbClr val="CCECFF"/>
            </a:solidFill>
            <a:ln w="0">
              <a:solidFill>
                <a:srgbClr val="000000"/>
              </a:solidFill>
              <a:round/>
              <a:headEnd/>
              <a:tailEnd/>
            </a:ln>
          </p:spPr>
          <p:txBody>
            <a:bodyPr/>
            <a:lstStyle/>
            <a:p>
              <a:endParaRPr lang="fi-FI"/>
            </a:p>
          </p:txBody>
        </p:sp>
        <p:sp>
          <p:nvSpPr>
            <p:cNvPr id="3956985" name="Oval 249"/>
            <p:cNvSpPr>
              <a:spLocks noChangeArrowheads="1"/>
            </p:cNvSpPr>
            <p:nvPr/>
          </p:nvSpPr>
          <p:spPr bwMode="auto">
            <a:xfrm>
              <a:off x="1448" y="2586"/>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86" name="Group 250"/>
          <p:cNvGrpSpPr>
            <a:grpSpLocks/>
          </p:cNvGrpSpPr>
          <p:nvPr/>
        </p:nvGrpSpPr>
        <p:grpSpPr bwMode="auto">
          <a:xfrm>
            <a:off x="2636838" y="4202981"/>
            <a:ext cx="169862" cy="85725"/>
            <a:chOff x="1661" y="2375"/>
            <a:chExt cx="107" cy="54"/>
          </a:xfrm>
        </p:grpSpPr>
        <p:sp>
          <p:nvSpPr>
            <p:cNvPr id="3956987" name="Oval 251"/>
            <p:cNvSpPr>
              <a:spLocks noChangeArrowheads="1"/>
            </p:cNvSpPr>
            <p:nvPr/>
          </p:nvSpPr>
          <p:spPr bwMode="auto">
            <a:xfrm>
              <a:off x="1661" y="2375"/>
              <a:ext cx="107" cy="54"/>
            </a:xfrm>
            <a:prstGeom prst="ellipse">
              <a:avLst/>
            </a:prstGeom>
            <a:solidFill>
              <a:srgbClr val="CCECFF"/>
            </a:solidFill>
            <a:ln w="0">
              <a:solidFill>
                <a:srgbClr val="000000"/>
              </a:solidFill>
              <a:round/>
              <a:headEnd/>
              <a:tailEnd/>
            </a:ln>
          </p:spPr>
          <p:txBody>
            <a:bodyPr/>
            <a:lstStyle/>
            <a:p>
              <a:endParaRPr lang="fi-FI"/>
            </a:p>
          </p:txBody>
        </p:sp>
        <p:sp>
          <p:nvSpPr>
            <p:cNvPr id="3956988" name="Oval 252"/>
            <p:cNvSpPr>
              <a:spLocks noChangeArrowheads="1"/>
            </p:cNvSpPr>
            <p:nvPr/>
          </p:nvSpPr>
          <p:spPr bwMode="auto">
            <a:xfrm>
              <a:off x="1661" y="2375"/>
              <a:ext cx="107"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89" name="Group 253"/>
          <p:cNvGrpSpPr>
            <a:grpSpLocks/>
          </p:cNvGrpSpPr>
          <p:nvPr/>
        </p:nvGrpSpPr>
        <p:grpSpPr bwMode="auto">
          <a:xfrm>
            <a:off x="1958975" y="4426818"/>
            <a:ext cx="169863" cy="84138"/>
            <a:chOff x="1234" y="2516"/>
            <a:chExt cx="107" cy="53"/>
          </a:xfrm>
        </p:grpSpPr>
        <p:sp>
          <p:nvSpPr>
            <p:cNvPr id="3956990" name="Oval 254"/>
            <p:cNvSpPr>
              <a:spLocks noChangeArrowheads="1"/>
            </p:cNvSpPr>
            <p:nvPr/>
          </p:nvSpPr>
          <p:spPr bwMode="auto">
            <a:xfrm>
              <a:off x="1234" y="2516"/>
              <a:ext cx="107" cy="53"/>
            </a:xfrm>
            <a:prstGeom prst="ellipse">
              <a:avLst/>
            </a:prstGeom>
            <a:solidFill>
              <a:srgbClr val="CCECFF"/>
            </a:solidFill>
            <a:ln w="0">
              <a:solidFill>
                <a:srgbClr val="000000"/>
              </a:solidFill>
              <a:round/>
              <a:headEnd/>
              <a:tailEnd/>
            </a:ln>
          </p:spPr>
          <p:txBody>
            <a:bodyPr/>
            <a:lstStyle/>
            <a:p>
              <a:endParaRPr lang="fi-FI"/>
            </a:p>
          </p:txBody>
        </p:sp>
        <p:sp>
          <p:nvSpPr>
            <p:cNvPr id="3956991" name="Oval 255"/>
            <p:cNvSpPr>
              <a:spLocks noChangeArrowheads="1"/>
            </p:cNvSpPr>
            <p:nvPr/>
          </p:nvSpPr>
          <p:spPr bwMode="auto">
            <a:xfrm>
              <a:off x="1234" y="2516"/>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6992" name="Group 256"/>
          <p:cNvGrpSpPr>
            <a:grpSpLocks/>
          </p:cNvGrpSpPr>
          <p:nvPr/>
        </p:nvGrpSpPr>
        <p:grpSpPr bwMode="auto">
          <a:xfrm>
            <a:off x="3444875" y="4396656"/>
            <a:ext cx="171450" cy="85725"/>
            <a:chOff x="2170" y="2497"/>
            <a:chExt cx="108" cy="54"/>
          </a:xfrm>
        </p:grpSpPr>
        <p:sp>
          <p:nvSpPr>
            <p:cNvPr id="3956993" name="Oval 257"/>
            <p:cNvSpPr>
              <a:spLocks noChangeArrowheads="1"/>
            </p:cNvSpPr>
            <p:nvPr/>
          </p:nvSpPr>
          <p:spPr bwMode="auto">
            <a:xfrm>
              <a:off x="2170" y="2497"/>
              <a:ext cx="108" cy="54"/>
            </a:xfrm>
            <a:prstGeom prst="ellipse">
              <a:avLst/>
            </a:prstGeom>
            <a:solidFill>
              <a:srgbClr val="CCECFF"/>
            </a:solidFill>
            <a:ln w="0">
              <a:solidFill>
                <a:srgbClr val="000000"/>
              </a:solidFill>
              <a:round/>
              <a:headEnd/>
              <a:tailEnd/>
            </a:ln>
          </p:spPr>
          <p:txBody>
            <a:bodyPr/>
            <a:lstStyle/>
            <a:p>
              <a:endParaRPr lang="fi-FI"/>
            </a:p>
          </p:txBody>
        </p:sp>
        <p:sp>
          <p:nvSpPr>
            <p:cNvPr id="3956994" name="Oval 258"/>
            <p:cNvSpPr>
              <a:spLocks noChangeArrowheads="1"/>
            </p:cNvSpPr>
            <p:nvPr/>
          </p:nvSpPr>
          <p:spPr bwMode="auto">
            <a:xfrm>
              <a:off x="2170" y="2497"/>
              <a:ext cx="108"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6995" name="Freeform 259"/>
          <p:cNvSpPr>
            <a:spLocks noEditPoints="1"/>
          </p:cNvSpPr>
          <p:nvPr/>
        </p:nvSpPr>
        <p:spPr bwMode="auto">
          <a:xfrm>
            <a:off x="3565525" y="4526831"/>
            <a:ext cx="187325" cy="104775"/>
          </a:xfrm>
          <a:custGeom>
            <a:avLst/>
            <a:gdLst>
              <a:gd name="T0" fmla="*/ 564 w 1159"/>
              <a:gd name="T1" fmla="*/ 134 h 642"/>
              <a:gd name="T2" fmla="*/ 537 w 1159"/>
              <a:gd name="T3" fmla="*/ 2 h 642"/>
              <a:gd name="T4" fmla="*/ 677 w 1159"/>
              <a:gd name="T5" fmla="*/ 5 h 642"/>
              <a:gd name="T6" fmla="*/ 418 w 1159"/>
              <a:gd name="T7" fmla="*/ 146 h 642"/>
              <a:gd name="T8" fmla="*/ 295 w 1159"/>
              <a:gd name="T9" fmla="*/ 174 h 642"/>
              <a:gd name="T10" fmla="*/ 353 w 1159"/>
              <a:gd name="T11" fmla="*/ 21 h 642"/>
              <a:gd name="T12" fmla="*/ 418 w 1159"/>
              <a:gd name="T13" fmla="*/ 146 h 642"/>
              <a:gd name="T14" fmla="*/ 169 w 1159"/>
              <a:gd name="T15" fmla="*/ 235 h 642"/>
              <a:gd name="T16" fmla="*/ 132 w 1159"/>
              <a:gd name="T17" fmla="*/ 269 h 642"/>
              <a:gd name="T18" fmla="*/ 125 w 1159"/>
              <a:gd name="T19" fmla="*/ 277 h 642"/>
              <a:gd name="T20" fmla="*/ 2 w 1159"/>
              <a:gd name="T21" fmla="*/ 223 h 642"/>
              <a:gd name="T22" fmla="*/ 13 w 1159"/>
              <a:gd name="T23" fmla="*/ 204 h 642"/>
              <a:gd name="T24" fmla="*/ 65 w 1159"/>
              <a:gd name="T25" fmla="*/ 148 h 642"/>
              <a:gd name="T26" fmla="*/ 120 w 1159"/>
              <a:gd name="T27" fmla="*/ 108 h 642"/>
              <a:gd name="T28" fmla="*/ 117 w 1159"/>
              <a:gd name="T29" fmla="*/ 350 h 642"/>
              <a:gd name="T30" fmla="*/ 119 w 1159"/>
              <a:gd name="T31" fmla="*/ 356 h 642"/>
              <a:gd name="T32" fmla="*/ 154 w 1159"/>
              <a:gd name="T33" fmla="*/ 396 h 642"/>
              <a:gd name="T34" fmla="*/ 187 w 1159"/>
              <a:gd name="T35" fmla="*/ 420 h 642"/>
              <a:gd name="T36" fmla="*/ 91 w 1159"/>
              <a:gd name="T37" fmla="*/ 516 h 642"/>
              <a:gd name="T38" fmla="*/ 31 w 1159"/>
              <a:gd name="T39" fmla="*/ 461 h 642"/>
              <a:gd name="T40" fmla="*/ 7 w 1159"/>
              <a:gd name="T41" fmla="*/ 428 h 642"/>
              <a:gd name="T42" fmla="*/ 117 w 1159"/>
              <a:gd name="T43" fmla="*/ 350 h 642"/>
              <a:gd name="T44" fmla="*/ 296 w 1159"/>
              <a:gd name="T45" fmla="*/ 469 h 642"/>
              <a:gd name="T46" fmla="*/ 411 w 1159"/>
              <a:gd name="T47" fmla="*/ 495 h 642"/>
              <a:gd name="T48" fmla="*/ 347 w 1159"/>
              <a:gd name="T49" fmla="*/ 620 h 642"/>
              <a:gd name="T50" fmla="*/ 249 w 1159"/>
              <a:gd name="T51" fmla="*/ 594 h 642"/>
              <a:gd name="T52" fmla="*/ 537 w 1159"/>
              <a:gd name="T53" fmla="*/ 507 h 642"/>
              <a:gd name="T54" fmla="*/ 664 w 1159"/>
              <a:gd name="T55" fmla="*/ 504 h 642"/>
              <a:gd name="T56" fmla="*/ 564 w 1159"/>
              <a:gd name="T57" fmla="*/ 642 h 642"/>
              <a:gd name="T58" fmla="*/ 537 w 1159"/>
              <a:gd name="T59" fmla="*/ 507 h 642"/>
              <a:gd name="T60" fmla="*/ 844 w 1159"/>
              <a:gd name="T61" fmla="*/ 468 h 642"/>
              <a:gd name="T62" fmla="*/ 898 w 1159"/>
              <a:gd name="T63" fmla="*/ 446 h 642"/>
              <a:gd name="T64" fmla="*/ 924 w 1159"/>
              <a:gd name="T65" fmla="*/ 580 h 642"/>
              <a:gd name="T66" fmla="*/ 815 w 1159"/>
              <a:gd name="T67" fmla="*/ 613 h 642"/>
              <a:gd name="T68" fmla="*/ 989 w 1159"/>
              <a:gd name="T69" fmla="*/ 388 h 642"/>
              <a:gd name="T70" fmla="*/ 998 w 1159"/>
              <a:gd name="T71" fmla="*/ 380 h 642"/>
              <a:gd name="T72" fmla="*/ 1010 w 1159"/>
              <a:gd name="T73" fmla="*/ 365 h 642"/>
              <a:gd name="T74" fmla="*/ 1018 w 1159"/>
              <a:gd name="T75" fmla="*/ 353 h 642"/>
              <a:gd name="T76" fmla="*/ 1024 w 1159"/>
              <a:gd name="T77" fmla="*/ 341 h 642"/>
              <a:gd name="T78" fmla="*/ 1026 w 1159"/>
              <a:gd name="T79" fmla="*/ 327 h 642"/>
              <a:gd name="T80" fmla="*/ 1159 w 1159"/>
              <a:gd name="T81" fmla="*/ 312 h 642"/>
              <a:gd name="T82" fmla="*/ 1159 w 1159"/>
              <a:gd name="T83" fmla="*/ 327 h 642"/>
              <a:gd name="T84" fmla="*/ 1154 w 1159"/>
              <a:gd name="T85" fmla="*/ 367 h 642"/>
              <a:gd name="T86" fmla="*/ 1141 w 1159"/>
              <a:gd name="T87" fmla="*/ 404 h 642"/>
              <a:gd name="T88" fmla="*/ 1122 w 1159"/>
              <a:gd name="T89" fmla="*/ 436 h 642"/>
              <a:gd name="T90" fmla="*/ 1099 w 1159"/>
              <a:gd name="T91" fmla="*/ 467 h 642"/>
              <a:gd name="T92" fmla="*/ 989 w 1159"/>
              <a:gd name="T93" fmla="*/ 388 h 642"/>
              <a:gd name="T94" fmla="*/ 982 w 1159"/>
              <a:gd name="T95" fmla="*/ 247 h 642"/>
              <a:gd name="T96" fmla="*/ 937 w 1159"/>
              <a:gd name="T97" fmla="*/ 216 h 642"/>
              <a:gd name="T98" fmla="*/ 893 w 1159"/>
              <a:gd name="T99" fmla="*/ 194 h 642"/>
              <a:gd name="T100" fmla="*/ 971 w 1159"/>
              <a:gd name="T101" fmla="*/ 83 h 642"/>
              <a:gd name="T102" fmla="*/ 1045 w 1159"/>
              <a:gd name="T103" fmla="*/ 127 h 642"/>
              <a:gd name="T104" fmla="*/ 1080 w 1159"/>
              <a:gd name="T105" fmla="*/ 156 h 642"/>
              <a:gd name="T106" fmla="*/ 776 w 1159"/>
              <a:gd name="T107" fmla="*/ 157 h 642"/>
              <a:gd name="T108" fmla="*/ 663 w 1159"/>
              <a:gd name="T109" fmla="*/ 138 h 642"/>
              <a:gd name="T110" fmla="*/ 789 w 1159"/>
              <a:gd name="T111" fmla="*/ 23 h 642"/>
              <a:gd name="T112" fmla="*/ 776 w 1159"/>
              <a:gd name="T113" fmla="*/ 157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9" h="642">
                <a:moveTo>
                  <a:pt x="670" y="139"/>
                </a:moveTo>
                <a:lnTo>
                  <a:pt x="564" y="134"/>
                </a:lnTo>
                <a:lnTo>
                  <a:pt x="543" y="135"/>
                </a:lnTo>
                <a:lnTo>
                  <a:pt x="537" y="2"/>
                </a:lnTo>
                <a:lnTo>
                  <a:pt x="571" y="0"/>
                </a:lnTo>
                <a:lnTo>
                  <a:pt x="677" y="5"/>
                </a:lnTo>
                <a:lnTo>
                  <a:pt x="670" y="139"/>
                </a:lnTo>
                <a:close/>
                <a:moveTo>
                  <a:pt x="418" y="146"/>
                </a:moveTo>
                <a:lnTo>
                  <a:pt x="374" y="153"/>
                </a:lnTo>
                <a:lnTo>
                  <a:pt x="295" y="174"/>
                </a:lnTo>
                <a:lnTo>
                  <a:pt x="261" y="45"/>
                </a:lnTo>
                <a:lnTo>
                  <a:pt x="353" y="21"/>
                </a:lnTo>
                <a:lnTo>
                  <a:pt x="398" y="14"/>
                </a:lnTo>
                <a:lnTo>
                  <a:pt x="418" y="146"/>
                </a:lnTo>
                <a:close/>
                <a:moveTo>
                  <a:pt x="193" y="219"/>
                </a:moveTo>
                <a:lnTo>
                  <a:pt x="169" y="235"/>
                </a:lnTo>
                <a:lnTo>
                  <a:pt x="147" y="252"/>
                </a:lnTo>
                <a:lnTo>
                  <a:pt x="132" y="269"/>
                </a:lnTo>
                <a:lnTo>
                  <a:pt x="118" y="287"/>
                </a:lnTo>
                <a:lnTo>
                  <a:pt x="125" y="277"/>
                </a:lnTo>
                <a:lnTo>
                  <a:pt x="120" y="286"/>
                </a:lnTo>
                <a:lnTo>
                  <a:pt x="2" y="223"/>
                </a:lnTo>
                <a:lnTo>
                  <a:pt x="7" y="214"/>
                </a:lnTo>
                <a:cubicBezTo>
                  <a:pt x="9" y="211"/>
                  <a:pt x="11" y="207"/>
                  <a:pt x="13" y="204"/>
                </a:cubicBezTo>
                <a:lnTo>
                  <a:pt x="36" y="176"/>
                </a:lnTo>
                <a:lnTo>
                  <a:pt x="65" y="148"/>
                </a:lnTo>
                <a:lnTo>
                  <a:pt x="96" y="123"/>
                </a:lnTo>
                <a:lnTo>
                  <a:pt x="120" y="108"/>
                </a:lnTo>
                <a:lnTo>
                  <a:pt x="193" y="219"/>
                </a:lnTo>
                <a:close/>
                <a:moveTo>
                  <a:pt x="117" y="350"/>
                </a:moveTo>
                <a:lnTo>
                  <a:pt x="125" y="365"/>
                </a:lnTo>
                <a:lnTo>
                  <a:pt x="119" y="356"/>
                </a:lnTo>
                <a:lnTo>
                  <a:pt x="137" y="379"/>
                </a:lnTo>
                <a:lnTo>
                  <a:pt x="154" y="396"/>
                </a:lnTo>
                <a:lnTo>
                  <a:pt x="174" y="411"/>
                </a:lnTo>
                <a:lnTo>
                  <a:pt x="187" y="420"/>
                </a:lnTo>
                <a:lnTo>
                  <a:pt x="115" y="531"/>
                </a:lnTo>
                <a:lnTo>
                  <a:pt x="91" y="516"/>
                </a:lnTo>
                <a:lnTo>
                  <a:pt x="58" y="489"/>
                </a:lnTo>
                <a:lnTo>
                  <a:pt x="31" y="461"/>
                </a:lnTo>
                <a:lnTo>
                  <a:pt x="13" y="437"/>
                </a:lnTo>
                <a:cubicBezTo>
                  <a:pt x="11" y="434"/>
                  <a:pt x="9" y="431"/>
                  <a:pt x="7" y="428"/>
                </a:cubicBezTo>
                <a:lnTo>
                  <a:pt x="0" y="414"/>
                </a:lnTo>
                <a:lnTo>
                  <a:pt x="117" y="350"/>
                </a:lnTo>
                <a:close/>
                <a:moveTo>
                  <a:pt x="294" y="468"/>
                </a:moveTo>
                <a:lnTo>
                  <a:pt x="296" y="469"/>
                </a:lnTo>
                <a:lnTo>
                  <a:pt x="380" y="491"/>
                </a:lnTo>
                <a:lnTo>
                  <a:pt x="411" y="495"/>
                </a:lnTo>
                <a:lnTo>
                  <a:pt x="391" y="627"/>
                </a:lnTo>
                <a:lnTo>
                  <a:pt x="347" y="620"/>
                </a:lnTo>
                <a:lnTo>
                  <a:pt x="251" y="595"/>
                </a:lnTo>
                <a:lnTo>
                  <a:pt x="249" y="594"/>
                </a:lnTo>
                <a:lnTo>
                  <a:pt x="294" y="468"/>
                </a:lnTo>
                <a:close/>
                <a:moveTo>
                  <a:pt x="537" y="507"/>
                </a:moveTo>
                <a:lnTo>
                  <a:pt x="571" y="509"/>
                </a:lnTo>
                <a:lnTo>
                  <a:pt x="664" y="504"/>
                </a:lnTo>
                <a:lnTo>
                  <a:pt x="670" y="637"/>
                </a:lnTo>
                <a:lnTo>
                  <a:pt x="564" y="642"/>
                </a:lnTo>
                <a:lnTo>
                  <a:pt x="531" y="640"/>
                </a:lnTo>
                <a:lnTo>
                  <a:pt x="537" y="507"/>
                </a:lnTo>
                <a:close/>
                <a:moveTo>
                  <a:pt x="781" y="484"/>
                </a:moveTo>
                <a:lnTo>
                  <a:pt x="844" y="468"/>
                </a:lnTo>
                <a:lnTo>
                  <a:pt x="879" y="455"/>
                </a:lnTo>
                <a:lnTo>
                  <a:pt x="898" y="446"/>
                </a:lnTo>
                <a:lnTo>
                  <a:pt x="952" y="568"/>
                </a:lnTo>
                <a:lnTo>
                  <a:pt x="924" y="580"/>
                </a:lnTo>
                <a:lnTo>
                  <a:pt x="878" y="596"/>
                </a:lnTo>
                <a:lnTo>
                  <a:pt x="815" y="613"/>
                </a:lnTo>
                <a:lnTo>
                  <a:pt x="781" y="484"/>
                </a:lnTo>
                <a:close/>
                <a:moveTo>
                  <a:pt x="989" y="388"/>
                </a:moveTo>
                <a:lnTo>
                  <a:pt x="1004" y="373"/>
                </a:lnTo>
                <a:lnTo>
                  <a:pt x="998" y="380"/>
                </a:lnTo>
                <a:lnTo>
                  <a:pt x="1015" y="357"/>
                </a:lnTo>
                <a:lnTo>
                  <a:pt x="1010" y="365"/>
                </a:lnTo>
                <a:lnTo>
                  <a:pt x="1023" y="341"/>
                </a:lnTo>
                <a:lnTo>
                  <a:pt x="1018" y="353"/>
                </a:lnTo>
                <a:lnTo>
                  <a:pt x="1026" y="327"/>
                </a:lnTo>
                <a:lnTo>
                  <a:pt x="1024" y="341"/>
                </a:lnTo>
                <a:lnTo>
                  <a:pt x="1026" y="315"/>
                </a:lnTo>
                <a:lnTo>
                  <a:pt x="1026" y="327"/>
                </a:lnTo>
                <a:lnTo>
                  <a:pt x="1026" y="325"/>
                </a:lnTo>
                <a:lnTo>
                  <a:pt x="1159" y="312"/>
                </a:lnTo>
                <a:lnTo>
                  <a:pt x="1159" y="315"/>
                </a:lnTo>
                <a:cubicBezTo>
                  <a:pt x="1159" y="319"/>
                  <a:pt x="1159" y="323"/>
                  <a:pt x="1159" y="327"/>
                </a:cubicBezTo>
                <a:lnTo>
                  <a:pt x="1156" y="353"/>
                </a:lnTo>
                <a:cubicBezTo>
                  <a:pt x="1156" y="358"/>
                  <a:pt x="1155" y="363"/>
                  <a:pt x="1154" y="367"/>
                </a:cubicBezTo>
                <a:lnTo>
                  <a:pt x="1146" y="392"/>
                </a:lnTo>
                <a:cubicBezTo>
                  <a:pt x="1144" y="397"/>
                  <a:pt x="1143" y="400"/>
                  <a:pt x="1141" y="404"/>
                </a:cubicBezTo>
                <a:lnTo>
                  <a:pt x="1128" y="428"/>
                </a:lnTo>
                <a:cubicBezTo>
                  <a:pt x="1126" y="431"/>
                  <a:pt x="1124" y="434"/>
                  <a:pt x="1122" y="436"/>
                </a:cubicBezTo>
                <a:lnTo>
                  <a:pt x="1105" y="460"/>
                </a:lnTo>
                <a:cubicBezTo>
                  <a:pt x="1103" y="462"/>
                  <a:pt x="1101" y="465"/>
                  <a:pt x="1099" y="467"/>
                </a:cubicBezTo>
                <a:lnTo>
                  <a:pt x="1083" y="482"/>
                </a:lnTo>
                <a:lnTo>
                  <a:pt x="989" y="388"/>
                </a:lnTo>
                <a:close/>
                <a:moveTo>
                  <a:pt x="985" y="251"/>
                </a:moveTo>
                <a:lnTo>
                  <a:pt x="982" y="247"/>
                </a:lnTo>
                <a:lnTo>
                  <a:pt x="961" y="231"/>
                </a:lnTo>
                <a:lnTo>
                  <a:pt x="937" y="216"/>
                </a:lnTo>
                <a:lnTo>
                  <a:pt x="907" y="200"/>
                </a:lnTo>
                <a:lnTo>
                  <a:pt x="893" y="194"/>
                </a:lnTo>
                <a:lnTo>
                  <a:pt x="947" y="72"/>
                </a:lnTo>
                <a:lnTo>
                  <a:pt x="971" y="83"/>
                </a:lnTo>
                <a:lnTo>
                  <a:pt x="1008" y="103"/>
                </a:lnTo>
                <a:lnTo>
                  <a:pt x="1045" y="127"/>
                </a:lnTo>
                <a:lnTo>
                  <a:pt x="1076" y="153"/>
                </a:lnTo>
                <a:lnTo>
                  <a:pt x="1080" y="156"/>
                </a:lnTo>
                <a:lnTo>
                  <a:pt x="985" y="251"/>
                </a:lnTo>
                <a:close/>
                <a:moveTo>
                  <a:pt x="776" y="157"/>
                </a:moveTo>
                <a:lnTo>
                  <a:pt x="755" y="151"/>
                </a:lnTo>
                <a:lnTo>
                  <a:pt x="663" y="138"/>
                </a:lnTo>
                <a:lnTo>
                  <a:pt x="684" y="6"/>
                </a:lnTo>
                <a:lnTo>
                  <a:pt x="789" y="23"/>
                </a:lnTo>
                <a:lnTo>
                  <a:pt x="810" y="28"/>
                </a:lnTo>
                <a:lnTo>
                  <a:pt x="776" y="157"/>
                </a:lnTo>
                <a:close/>
              </a:path>
            </a:pathLst>
          </a:custGeom>
          <a:solidFill>
            <a:srgbClr val="000000"/>
          </a:solidFill>
          <a:ln w="0">
            <a:solidFill>
              <a:srgbClr val="000000"/>
            </a:solidFill>
            <a:prstDash val="solid"/>
            <a:round/>
            <a:headEnd/>
            <a:tailEnd/>
          </a:ln>
        </p:spPr>
        <p:txBody>
          <a:bodyPr/>
          <a:lstStyle/>
          <a:p>
            <a:endParaRPr lang="fi-FI"/>
          </a:p>
        </p:txBody>
      </p:sp>
      <p:sp>
        <p:nvSpPr>
          <p:cNvPr id="3956996" name="Freeform 260"/>
          <p:cNvSpPr>
            <a:spLocks noEditPoints="1"/>
          </p:cNvSpPr>
          <p:nvPr/>
        </p:nvSpPr>
        <p:spPr bwMode="auto">
          <a:xfrm>
            <a:off x="3860800" y="4387131"/>
            <a:ext cx="190500" cy="106362"/>
          </a:xfrm>
          <a:custGeom>
            <a:avLst/>
            <a:gdLst>
              <a:gd name="T0" fmla="*/ 583 w 1179"/>
              <a:gd name="T1" fmla="*/ 133 h 650"/>
              <a:gd name="T2" fmla="*/ 557 w 1179"/>
              <a:gd name="T3" fmla="*/ 1 h 650"/>
              <a:gd name="T4" fmla="*/ 697 w 1179"/>
              <a:gd name="T5" fmla="*/ 5 h 650"/>
              <a:gd name="T6" fmla="*/ 438 w 1179"/>
              <a:gd name="T7" fmla="*/ 146 h 650"/>
              <a:gd name="T8" fmla="*/ 315 w 1179"/>
              <a:gd name="T9" fmla="*/ 173 h 650"/>
              <a:gd name="T10" fmla="*/ 369 w 1179"/>
              <a:gd name="T11" fmla="*/ 21 h 650"/>
              <a:gd name="T12" fmla="*/ 438 w 1179"/>
              <a:gd name="T13" fmla="*/ 146 h 650"/>
              <a:gd name="T14" fmla="*/ 206 w 1179"/>
              <a:gd name="T15" fmla="*/ 220 h 650"/>
              <a:gd name="T16" fmla="*/ 159 w 1179"/>
              <a:gd name="T17" fmla="*/ 254 h 650"/>
              <a:gd name="T18" fmla="*/ 130 w 1179"/>
              <a:gd name="T19" fmla="*/ 289 h 650"/>
              <a:gd name="T20" fmla="*/ 136 w 1179"/>
              <a:gd name="T21" fmla="*/ 279 h 650"/>
              <a:gd name="T22" fmla="*/ 18 w 1179"/>
              <a:gd name="T23" fmla="*/ 217 h 650"/>
              <a:gd name="T24" fmla="*/ 48 w 1179"/>
              <a:gd name="T25" fmla="*/ 177 h 650"/>
              <a:gd name="T26" fmla="*/ 108 w 1179"/>
              <a:gd name="T27" fmla="*/ 124 h 650"/>
              <a:gd name="T28" fmla="*/ 145 w 1179"/>
              <a:gd name="T29" fmla="*/ 101 h 650"/>
              <a:gd name="T30" fmla="*/ 127 w 1179"/>
              <a:gd name="T31" fmla="*/ 356 h 650"/>
              <a:gd name="T32" fmla="*/ 123 w 1179"/>
              <a:gd name="T33" fmla="*/ 346 h 650"/>
              <a:gd name="T34" fmla="*/ 130 w 1179"/>
              <a:gd name="T35" fmla="*/ 361 h 650"/>
              <a:gd name="T36" fmla="*/ 165 w 1179"/>
              <a:gd name="T37" fmla="*/ 401 h 650"/>
              <a:gd name="T38" fmla="*/ 187 w 1179"/>
              <a:gd name="T39" fmla="*/ 418 h 650"/>
              <a:gd name="T40" fmla="*/ 102 w 1179"/>
              <a:gd name="T41" fmla="*/ 521 h 650"/>
              <a:gd name="T42" fmla="*/ 42 w 1179"/>
              <a:gd name="T43" fmla="*/ 466 h 650"/>
              <a:gd name="T44" fmla="*/ 18 w 1179"/>
              <a:gd name="T45" fmla="*/ 433 h 650"/>
              <a:gd name="T46" fmla="*/ 0 w 1179"/>
              <a:gd name="T47" fmla="*/ 397 h 650"/>
              <a:gd name="T48" fmla="*/ 127 w 1179"/>
              <a:gd name="T49" fmla="*/ 356 h 650"/>
              <a:gd name="T50" fmla="*/ 311 w 1179"/>
              <a:gd name="T51" fmla="*/ 477 h 650"/>
              <a:gd name="T52" fmla="*/ 409 w 1179"/>
              <a:gd name="T53" fmla="*/ 500 h 650"/>
              <a:gd name="T54" fmla="*/ 362 w 1179"/>
              <a:gd name="T55" fmla="*/ 627 h 650"/>
              <a:gd name="T56" fmla="*/ 247 w 1179"/>
              <a:gd name="T57" fmla="*/ 595 h 650"/>
              <a:gd name="T58" fmla="*/ 535 w 1179"/>
              <a:gd name="T59" fmla="*/ 514 h 650"/>
              <a:gd name="T60" fmla="*/ 661 w 1179"/>
              <a:gd name="T61" fmla="*/ 513 h 650"/>
              <a:gd name="T62" fmla="*/ 583 w 1179"/>
              <a:gd name="T63" fmla="*/ 650 h 650"/>
              <a:gd name="T64" fmla="*/ 535 w 1179"/>
              <a:gd name="T65" fmla="*/ 514 h 650"/>
              <a:gd name="T66" fmla="*/ 868 w 1179"/>
              <a:gd name="T67" fmla="*/ 475 h 650"/>
              <a:gd name="T68" fmla="*/ 947 w 1179"/>
              <a:gd name="T69" fmla="*/ 587 h 650"/>
              <a:gd name="T70" fmla="*/ 813 w 1179"/>
              <a:gd name="T71" fmla="*/ 627 h 650"/>
              <a:gd name="T72" fmla="*/ 998 w 1179"/>
              <a:gd name="T73" fmla="*/ 408 h 650"/>
              <a:gd name="T74" fmla="*/ 1030 w 1179"/>
              <a:gd name="T75" fmla="*/ 378 h 650"/>
              <a:gd name="T76" fmla="*/ 1036 w 1179"/>
              <a:gd name="T77" fmla="*/ 371 h 650"/>
              <a:gd name="T78" fmla="*/ 1045 w 1179"/>
              <a:gd name="T79" fmla="*/ 357 h 650"/>
              <a:gd name="T80" fmla="*/ 1179 w 1179"/>
              <a:gd name="T81" fmla="*/ 373 h 650"/>
              <a:gd name="T82" fmla="*/ 1168 w 1179"/>
              <a:gd name="T83" fmla="*/ 408 h 650"/>
              <a:gd name="T84" fmla="*/ 1148 w 1179"/>
              <a:gd name="T85" fmla="*/ 443 h 650"/>
              <a:gd name="T86" fmla="*/ 1097 w 1179"/>
              <a:gd name="T87" fmla="*/ 500 h 650"/>
              <a:gd name="T88" fmla="*/ 998 w 1179"/>
              <a:gd name="T89" fmla="*/ 408 h 650"/>
              <a:gd name="T90" fmla="*/ 1025 w 1179"/>
              <a:gd name="T91" fmla="*/ 265 h 650"/>
              <a:gd name="T92" fmla="*/ 986 w 1179"/>
              <a:gd name="T93" fmla="*/ 232 h 650"/>
              <a:gd name="T94" fmla="*/ 945 w 1179"/>
              <a:gd name="T95" fmla="*/ 208 h 650"/>
              <a:gd name="T96" fmla="*/ 1035 w 1179"/>
              <a:gd name="T97" fmla="*/ 105 h 650"/>
              <a:gd name="T98" fmla="*/ 1102 w 1179"/>
              <a:gd name="T99" fmla="*/ 155 h 650"/>
              <a:gd name="T100" fmla="*/ 1134 w 1179"/>
              <a:gd name="T101" fmla="*/ 189 h 650"/>
              <a:gd name="T102" fmla="*/ 835 w 1179"/>
              <a:gd name="T103" fmla="*/ 167 h 650"/>
              <a:gd name="T104" fmla="*/ 712 w 1179"/>
              <a:gd name="T105" fmla="*/ 142 h 650"/>
              <a:gd name="T106" fmla="*/ 811 w 1179"/>
              <a:gd name="T107" fmla="*/ 22 h 650"/>
              <a:gd name="T108" fmla="*/ 835 w 1179"/>
              <a:gd name="T109" fmla="*/ 16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9" h="650">
                <a:moveTo>
                  <a:pt x="691" y="139"/>
                </a:moveTo>
                <a:lnTo>
                  <a:pt x="583" y="133"/>
                </a:lnTo>
                <a:lnTo>
                  <a:pt x="564" y="134"/>
                </a:lnTo>
                <a:lnTo>
                  <a:pt x="557" y="1"/>
                </a:lnTo>
                <a:lnTo>
                  <a:pt x="590" y="0"/>
                </a:lnTo>
                <a:lnTo>
                  <a:pt x="697" y="5"/>
                </a:lnTo>
                <a:lnTo>
                  <a:pt x="691" y="139"/>
                </a:lnTo>
                <a:close/>
                <a:moveTo>
                  <a:pt x="438" y="146"/>
                </a:moveTo>
                <a:lnTo>
                  <a:pt x="389" y="153"/>
                </a:lnTo>
                <a:lnTo>
                  <a:pt x="315" y="173"/>
                </a:lnTo>
                <a:lnTo>
                  <a:pt x="281" y="43"/>
                </a:lnTo>
                <a:lnTo>
                  <a:pt x="369" y="21"/>
                </a:lnTo>
                <a:lnTo>
                  <a:pt x="418" y="14"/>
                </a:lnTo>
                <a:lnTo>
                  <a:pt x="438" y="146"/>
                </a:lnTo>
                <a:close/>
                <a:moveTo>
                  <a:pt x="207" y="219"/>
                </a:moveTo>
                <a:lnTo>
                  <a:pt x="206" y="220"/>
                </a:lnTo>
                <a:lnTo>
                  <a:pt x="180" y="236"/>
                </a:lnTo>
                <a:lnTo>
                  <a:pt x="159" y="254"/>
                </a:lnTo>
                <a:lnTo>
                  <a:pt x="142" y="272"/>
                </a:lnTo>
                <a:lnTo>
                  <a:pt x="130" y="289"/>
                </a:lnTo>
                <a:lnTo>
                  <a:pt x="136" y="279"/>
                </a:lnTo>
                <a:lnTo>
                  <a:pt x="136" y="279"/>
                </a:lnTo>
                <a:lnTo>
                  <a:pt x="18" y="217"/>
                </a:lnTo>
                <a:lnTo>
                  <a:pt x="18" y="217"/>
                </a:lnTo>
                <a:cubicBezTo>
                  <a:pt x="20" y="213"/>
                  <a:pt x="22" y="210"/>
                  <a:pt x="24" y="207"/>
                </a:cubicBezTo>
                <a:lnTo>
                  <a:pt x="48" y="177"/>
                </a:lnTo>
                <a:lnTo>
                  <a:pt x="75" y="150"/>
                </a:lnTo>
                <a:lnTo>
                  <a:pt x="108" y="124"/>
                </a:lnTo>
                <a:lnTo>
                  <a:pt x="144" y="101"/>
                </a:lnTo>
                <a:lnTo>
                  <a:pt x="145" y="101"/>
                </a:lnTo>
                <a:lnTo>
                  <a:pt x="207" y="219"/>
                </a:lnTo>
                <a:close/>
                <a:moveTo>
                  <a:pt x="127" y="356"/>
                </a:moveTo>
                <a:lnTo>
                  <a:pt x="128" y="357"/>
                </a:lnTo>
                <a:lnTo>
                  <a:pt x="123" y="346"/>
                </a:lnTo>
                <a:lnTo>
                  <a:pt x="136" y="371"/>
                </a:lnTo>
                <a:lnTo>
                  <a:pt x="130" y="361"/>
                </a:lnTo>
                <a:lnTo>
                  <a:pt x="148" y="385"/>
                </a:lnTo>
                <a:lnTo>
                  <a:pt x="165" y="401"/>
                </a:lnTo>
                <a:lnTo>
                  <a:pt x="186" y="418"/>
                </a:lnTo>
                <a:lnTo>
                  <a:pt x="187" y="418"/>
                </a:lnTo>
                <a:lnTo>
                  <a:pt x="115" y="530"/>
                </a:lnTo>
                <a:lnTo>
                  <a:pt x="102" y="521"/>
                </a:lnTo>
                <a:lnTo>
                  <a:pt x="70" y="495"/>
                </a:lnTo>
                <a:lnTo>
                  <a:pt x="42" y="466"/>
                </a:lnTo>
                <a:lnTo>
                  <a:pt x="24" y="443"/>
                </a:lnTo>
                <a:cubicBezTo>
                  <a:pt x="22" y="439"/>
                  <a:pt x="20" y="436"/>
                  <a:pt x="18" y="433"/>
                </a:cubicBezTo>
                <a:lnTo>
                  <a:pt x="5" y="408"/>
                </a:lnTo>
                <a:cubicBezTo>
                  <a:pt x="3" y="404"/>
                  <a:pt x="2" y="401"/>
                  <a:pt x="0" y="397"/>
                </a:cubicBezTo>
                <a:lnTo>
                  <a:pt x="0" y="396"/>
                </a:lnTo>
                <a:lnTo>
                  <a:pt x="127" y="356"/>
                </a:lnTo>
                <a:close/>
                <a:moveTo>
                  <a:pt x="293" y="470"/>
                </a:moveTo>
                <a:lnTo>
                  <a:pt x="311" y="477"/>
                </a:lnTo>
                <a:lnTo>
                  <a:pt x="396" y="498"/>
                </a:lnTo>
                <a:lnTo>
                  <a:pt x="409" y="500"/>
                </a:lnTo>
                <a:lnTo>
                  <a:pt x="389" y="632"/>
                </a:lnTo>
                <a:lnTo>
                  <a:pt x="362" y="627"/>
                </a:lnTo>
                <a:lnTo>
                  <a:pt x="266" y="602"/>
                </a:lnTo>
                <a:lnTo>
                  <a:pt x="247" y="595"/>
                </a:lnTo>
                <a:lnTo>
                  <a:pt x="293" y="470"/>
                </a:lnTo>
                <a:close/>
                <a:moveTo>
                  <a:pt x="535" y="514"/>
                </a:moveTo>
                <a:lnTo>
                  <a:pt x="590" y="517"/>
                </a:lnTo>
                <a:lnTo>
                  <a:pt x="661" y="513"/>
                </a:lnTo>
                <a:lnTo>
                  <a:pt x="668" y="646"/>
                </a:lnTo>
                <a:lnTo>
                  <a:pt x="583" y="650"/>
                </a:lnTo>
                <a:lnTo>
                  <a:pt x="528" y="647"/>
                </a:lnTo>
                <a:lnTo>
                  <a:pt x="535" y="514"/>
                </a:lnTo>
                <a:close/>
                <a:moveTo>
                  <a:pt x="780" y="498"/>
                </a:moveTo>
                <a:lnTo>
                  <a:pt x="868" y="475"/>
                </a:lnTo>
                <a:lnTo>
                  <a:pt x="901" y="462"/>
                </a:lnTo>
                <a:lnTo>
                  <a:pt x="947" y="587"/>
                </a:lnTo>
                <a:lnTo>
                  <a:pt x="901" y="604"/>
                </a:lnTo>
                <a:lnTo>
                  <a:pt x="813" y="627"/>
                </a:lnTo>
                <a:lnTo>
                  <a:pt x="780" y="498"/>
                </a:lnTo>
                <a:close/>
                <a:moveTo>
                  <a:pt x="998" y="408"/>
                </a:moveTo>
                <a:lnTo>
                  <a:pt x="1013" y="396"/>
                </a:lnTo>
                <a:lnTo>
                  <a:pt x="1030" y="378"/>
                </a:lnTo>
                <a:lnTo>
                  <a:pt x="1043" y="361"/>
                </a:lnTo>
                <a:lnTo>
                  <a:pt x="1036" y="371"/>
                </a:lnTo>
                <a:lnTo>
                  <a:pt x="1049" y="346"/>
                </a:lnTo>
                <a:lnTo>
                  <a:pt x="1045" y="357"/>
                </a:lnTo>
                <a:lnTo>
                  <a:pt x="1052" y="333"/>
                </a:lnTo>
                <a:lnTo>
                  <a:pt x="1179" y="373"/>
                </a:lnTo>
                <a:lnTo>
                  <a:pt x="1172" y="397"/>
                </a:lnTo>
                <a:cubicBezTo>
                  <a:pt x="1171" y="401"/>
                  <a:pt x="1169" y="404"/>
                  <a:pt x="1168" y="408"/>
                </a:cubicBezTo>
                <a:lnTo>
                  <a:pt x="1155" y="433"/>
                </a:lnTo>
                <a:cubicBezTo>
                  <a:pt x="1153" y="436"/>
                  <a:pt x="1151" y="439"/>
                  <a:pt x="1148" y="443"/>
                </a:cubicBezTo>
                <a:lnTo>
                  <a:pt x="1125" y="473"/>
                </a:lnTo>
                <a:lnTo>
                  <a:pt x="1097" y="500"/>
                </a:lnTo>
                <a:lnTo>
                  <a:pt x="1082" y="512"/>
                </a:lnTo>
                <a:lnTo>
                  <a:pt x="998" y="408"/>
                </a:lnTo>
                <a:close/>
                <a:moveTo>
                  <a:pt x="1028" y="270"/>
                </a:moveTo>
                <a:lnTo>
                  <a:pt x="1025" y="265"/>
                </a:lnTo>
                <a:lnTo>
                  <a:pt x="1008" y="249"/>
                </a:lnTo>
                <a:lnTo>
                  <a:pt x="986" y="232"/>
                </a:lnTo>
                <a:lnTo>
                  <a:pt x="961" y="216"/>
                </a:lnTo>
                <a:lnTo>
                  <a:pt x="945" y="208"/>
                </a:lnTo>
                <a:lnTo>
                  <a:pt x="1007" y="90"/>
                </a:lnTo>
                <a:lnTo>
                  <a:pt x="1035" y="105"/>
                </a:lnTo>
                <a:lnTo>
                  <a:pt x="1070" y="129"/>
                </a:lnTo>
                <a:lnTo>
                  <a:pt x="1102" y="155"/>
                </a:lnTo>
                <a:lnTo>
                  <a:pt x="1130" y="184"/>
                </a:lnTo>
                <a:lnTo>
                  <a:pt x="1134" y="189"/>
                </a:lnTo>
                <a:lnTo>
                  <a:pt x="1028" y="270"/>
                </a:lnTo>
                <a:close/>
                <a:moveTo>
                  <a:pt x="835" y="167"/>
                </a:moveTo>
                <a:lnTo>
                  <a:pt x="777" y="151"/>
                </a:lnTo>
                <a:lnTo>
                  <a:pt x="712" y="142"/>
                </a:lnTo>
                <a:lnTo>
                  <a:pt x="731" y="10"/>
                </a:lnTo>
                <a:lnTo>
                  <a:pt x="811" y="22"/>
                </a:lnTo>
                <a:lnTo>
                  <a:pt x="869" y="38"/>
                </a:lnTo>
                <a:lnTo>
                  <a:pt x="835" y="167"/>
                </a:lnTo>
                <a:close/>
              </a:path>
            </a:pathLst>
          </a:custGeom>
          <a:solidFill>
            <a:srgbClr val="000000"/>
          </a:solidFill>
          <a:ln w="0">
            <a:solidFill>
              <a:srgbClr val="000000"/>
            </a:solidFill>
            <a:prstDash val="solid"/>
            <a:round/>
            <a:headEnd/>
            <a:tailEnd/>
          </a:ln>
        </p:spPr>
        <p:txBody>
          <a:bodyPr/>
          <a:lstStyle/>
          <a:p>
            <a:endParaRPr lang="fi-FI"/>
          </a:p>
        </p:txBody>
      </p:sp>
      <p:grpSp>
        <p:nvGrpSpPr>
          <p:cNvPr id="3956997" name="Group 261"/>
          <p:cNvGrpSpPr>
            <a:grpSpLocks/>
          </p:cNvGrpSpPr>
          <p:nvPr/>
        </p:nvGrpSpPr>
        <p:grpSpPr bwMode="auto">
          <a:xfrm>
            <a:off x="4040188" y="4564931"/>
            <a:ext cx="169862" cy="84137"/>
            <a:chOff x="2545" y="2603"/>
            <a:chExt cx="107" cy="53"/>
          </a:xfrm>
        </p:grpSpPr>
        <p:sp>
          <p:nvSpPr>
            <p:cNvPr id="3956998" name="Oval 262"/>
            <p:cNvSpPr>
              <a:spLocks noChangeArrowheads="1"/>
            </p:cNvSpPr>
            <p:nvPr/>
          </p:nvSpPr>
          <p:spPr bwMode="auto">
            <a:xfrm>
              <a:off x="2545" y="2603"/>
              <a:ext cx="107" cy="53"/>
            </a:xfrm>
            <a:prstGeom prst="ellipse">
              <a:avLst/>
            </a:prstGeom>
            <a:solidFill>
              <a:srgbClr val="CCECFF"/>
            </a:solidFill>
            <a:ln w="0">
              <a:solidFill>
                <a:srgbClr val="000000"/>
              </a:solidFill>
              <a:round/>
              <a:headEnd/>
              <a:tailEnd/>
            </a:ln>
          </p:spPr>
          <p:txBody>
            <a:bodyPr/>
            <a:lstStyle/>
            <a:p>
              <a:endParaRPr lang="fi-FI"/>
            </a:p>
          </p:txBody>
        </p:sp>
        <p:sp>
          <p:nvSpPr>
            <p:cNvPr id="3956999" name="Oval 263"/>
            <p:cNvSpPr>
              <a:spLocks noChangeArrowheads="1"/>
            </p:cNvSpPr>
            <p:nvPr/>
          </p:nvSpPr>
          <p:spPr bwMode="auto">
            <a:xfrm>
              <a:off x="2545" y="2603"/>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00" name="Group 264"/>
          <p:cNvGrpSpPr>
            <a:grpSpLocks/>
          </p:cNvGrpSpPr>
          <p:nvPr/>
        </p:nvGrpSpPr>
        <p:grpSpPr bwMode="auto">
          <a:xfrm>
            <a:off x="4338638" y="4315693"/>
            <a:ext cx="169862" cy="80963"/>
            <a:chOff x="2733" y="2446"/>
            <a:chExt cx="107" cy="51"/>
          </a:xfrm>
        </p:grpSpPr>
        <p:sp>
          <p:nvSpPr>
            <p:cNvPr id="3957001" name="Oval 265"/>
            <p:cNvSpPr>
              <a:spLocks noChangeArrowheads="1"/>
            </p:cNvSpPr>
            <p:nvPr/>
          </p:nvSpPr>
          <p:spPr bwMode="auto">
            <a:xfrm>
              <a:off x="2733" y="2446"/>
              <a:ext cx="107" cy="51"/>
            </a:xfrm>
            <a:prstGeom prst="ellipse">
              <a:avLst/>
            </a:prstGeom>
            <a:solidFill>
              <a:srgbClr val="CCECFF"/>
            </a:solidFill>
            <a:ln w="0">
              <a:solidFill>
                <a:srgbClr val="000000"/>
              </a:solidFill>
              <a:round/>
              <a:headEnd/>
              <a:tailEnd/>
            </a:ln>
          </p:spPr>
          <p:txBody>
            <a:bodyPr/>
            <a:lstStyle/>
            <a:p>
              <a:endParaRPr lang="fi-FI"/>
            </a:p>
          </p:txBody>
        </p:sp>
        <p:sp>
          <p:nvSpPr>
            <p:cNvPr id="3957002" name="Oval 266"/>
            <p:cNvSpPr>
              <a:spLocks noChangeArrowheads="1"/>
            </p:cNvSpPr>
            <p:nvPr/>
          </p:nvSpPr>
          <p:spPr bwMode="auto">
            <a:xfrm>
              <a:off x="2733" y="2446"/>
              <a:ext cx="107" cy="51"/>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03" name="Group 267"/>
          <p:cNvGrpSpPr>
            <a:grpSpLocks/>
          </p:cNvGrpSpPr>
          <p:nvPr/>
        </p:nvGrpSpPr>
        <p:grpSpPr bwMode="auto">
          <a:xfrm>
            <a:off x="4548188" y="4564931"/>
            <a:ext cx="171450" cy="84137"/>
            <a:chOff x="2865" y="2603"/>
            <a:chExt cx="108" cy="53"/>
          </a:xfrm>
        </p:grpSpPr>
        <p:sp>
          <p:nvSpPr>
            <p:cNvPr id="3957004" name="Oval 268"/>
            <p:cNvSpPr>
              <a:spLocks noChangeArrowheads="1"/>
            </p:cNvSpPr>
            <p:nvPr/>
          </p:nvSpPr>
          <p:spPr bwMode="auto">
            <a:xfrm>
              <a:off x="2865" y="2603"/>
              <a:ext cx="108" cy="53"/>
            </a:xfrm>
            <a:prstGeom prst="ellipse">
              <a:avLst/>
            </a:prstGeom>
            <a:solidFill>
              <a:srgbClr val="CCECFF"/>
            </a:solidFill>
            <a:ln w="0">
              <a:solidFill>
                <a:srgbClr val="000000"/>
              </a:solidFill>
              <a:round/>
              <a:headEnd/>
              <a:tailEnd/>
            </a:ln>
          </p:spPr>
          <p:txBody>
            <a:bodyPr/>
            <a:lstStyle/>
            <a:p>
              <a:endParaRPr lang="fi-FI"/>
            </a:p>
          </p:txBody>
        </p:sp>
        <p:sp>
          <p:nvSpPr>
            <p:cNvPr id="3957005" name="Oval 269"/>
            <p:cNvSpPr>
              <a:spLocks noChangeArrowheads="1"/>
            </p:cNvSpPr>
            <p:nvPr/>
          </p:nvSpPr>
          <p:spPr bwMode="auto">
            <a:xfrm>
              <a:off x="2865" y="2603"/>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006" name="Freeform 270"/>
          <p:cNvSpPr>
            <a:spLocks noEditPoints="1"/>
          </p:cNvSpPr>
          <p:nvPr/>
        </p:nvSpPr>
        <p:spPr bwMode="auto">
          <a:xfrm>
            <a:off x="3395663" y="4193456"/>
            <a:ext cx="187325" cy="106362"/>
          </a:xfrm>
          <a:custGeom>
            <a:avLst/>
            <a:gdLst>
              <a:gd name="T0" fmla="*/ 567 w 1161"/>
              <a:gd name="T1" fmla="*/ 133 h 650"/>
              <a:gd name="T2" fmla="*/ 540 w 1161"/>
              <a:gd name="T3" fmla="*/ 1 h 650"/>
              <a:gd name="T4" fmla="*/ 680 w 1161"/>
              <a:gd name="T5" fmla="*/ 5 h 650"/>
              <a:gd name="T6" fmla="*/ 421 w 1161"/>
              <a:gd name="T7" fmla="*/ 146 h 650"/>
              <a:gd name="T8" fmla="*/ 298 w 1161"/>
              <a:gd name="T9" fmla="*/ 174 h 650"/>
              <a:gd name="T10" fmla="*/ 356 w 1161"/>
              <a:gd name="T11" fmla="*/ 21 h 650"/>
              <a:gd name="T12" fmla="*/ 421 w 1161"/>
              <a:gd name="T13" fmla="*/ 146 h 650"/>
              <a:gd name="T14" fmla="*/ 172 w 1161"/>
              <a:gd name="T15" fmla="*/ 236 h 650"/>
              <a:gd name="T16" fmla="*/ 135 w 1161"/>
              <a:gd name="T17" fmla="*/ 271 h 650"/>
              <a:gd name="T18" fmla="*/ 128 w 1161"/>
              <a:gd name="T19" fmla="*/ 279 h 650"/>
              <a:gd name="T20" fmla="*/ 6 w 1161"/>
              <a:gd name="T21" fmla="*/ 225 h 650"/>
              <a:gd name="T22" fmla="*/ 16 w 1161"/>
              <a:gd name="T23" fmla="*/ 208 h 650"/>
              <a:gd name="T24" fmla="*/ 67 w 1161"/>
              <a:gd name="T25" fmla="*/ 150 h 650"/>
              <a:gd name="T26" fmla="*/ 123 w 1161"/>
              <a:gd name="T27" fmla="*/ 108 h 650"/>
              <a:gd name="T28" fmla="*/ 119 w 1161"/>
              <a:gd name="T29" fmla="*/ 353 h 650"/>
              <a:gd name="T30" fmla="*/ 122 w 1161"/>
              <a:gd name="T31" fmla="*/ 361 h 650"/>
              <a:gd name="T32" fmla="*/ 157 w 1161"/>
              <a:gd name="T33" fmla="*/ 402 h 650"/>
              <a:gd name="T34" fmla="*/ 187 w 1161"/>
              <a:gd name="T35" fmla="*/ 423 h 650"/>
              <a:gd name="T36" fmla="*/ 94 w 1161"/>
              <a:gd name="T37" fmla="*/ 521 h 650"/>
              <a:gd name="T38" fmla="*/ 34 w 1161"/>
              <a:gd name="T39" fmla="*/ 466 h 650"/>
              <a:gd name="T40" fmla="*/ 10 w 1161"/>
              <a:gd name="T41" fmla="*/ 432 h 650"/>
              <a:gd name="T42" fmla="*/ 119 w 1161"/>
              <a:gd name="T43" fmla="*/ 353 h 650"/>
              <a:gd name="T44" fmla="*/ 300 w 1161"/>
              <a:gd name="T45" fmla="*/ 476 h 650"/>
              <a:gd name="T46" fmla="*/ 410 w 1161"/>
              <a:gd name="T47" fmla="*/ 502 h 650"/>
              <a:gd name="T48" fmla="*/ 350 w 1161"/>
              <a:gd name="T49" fmla="*/ 627 h 650"/>
              <a:gd name="T50" fmla="*/ 247 w 1161"/>
              <a:gd name="T51" fmla="*/ 599 h 650"/>
              <a:gd name="T52" fmla="*/ 535 w 1161"/>
              <a:gd name="T53" fmla="*/ 515 h 650"/>
              <a:gd name="T54" fmla="*/ 662 w 1161"/>
              <a:gd name="T55" fmla="*/ 512 h 650"/>
              <a:gd name="T56" fmla="*/ 567 w 1161"/>
              <a:gd name="T57" fmla="*/ 650 h 650"/>
              <a:gd name="T58" fmla="*/ 535 w 1161"/>
              <a:gd name="T59" fmla="*/ 515 h 650"/>
              <a:gd name="T60" fmla="*/ 847 w 1161"/>
              <a:gd name="T61" fmla="*/ 475 h 650"/>
              <a:gd name="T62" fmla="*/ 896 w 1161"/>
              <a:gd name="T63" fmla="*/ 455 h 650"/>
              <a:gd name="T64" fmla="*/ 928 w 1161"/>
              <a:gd name="T65" fmla="*/ 586 h 650"/>
              <a:gd name="T66" fmla="*/ 813 w 1161"/>
              <a:gd name="T67" fmla="*/ 621 h 650"/>
              <a:gd name="T68" fmla="*/ 987 w 1161"/>
              <a:gd name="T69" fmla="*/ 398 h 650"/>
              <a:gd name="T70" fmla="*/ 1018 w 1161"/>
              <a:gd name="T71" fmla="*/ 362 h 650"/>
              <a:gd name="T72" fmla="*/ 1026 w 1161"/>
              <a:gd name="T73" fmla="*/ 346 h 650"/>
              <a:gd name="T74" fmla="*/ 1029 w 1161"/>
              <a:gd name="T75" fmla="*/ 331 h 650"/>
              <a:gd name="T76" fmla="*/ 1029 w 1161"/>
              <a:gd name="T77" fmla="*/ 323 h 650"/>
              <a:gd name="T78" fmla="*/ 1159 w 1161"/>
              <a:gd name="T79" fmla="*/ 357 h 650"/>
              <a:gd name="T80" fmla="*/ 1149 w 1161"/>
              <a:gd name="T81" fmla="*/ 396 h 650"/>
              <a:gd name="T82" fmla="*/ 1131 w 1161"/>
              <a:gd name="T83" fmla="*/ 432 h 650"/>
              <a:gd name="T84" fmla="*/ 1102 w 1161"/>
              <a:gd name="T85" fmla="*/ 472 h 650"/>
              <a:gd name="T86" fmla="*/ 987 w 1161"/>
              <a:gd name="T87" fmla="*/ 398 h 650"/>
              <a:gd name="T88" fmla="*/ 985 w 1161"/>
              <a:gd name="T89" fmla="*/ 249 h 650"/>
              <a:gd name="T90" fmla="*/ 940 w 1161"/>
              <a:gd name="T91" fmla="*/ 217 h 650"/>
              <a:gd name="T92" fmla="*/ 905 w 1161"/>
              <a:gd name="T93" fmla="*/ 199 h 650"/>
              <a:gd name="T94" fmla="*/ 974 w 1161"/>
              <a:gd name="T95" fmla="*/ 84 h 650"/>
              <a:gd name="T96" fmla="*/ 1048 w 1161"/>
              <a:gd name="T97" fmla="*/ 129 h 650"/>
              <a:gd name="T98" fmla="*/ 1089 w 1161"/>
              <a:gd name="T99" fmla="*/ 165 h 650"/>
              <a:gd name="T100" fmla="*/ 789 w 1161"/>
              <a:gd name="T101" fmla="*/ 160 h 650"/>
              <a:gd name="T102" fmla="*/ 666 w 1161"/>
              <a:gd name="T103" fmla="*/ 137 h 650"/>
              <a:gd name="T104" fmla="*/ 792 w 1161"/>
              <a:gd name="T105" fmla="*/ 23 h 650"/>
              <a:gd name="T106" fmla="*/ 789 w 1161"/>
              <a:gd name="T107" fmla="*/ 16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1" h="650">
                <a:moveTo>
                  <a:pt x="673" y="138"/>
                </a:moveTo>
                <a:lnTo>
                  <a:pt x="567" y="133"/>
                </a:lnTo>
                <a:lnTo>
                  <a:pt x="546" y="134"/>
                </a:lnTo>
                <a:lnTo>
                  <a:pt x="540" y="1"/>
                </a:lnTo>
                <a:lnTo>
                  <a:pt x="574" y="0"/>
                </a:lnTo>
                <a:lnTo>
                  <a:pt x="680" y="5"/>
                </a:lnTo>
                <a:lnTo>
                  <a:pt x="673" y="138"/>
                </a:lnTo>
                <a:close/>
                <a:moveTo>
                  <a:pt x="421" y="146"/>
                </a:moveTo>
                <a:lnTo>
                  <a:pt x="377" y="153"/>
                </a:lnTo>
                <a:lnTo>
                  <a:pt x="298" y="174"/>
                </a:lnTo>
                <a:lnTo>
                  <a:pt x="264" y="45"/>
                </a:lnTo>
                <a:lnTo>
                  <a:pt x="356" y="21"/>
                </a:lnTo>
                <a:lnTo>
                  <a:pt x="400" y="14"/>
                </a:lnTo>
                <a:lnTo>
                  <a:pt x="421" y="146"/>
                </a:lnTo>
                <a:close/>
                <a:moveTo>
                  <a:pt x="196" y="220"/>
                </a:moveTo>
                <a:lnTo>
                  <a:pt x="172" y="236"/>
                </a:lnTo>
                <a:lnTo>
                  <a:pt x="151" y="253"/>
                </a:lnTo>
                <a:lnTo>
                  <a:pt x="135" y="271"/>
                </a:lnTo>
                <a:lnTo>
                  <a:pt x="122" y="288"/>
                </a:lnTo>
                <a:lnTo>
                  <a:pt x="128" y="279"/>
                </a:lnTo>
                <a:lnTo>
                  <a:pt x="124" y="287"/>
                </a:lnTo>
                <a:lnTo>
                  <a:pt x="6" y="225"/>
                </a:lnTo>
                <a:lnTo>
                  <a:pt x="10" y="217"/>
                </a:lnTo>
                <a:cubicBezTo>
                  <a:pt x="12" y="214"/>
                  <a:pt x="14" y="211"/>
                  <a:pt x="16" y="208"/>
                </a:cubicBezTo>
                <a:lnTo>
                  <a:pt x="39" y="177"/>
                </a:lnTo>
                <a:lnTo>
                  <a:pt x="67" y="150"/>
                </a:lnTo>
                <a:lnTo>
                  <a:pt x="99" y="124"/>
                </a:lnTo>
                <a:lnTo>
                  <a:pt x="123" y="108"/>
                </a:lnTo>
                <a:lnTo>
                  <a:pt x="196" y="220"/>
                </a:lnTo>
                <a:close/>
                <a:moveTo>
                  <a:pt x="119" y="353"/>
                </a:moveTo>
                <a:lnTo>
                  <a:pt x="128" y="371"/>
                </a:lnTo>
                <a:lnTo>
                  <a:pt x="122" y="361"/>
                </a:lnTo>
                <a:lnTo>
                  <a:pt x="140" y="384"/>
                </a:lnTo>
                <a:lnTo>
                  <a:pt x="157" y="402"/>
                </a:lnTo>
                <a:lnTo>
                  <a:pt x="177" y="417"/>
                </a:lnTo>
                <a:lnTo>
                  <a:pt x="187" y="423"/>
                </a:lnTo>
                <a:lnTo>
                  <a:pt x="113" y="534"/>
                </a:lnTo>
                <a:lnTo>
                  <a:pt x="94" y="521"/>
                </a:lnTo>
                <a:lnTo>
                  <a:pt x="61" y="494"/>
                </a:lnTo>
                <a:lnTo>
                  <a:pt x="34" y="466"/>
                </a:lnTo>
                <a:lnTo>
                  <a:pt x="16" y="442"/>
                </a:lnTo>
                <a:cubicBezTo>
                  <a:pt x="14" y="439"/>
                  <a:pt x="12" y="436"/>
                  <a:pt x="10" y="432"/>
                </a:cubicBezTo>
                <a:lnTo>
                  <a:pt x="0" y="414"/>
                </a:lnTo>
                <a:lnTo>
                  <a:pt x="119" y="353"/>
                </a:lnTo>
                <a:close/>
                <a:moveTo>
                  <a:pt x="293" y="474"/>
                </a:moveTo>
                <a:lnTo>
                  <a:pt x="300" y="476"/>
                </a:lnTo>
                <a:lnTo>
                  <a:pt x="383" y="498"/>
                </a:lnTo>
                <a:lnTo>
                  <a:pt x="410" y="502"/>
                </a:lnTo>
                <a:lnTo>
                  <a:pt x="389" y="634"/>
                </a:lnTo>
                <a:lnTo>
                  <a:pt x="350" y="627"/>
                </a:lnTo>
                <a:lnTo>
                  <a:pt x="254" y="601"/>
                </a:lnTo>
                <a:lnTo>
                  <a:pt x="247" y="599"/>
                </a:lnTo>
                <a:lnTo>
                  <a:pt x="293" y="474"/>
                </a:lnTo>
                <a:close/>
                <a:moveTo>
                  <a:pt x="535" y="515"/>
                </a:moveTo>
                <a:lnTo>
                  <a:pt x="574" y="516"/>
                </a:lnTo>
                <a:lnTo>
                  <a:pt x="662" y="512"/>
                </a:lnTo>
                <a:lnTo>
                  <a:pt x="668" y="645"/>
                </a:lnTo>
                <a:lnTo>
                  <a:pt x="567" y="650"/>
                </a:lnTo>
                <a:lnTo>
                  <a:pt x="529" y="648"/>
                </a:lnTo>
                <a:lnTo>
                  <a:pt x="535" y="515"/>
                </a:lnTo>
                <a:close/>
                <a:moveTo>
                  <a:pt x="779" y="492"/>
                </a:moveTo>
                <a:lnTo>
                  <a:pt x="847" y="475"/>
                </a:lnTo>
                <a:lnTo>
                  <a:pt x="881" y="461"/>
                </a:lnTo>
                <a:lnTo>
                  <a:pt x="896" y="455"/>
                </a:lnTo>
                <a:lnTo>
                  <a:pt x="950" y="577"/>
                </a:lnTo>
                <a:lnTo>
                  <a:pt x="928" y="586"/>
                </a:lnTo>
                <a:lnTo>
                  <a:pt x="881" y="603"/>
                </a:lnTo>
                <a:lnTo>
                  <a:pt x="813" y="621"/>
                </a:lnTo>
                <a:lnTo>
                  <a:pt x="779" y="492"/>
                </a:lnTo>
                <a:close/>
                <a:moveTo>
                  <a:pt x="987" y="398"/>
                </a:moveTo>
                <a:lnTo>
                  <a:pt x="1007" y="378"/>
                </a:lnTo>
                <a:lnTo>
                  <a:pt x="1018" y="362"/>
                </a:lnTo>
                <a:lnTo>
                  <a:pt x="1013" y="371"/>
                </a:lnTo>
                <a:lnTo>
                  <a:pt x="1026" y="346"/>
                </a:lnTo>
                <a:lnTo>
                  <a:pt x="1021" y="357"/>
                </a:lnTo>
                <a:lnTo>
                  <a:pt x="1029" y="331"/>
                </a:lnTo>
                <a:lnTo>
                  <a:pt x="1027" y="345"/>
                </a:lnTo>
                <a:lnTo>
                  <a:pt x="1029" y="323"/>
                </a:lnTo>
                <a:lnTo>
                  <a:pt x="1161" y="336"/>
                </a:lnTo>
                <a:lnTo>
                  <a:pt x="1159" y="357"/>
                </a:lnTo>
                <a:cubicBezTo>
                  <a:pt x="1159" y="362"/>
                  <a:pt x="1158" y="366"/>
                  <a:pt x="1157" y="371"/>
                </a:cubicBezTo>
                <a:lnTo>
                  <a:pt x="1149" y="396"/>
                </a:lnTo>
                <a:cubicBezTo>
                  <a:pt x="1147" y="400"/>
                  <a:pt x="1146" y="404"/>
                  <a:pt x="1144" y="407"/>
                </a:cubicBezTo>
                <a:lnTo>
                  <a:pt x="1131" y="432"/>
                </a:lnTo>
                <a:cubicBezTo>
                  <a:pt x="1129" y="435"/>
                  <a:pt x="1128" y="438"/>
                  <a:pt x="1125" y="441"/>
                </a:cubicBezTo>
                <a:lnTo>
                  <a:pt x="1102" y="472"/>
                </a:lnTo>
                <a:lnTo>
                  <a:pt x="1083" y="491"/>
                </a:lnTo>
                <a:lnTo>
                  <a:pt x="987" y="398"/>
                </a:lnTo>
                <a:close/>
                <a:moveTo>
                  <a:pt x="995" y="259"/>
                </a:moveTo>
                <a:lnTo>
                  <a:pt x="985" y="249"/>
                </a:lnTo>
                <a:lnTo>
                  <a:pt x="963" y="231"/>
                </a:lnTo>
                <a:lnTo>
                  <a:pt x="940" y="217"/>
                </a:lnTo>
                <a:lnTo>
                  <a:pt x="910" y="200"/>
                </a:lnTo>
                <a:lnTo>
                  <a:pt x="905" y="199"/>
                </a:lnTo>
                <a:lnTo>
                  <a:pt x="959" y="77"/>
                </a:lnTo>
                <a:lnTo>
                  <a:pt x="974" y="84"/>
                </a:lnTo>
                <a:lnTo>
                  <a:pt x="1011" y="104"/>
                </a:lnTo>
                <a:lnTo>
                  <a:pt x="1048" y="129"/>
                </a:lnTo>
                <a:lnTo>
                  <a:pt x="1079" y="154"/>
                </a:lnTo>
                <a:lnTo>
                  <a:pt x="1089" y="165"/>
                </a:lnTo>
                <a:lnTo>
                  <a:pt x="995" y="259"/>
                </a:lnTo>
                <a:close/>
                <a:moveTo>
                  <a:pt x="789" y="160"/>
                </a:moveTo>
                <a:lnTo>
                  <a:pt x="758" y="151"/>
                </a:lnTo>
                <a:lnTo>
                  <a:pt x="666" y="137"/>
                </a:lnTo>
                <a:lnTo>
                  <a:pt x="687" y="6"/>
                </a:lnTo>
                <a:lnTo>
                  <a:pt x="792" y="23"/>
                </a:lnTo>
                <a:lnTo>
                  <a:pt x="823" y="31"/>
                </a:lnTo>
                <a:lnTo>
                  <a:pt x="789" y="160"/>
                </a:lnTo>
                <a:close/>
              </a:path>
            </a:pathLst>
          </a:custGeom>
          <a:solidFill>
            <a:srgbClr val="000000"/>
          </a:solidFill>
          <a:ln w="0">
            <a:solidFill>
              <a:srgbClr val="000000"/>
            </a:solidFill>
            <a:prstDash val="solid"/>
            <a:round/>
            <a:headEnd/>
            <a:tailEnd/>
          </a:ln>
        </p:spPr>
        <p:txBody>
          <a:bodyPr/>
          <a:lstStyle/>
          <a:p>
            <a:endParaRPr lang="fi-FI"/>
          </a:p>
        </p:txBody>
      </p:sp>
      <p:grpSp>
        <p:nvGrpSpPr>
          <p:cNvPr id="3957007" name="Group 271"/>
          <p:cNvGrpSpPr>
            <a:grpSpLocks/>
          </p:cNvGrpSpPr>
          <p:nvPr/>
        </p:nvGrpSpPr>
        <p:grpSpPr bwMode="auto">
          <a:xfrm>
            <a:off x="3827463" y="4258543"/>
            <a:ext cx="169862" cy="84138"/>
            <a:chOff x="2411" y="2410"/>
            <a:chExt cx="107" cy="53"/>
          </a:xfrm>
        </p:grpSpPr>
        <p:sp>
          <p:nvSpPr>
            <p:cNvPr id="3957008" name="Oval 272"/>
            <p:cNvSpPr>
              <a:spLocks noChangeArrowheads="1"/>
            </p:cNvSpPr>
            <p:nvPr/>
          </p:nvSpPr>
          <p:spPr bwMode="auto">
            <a:xfrm>
              <a:off x="2411" y="2410"/>
              <a:ext cx="107" cy="53"/>
            </a:xfrm>
            <a:prstGeom prst="ellipse">
              <a:avLst/>
            </a:prstGeom>
            <a:solidFill>
              <a:srgbClr val="CCECFF"/>
            </a:solidFill>
            <a:ln w="0">
              <a:solidFill>
                <a:srgbClr val="000000"/>
              </a:solidFill>
              <a:round/>
              <a:headEnd/>
              <a:tailEnd/>
            </a:ln>
          </p:spPr>
          <p:txBody>
            <a:bodyPr/>
            <a:lstStyle/>
            <a:p>
              <a:endParaRPr lang="fi-FI"/>
            </a:p>
          </p:txBody>
        </p:sp>
        <p:sp>
          <p:nvSpPr>
            <p:cNvPr id="3957009" name="Oval 273"/>
            <p:cNvSpPr>
              <a:spLocks noChangeArrowheads="1"/>
            </p:cNvSpPr>
            <p:nvPr/>
          </p:nvSpPr>
          <p:spPr bwMode="auto">
            <a:xfrm>
              <a:off x="2411" y="2410"/>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10" name="Group 274"/>
          <p:cNvGrpSpPr>
            <a:grpSpLocks/>
          </p:cNvGrpSpPr>
          <p:nvPr/>
        </p:nvGrpSpPr>
        <p:grpSpPr bwMode="auto">
          <a:xfrm>
            <a:off x="2806700" y="3729906"/>
            <a:ext cx="173038" cy="84137"/>
            <a:chOff x="1768" y="2077"/>
            <a:chExt cx="109" cy="53"/>
          </a:xfrm>
        </p:grpSpPr>
        <p:sp>
          <p:nvSpPr>
            <p:cNvPr id="3957011" name="Oval 275"/>
            <p:cNvSpPr>
              <a:spLocks noChangeArrowheads="1"/>
            </p:cNvSpPr>
            <p:nvPr/>
          </p:nvSpPr>
          <p:spPr bwMode="auto">
            <a:xfrm>
              <a:off x="1768" y="2077"/>
              <a:ext cx="109" cy="53"/>
            </a:xfrm>
            <a:prstGeom prst="ellipse">
              <a:avLst/>
            </a:prstGeom>
            <a:solidFill>
              <a:srgbClr val="CCECFF"/>
            </a:solidFill>
            <a:ln w="0">
              <a:solidFill>
                <a:srgbClr val="000000"/>
              </a:solidFill>
              <a:round/>
              <a:headEnd/>
              <a:tailEnd/>
            </a:ln>
          </p:spPr>
          <p:txBody>
            <a:bodyPr/>
            <a:lstStyle/>
            <a:p>
              <a:endParaRPr lang="fi-FI"/>
            </a:p>
          </p:txBody>
        </p:sp>
        <p:sp>
          <p:nvSpPr>
            <p:cNvPr id="3957012" name="Oval 276"/>
            <p:cNvSpPr>
              <a:spLocks noChangeArrowheads="1"/>
            </p:cNvSpPr>
            <p:nvPr/>
          </p:nvSpPr>
          <p:spPr bwMode="auto">
            <a:xfrm>
              <a:off x="1768" y="2077"/>
              <a:ext cx="109"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13" name="Group 277"/>
          <p:cNvGrpSpPr>
            <a:grpSpLocks/>
          </p:cNvGrpSpPr>
          <p:nvPr/>
        </p:nvGrpSpPr>
        <p:grpSpPr bwMode="auto">
          <a:xfrm>
            <a:off x="3063875" y="3563218"/>
            <a:ext cx="169863" cy="84138"/>
            <a:chOff x="1930" y="1972"/>
            <a:chExt cx="107" cy="53"/>
          </a:xfrm>
        </p:grpSpPr>
        <p:sp>
          <p:nvSpPr>
            <p:cNvPr id="3957014" name="Oval 278"/>
            <p:cNvSpPr>
              <a:spLocks noChangeArrowheads="1"/>
            </p:cNvSpPr>
            <p:nvPr/>
          </p:nvSpPr>
          <p:spPr bwMode="auto">
            <a:xfrm>
              <a:off x="1930" y="1972"/>
              <a:ext cx="107" cy="53"/>
            </a:xfrm>
            <a:prstGeom prst="ellipse">
              <a:avLst/>
            </a:prstGeom>
            <a:solidFill>
              <a:srgbClr val="CCECFF"/>
            </a:solidFill>
            <a:ln w="0">
              <a:solidFill>
                <a:srgbClr val="000000"/>
              </a:solidFill>
              <a:round/>
              <a:headEnd/>
              <a:tailEnd/>
            </a:ln>
          </p:spPr>
          <p:txBody>
            <a:bodyPr/>
            <a:lstStyle/>
            <a:p>
              <a:endParaRPr lang="fi-FI"/>
            </a:p>
          </p:txBody>
        </p:sp>
        <p:sp>
          <p:nvSpPr>
            <p:cNvPr id="3957015" name="Oval 279"/>
            <p:cNvSpPr>
              <a:spLocks noChangeArrowheads="1"/>
            </p:cNvSpPr>
            <p:nvPr/>
          </p:nvSpPr>
          <p:spPr bwMode="auto">
            <a:xfrm>
              <a:off x="1930" y="1972"/>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16" name="Group 280"/>
          <p:cNvGrpSpPr>
            <a:grpSpLocks/>
          </p:cNvGrpSpPr>
          <p:nvPr/>
        </p:nvGrpSpPr>
        <p:grpSpPr bwMode="auto">
          <a:xfrm>
            <a:off x="2298700" y="3563218"/>
            <a:ext cx="169863" cy="84138"/>
            <a:chOff x="1448" y="1972"/>
            <a:chExt cx="107" cy="53"/>
          </a:xfrm>
        </p:grpSpPr>
        <p:sp>
          <p:nvSpPr>
            <p:cNvPr id="3957017" name="Oval 281"/>
            <p:cNvSpPr>
              <a:spLocks noChangeArrowheads="1"/>
            </p:cNvSpPr>
            <p:nvPr/>
          </p:nvSpPr>
          <p:spPr bwMode="auto">
            <a:xfrm>
              <a:off x="1448" y="1972"/>
              <a:ext cx="107" cy="53"/>
            </a:xfrm>
            <a:prstGeom prst="ellipse">
              <a:avLst/>
            </a:prstGeom>
            <a:solidFill>
              <a:srgbClr val="CCECFF"/>
            </a:solidFill>
            <a:ln w="0">
              <a:solidFill>
                <a:srgbClr val="000000"/>
              </a:solidFill>
              <a:round/>
              <a:headEnd/>
              <a:tailEnd/>
            </a:ln>
          </p:spPr>
          <p:txBody>
            <a:bodyPr/>
            <a:lstStyle/>
            <a:p>
              <a:endParaRPr lang="fi-FI"/>
            </a:p>
          </p:txBody>
        </p:sp>
        <p:sp>
          <p:nvSpPr>
            <p:cNvPr id="3957018" name="Oval 282"/>
            <p:cNvSpPr>
              <a:spLocks noChangeArrowheads="1"/>
            </p:cNvSpPr>
            <p:nvPr/>
          </p:nvSpPr>
          <p:spPr bwMode="auto">
            <a:xfrm>
              <a:off x="1448" y="1972"/>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19" name="Group 283"/>
          <p:cNvGrpSpPr>
            <a:grpSpLocks/>
          </p:cNvGrpSpPr>
          <p:nvPr/>
        </p:nvGrpSpPr>
        <p:grpSpPr bwMode="auto">
          <a:xfrm>
            <a:off x="3573463" y="3758481"/>
            <a:ext cx="169862" cy="84137"/>
            <a:chOff x="2251" y="2095"/>
            <a:chExt cx="107" cy="53"/>
          </a:xfrm>
        </p:grpSpPr>
        <p:sp>
          <p:nvSpPr>
            <p:cNvPr id="3957020" name="Oval 284"/>
            <p:cNvSpPr>
              <a:spLocks noChangeArrowheads="1"/>
            </p:cNvSpPr>
            <p:nvPr/>
          </p:nvSpPr>
          <p:spPr bwMode="auto">
            <a:xfrm>
              <a:off x="2251" y="2095"/>
              <a:ext cx="107" cy="53"/>
            </a:xfrm>
            <a:prstGeom prst="ellipse">
              <a:avLst/>
            </a:prstGeom>
            <a:solidFill>
              <a:srgbClr val="CCECFF"/>
            </a:solidFill>
            <a:ln w="0">
              <a:solidFill>
                <a:srgbClr val="000000"/>
              </a:solidFill>
              <a:round/>
              <a:headEnd/>
              <a:tailEnd/>
            </a:ln>
          </p:spPr>
          <p:txBody>
            <a:bodyPr/>
            <a:lstStyle/>
            <a:p>
              <a:endParaRPr lang="fi-FI"/>
            </a:p>
          </p:txBody>
        </p:sp>
        <p:sp>
          <p:nvSpPr>
            <p:cNvPr id="3957021" name="Oval 285"/>
            <p:cNvSpPr>
              <a:spLocks noChangeArrowheads="1"/>
            </p:cNvSpPr>
            <p:nvPr/>
          </p:nvSpPr>
          <p:spPr bwMode="auto">
            <a:xfrm>
              <a:off x="2251" y="2095"/>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22" name="Group 286"/>
          <p:cNvGrpSpPr>
            <a:grpSpLocks/>
          </p:cNvGrpSpPr>
          <p:nvPr/>
        </p:nvGrpSpPr>
        <p:grpSpPr bwMode="auto">
          <a:xfrm>
            <a:off x="3870325" y="3618781"/>
            <a:ext cx="171450" cy="84137"/>
            <a:chOff x="2438" y="2007"/>
            <a:chExt cx="108" cy="53"/>
          </a:xfrm>
        </p:grpSpPr>
        <p:sp>
          <p:nvSpPr>
            <p:cNvPr id="3957023" name="Oval 287"/>
            <p:cNvSpPr>
              <a:spLocks noChangeArrowheads="1"/>
            </p:cNvSpPr>
            <p:nvPr/>
          </p:nvSpPr>
          <p:spPr bwMode="auto">
            <a:xfrm>
              <a:off x="2438" y="2007"/>
              <a:ext cx="108" cy="53"/>
            </a:xfrm>
            <a:prstGeom prst="ellipse">
              <a:avLst/>
            </a:prstGeom>
            <a:solidFill>
              <a:srgbClr val="CCECFF"/>
            </a:solidFill>
            <a:ln w="0">
              <a:solidFill>
                <a:srgbClr val="000000"/>
              </a:solidFill>
              <a:round/>
              <a:headEnd/>
              <a:tailEnd/>
            </a:ln>
          </p:spPr>
          <p:txBody>
            <a:bodyPr/>
            <a:lstStyle/>
            <a:p>
              <a:endParaRPr lang="fi-FI"/>
            </a:p>
          </p:txBody>
        </p:sp>
        <p:sp>
          <p:nvSpPr>
            <p:cNvPr id="3957024" name="Oval 288"/>
            <p:cNvSpPr>
              <a:spLocks noChangeArrowheads="1"/>
            </p:cNvSpPr>
            <p:nvPr/>
          </p:nvSpPr>
          <p:spPr bwMode="auto">
            <a:xfrm>
              <a:off x="2438" y="2007"/>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025" name="Line 289"/>
          <p:cNvSpPr>
            <a:spLocks noChangeShapeType="1"/>
          </p:cNvSpPr>
          <p:nvPr/>
        </p:nvSpPr>
        <p:spPr bwMode="auto">
          <a:xfrm flipV="1">
            <a:off x="2136775" y="4439518"/>
            <a:ext cx="407988" cy="285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26" name="Line 290"/>
          <p:cNvSpPr>
            <a:spLocks noChangeShapeType="1"/>
          </p:cNvSpPr>
          <p:nvPr/>
        </p:nvSpPr>
        <p:spPr bwMode="auto">
          <a:xfrm flipV="1">
            <a:off x="2443163" y="4474443"/>
            <a:ext cx="134937"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27" name="Line 291"/>
          <p:cNvSpPr>
            <a:spLocks noChangeShapeType="1"/>
          </p:cNvSpPr>
          <p:nvPr/>
        </p:nvSpPr>
        <p:spPr bwMode="auto">
          <a:xfrm flipV="1">
            <a:off x="2954338" y="4417293"/>
            <a:ext cx="134937" cy="1000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28" name="Line 292"/>
          <p:cNvSpPr>
            <a:spLocks noChangeShapeType="1"/>
          </p:cNvSpPr>
          <p:nvPr/>
        </p:nvSpPr>
        <p:spPr bwMode="auto">
          <a:xfrm flipV="1">
            <a:off x="3190875" y="4599856"/>
            <a:ext cx="85725" cy="7143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29" name="Line 293"/>
          <p:cNvSpPr>
            <a:spLocks noChangeShapeType="1"/>
          </p:cNvSpPr>
          <p:nvPr/>
        </p:nvSpPr>
        <p:spPr bwMode="auto">
          <a:xfrm flipH="1" flipV="1">
            <a:off x="3208338" y="4417293"/>
            <a:ext cx="68262" cy="873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30" name="Line 294"/>
          <p:cNvSpPr>
            <a:spLocks noChangeShapeType="1"/>
          </p:cNvSpPr>
          <p:nvPr/>
        </p:nvSpPr>
        <p:spPr bwMode="auto">
          <a:xfrm flipH="1">
            <a:off x="2730500" y="4383956"/>
            <a:ext cx="325438" cy="555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31" name="Line 295"/>
          <p:cNvSpPr>
            <a:spLocks noChangeShapeType="1"/>
          </p:cNvSpPr>
          <p:nvPr/>
        </p:nvSpPr>
        <p:spPr bwMode="auto">
          <a:xfrm flipH="1">
            <a:off x="2443163" y="4279181"/>
            <a:ext cx="220662" cy="7143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32" name="Line 296"/>
          <p:cNvSpPr>
            <a:spLocks noChangeShapeType="1"/>
          </p:cNvSpPr>
          <p:nvPr/>
        </p:nvSpPr>
        <p:spPr bwMode="auto">
          <a:xfrm flipH="1">
            <a:off x="3335338" y="4474443"/>
            <a:ext cx="134937" cy="428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33" name="Line 297"/>
          <p:cNvSpPr>
            <a:spLocks noChangeShapeType="1"/>
          </p:cNvSpPr>
          <p:nvPr/>
        </p:nvSpPr>
        <p:spPr bwMode="auto">
          <a:xfrm flipH="1">
            <a:off x="3717925" y="4474443"/>
            <a:ext cx="177800"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34" name="Line 298"/>
          <p:cNvSpPr>
            <a:spLocks noChangeShapeType="1"/>
          </p:cNvSpPr>
          <p:nvPr/>
        </p:nvSpPr>
        <p:spPr bwMode="auto">
          <a:xfrm>
            <a:off x="3241675" y="3604493"/>
            <a:ext cx="620713" cy="555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35" name="Line 299"/>
          <p:cNvSpPr>
            <a:spLocks noChangeShapeType="1"/>
          </p:cNvSpPr>
          <p:nvPr/>
        </p:nvSpPr>
        <p:spPr bwMode="auto">
          <a:xfrm>
            <a:off x="3208338" y="3639418"/>
            <a:ext cx="388937" cy="1254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36" name="Line 300"/>
          <p:cNvSpPr>
            <a:spLocks noChangeShapeType="1"/>
          </p:cNvSpPr>
          <p:nvPr/>
        </p:nvSpPr>
        <p:spPr bwMode="auto">
          <a:xfrm flipH="1">
            <a:off x="2894013" y="3639418"/>
            <a:ext cx="195262" cy="873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37" name="Line 301"/>
          <p:cNvSpPr>
            <a:spLocks noChangeShapeType="1"/>
          </p:cNvSpPr>
          <p:nvPr/>
        </p:nvSpPr>
        <p:spPr bwMode="auto">
          <a:xfrm flipH="1">
            <a:off x="2476500" y="3604493"/>
            <a:ext cx="57943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3957038" name="Group 302"/>
          <p:cNvGrpSpPr>
            <a:grpSpLocks/>
          </p:cNvGrpSpPr>
          <p:nvPr/>
        </p:nvGrpSpPr>
        <p:grpSpPr bwMode="auto">
          <a:xfrm>
            <a:off x="3232150" y="3367956"/>
            <a:ext cx="171450" cy="84137"/>
            <a:chOff x="2036" y="1849"/>
            <a:chExt cx="108" cy="53"/>
          </a:xfrm>
        </p:grpSpPr>
        <p:sp>
          <p:nvSpPr>
            <p:cNvPr id="3957039" name="Oval 303"/>
            <p:cNvSpPr>
              <a:spLocks noChangeArrowheads="1"/>
            </p:cNvSpPr>
            <p:nvPr/>
          </p:nvSpPr>
          <p:spPr bwMode="auto">
            <a:xfrm>
              <a:off x="2036" y="1849"/>
              <a:ext cx="108" cy="53"/>
            </a:xfrm>
            <a:prstGeom prst="ellipse">
              <a:avLst/>
            </a:prstGeom>
            <a:solidFill>
              <a:srgbClr val="CCECFF"/>
            </a:solidFill>
            <a:ln w="0">
              <a:solidFill>
                <a:srgbClr val="000000"/>
              </a:solidFill>
              <a:round/>
              <a:headEnd/>
              <a:tailEnd/>
            </a:ln>
          </p:spPr>
          <p:txBody>
            <a:bodyPr/>
            <a:lstStyle/>
            <a:p>
              <a:endParaRPr lang="fi-FI"/>
            </a:p>
          </p:txBody>
        </p:sp>
        <p:sp>
          <p:nvSpPr>
            <p:cNvPr id="3957040" name="Oval 304"/>
            <p:cNvSpPr>
              <a:spLocks noChangeArrowheads="1"/>
            </p:cNvSpPr>
            <p:nvPr/>
          </p:nvSpPr>
          <p:spPr bwMode="auto">
            <a:xfrm>
              <a:off x="2036" y="1849"/>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041" name="Line 305"/>
          <p:cNvSpPr>
            <a:spLocks noChangeShapeType="1"/>
          </p:cNvSpPr>
          <p:nvPr/>
        </p:nvSpPr>
        <p:spPr bwMode="auto">
          <a:xfrm flipH="1">
            <a:off x="3148013" y="3444156"/>
            <a:ext cx="109537" cy="1143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42" name="Line 306"/>
          <p:cNvSpPr>
            <a:spLocks noChangeShapeType="1"/>
          </p:cNvSpPr>
          <p:nvPr/>
        </p:nvSpPr>
        <p:spPr bwMode="auto">
          <a:xfrm flipH="1">
            <a:off x="3717925" y="3694981"/>
            <a:ext cx="177800"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43" name="Oval 307"/>
          <p:cNvSpPr>
            <a:spLocks noChangeArrowheads="1"/>
          </p:cNvSpPr>
          <p:nvPr/>
        </p:nvSpPr>
        <p:spPr bwMode="auto">
          <a:xfrm>
            <a:off x="2084388" y="3312393"/>
            <a:ext cx="2168525" cy="61277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3957044" name="Freeform 308"/>
          <p:cNvSpPr>
            <a:spLocks noEditPoints="1"/>
          </p:cNvSpPr>
          <p:nvPr/>
        </p:nvSpPr>
        <p:spPr bwMode="auto">
          <a:xfrm>
            <a:off x="2074863" y="3647356"/>
            <a:ext cx="20637" cy="719137"/>
          </a:xfrm>
          <a:custGeom>
            <a:avLst/>
            <a:gdLst>
              <a:gd name="T0" fmla="*/ 13 w 13"/>
              <a:gd name="T1" fmla="*/ 13 h 453"/>
              <a:gd name="T2" fmla="*/ 0 w 13"/>
              <a:gd name="T3" fmla="*/ 0 h 453"/>
              <a:gd name="T4" fmla="*/ 13 w 13"/>
              <a:gd name="T5" fmla="*/ 27 h 453"/>
              <a:gd name="T6" fmla="*/ 0 w 13"/>
              <a:gd name="T7" fmla="*/ 41 h 453"/>
              <a:gd name="T8" fmla="*/ 13 w 13"/>
              <a:gd name="T9" fmla="*/ 27 h 453"/>
              <a:gd name="T10" fmla="*/ 13 w 13"/>
              <a:gd name="T11" fmla="*/ 68 h 453"/>
              <a:gd name="T12" fmla="*/ 0 w 13"/>
              <a:gd name="T13" fmla="*/ 55 h 453"/>
              <a:gd name="T14" fmla="*/ 13 w 13"/>
              <a:gd name="T15" fmla="*/ 82 h 453"/>
              <a:gd name="T16" fmla="*/ 0 w 13"/>
              <a:gd name="T17" fmla="*/ 96 h 453"/>
              <a:gd name="T18" fmla="*/ 13 w 13"/>
              <a:gd name="T19" fmla="*/ 82 h 453"/>
              <a:gd name="T20" fmla="*/ 13 w 13"/>
              <a:gd name="T21" fmla="*/ 123 h 453"/>
              <a:gd name="T22" fmla="*/ 0 w 13"/>
              <a:gd name="T23" fmla="*/ 110 h 453"/>
              <a:gd name="T24" fmla="*/ 13 w 13"/>
              <a:gd name="T25" fmla="*/ 137 h 453"/>
              <a:gd name="T26" fmla="*/ 0 w 13"/>
              <a:gd name="T27" fmla="*/ 151 h 453"/>
              <a:gd name="T28" fmla="*/ 13 w 13"/>
              <a:gd name="T29" fmla="*/ 137 h 453"/>
              <a:gd name="T30" fmla="*/ 13 w 13"/>
              <a:gd name="T31" fmla="*/ 178 h 453"/>
              <a:gd name="T32" fmla="*/ 0 w 13"/>
              <a:gd name="T33" fmla="*/ 165 h 453"/>
              <a:gd name="T34" fmla="*/ 13 w 13"/>
              <a:gd name="T35" fmla="*/ 192 h 453"/>
              <a:gd name="T36" fmla="*/ 0 w 13"/>
              <a:gd name="T37" fmla="*/ 206 h 453"/>
              <a:gd name="T38" fmla="*/ 13 w 13"/>
              <a:gd name="T39" fmla="*/ 192 h 453"/>
              <a:gd name="T40" fmla="*/ 13 w 13"/>
              <a:gd name="T41" fmla="*/ 233 h 453"/>
              <a:gd name="T42" fmla="*/ 0 w 13"/>
              <a:gd name="T43" fmla="*/ 220 h 453"/>
              <a:gd name="T44" fmla="*/ 13 w 13"/>
              <a:gd name="T45" fmla="*/ 247 h 453"/>
              <a:gd name="T46" fmla="*/ 0 w 13"/>
              <a:gd name="T47" fmla="*/ 261 h 453"/>
              <a:gd name="T48" fmla="*/ 13 w 13"/>
              <a:gd name="T49" fmla="*/ 247 h 453"/>
              <a:gd name="T50" fmla="*/ 13 w 13"/>
              <a:gd name="T51" fmla="*/ 288 h 453"/>
              <a:gd name="T52" fmla="*/ 0 w 13"/>
              <a:gd name="T53" fmla="*/ 275 h 453"/>
              <a:gd name="T54" fmla="*/ 13 w 13"/>
              <a:gd name="T55" fmla="*/ 302 h 453"/>
              <a:gd name="T56" fmla="*/ 0 w 13"/>
              <a:gd name="T57" fmla="*/ 316 h 453"/>
              <a:gd name="T58" fmla="*/ 13 w 13"/>
              <a:gd name="T59" fmla="*/ 302 h 453"/>
              <a:gd name="T60" fmla="*/ 13 w 13"/>
              <a:gd name="T61" fmla="*/ 343 h 453"/>
              <a:gd name="T62" fmla="*/ 0 w 13"/>
              <a:gd name="T63" fmla="*/ 330 h 453"/>
              <a:gd name="T64" fmla="*/ 13 w 13"/>
              <a:gd name="T65" fmla="*/ 357 h 453"/>
              <a:gd name="T66" fmla="*/ 0 w 13"/>
              <a:gd name="T67" fmla="*/ 371 h 453"/>
              <a:gd name="T68" fmla="*/ 13 w 13"/>
              <a:gd name="T69" fmla="*/ 357 h 453"/>
              <a:gd name="T70" fmla="*/ 13 w 13"/>
              <a:gd name="T71" fmla="*/ 398 h 453"/>
              <a:gd name="T72" fmla="*/ 0 w 13"/>
              <a:gd name="T73" fmla="*/ 385 h 453"/>
              <a:gd name="T74" fmla="*/ 13 w 13"/>
              <a:gd name="T75" fmla="*/ 412 h 453"/>
              <a:gd name="T76" fmla="*/ 0 w 13"/>
              <a:gd name="T77" fmla="*/ 426 h 453"/>
              <a:gd name="T78" fmla="*/ 13 w 13"/>
              <a:gd name="T79" fmla="*/ 412 h 453"/>
              <a:gd name="T80" fmla="*/ 13 w 13"/>
              <a:gd name="T81" fmla="*/ 453 h 453"/>
              <a:gd name="T82" fmla="*/ 0 w 13"/>
              <a:gd name="T83"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453">
                <a:moveTo>
                  <a:pt x="13" y="0"/>
                </a:moveTo>
                <a:lnTo>
                  <a:pt x="13" y="13"/>
                </a:lnTo>
                <a:lnTo>
                  <a:pt x="0" y="13"/>
                </a:lnTo>
                <a:lnTo>
                  <a:pt x="0" y="0"/>
                </a:lnTo>
                <a:lnTo>
                  <a:pt x="13" y="0"/>
                </a:lnTo>
                <a:close/>
                <a:moveTo>
                  <a:pt x="13" y="27"/>
                </a:moveTo>
                <a:lnTo>
                  <a:pt x="13" y="41"/>
                </a:lnTo>
                <a:lnTo>
                  <a:pt x="0" y="41"/>
                </a:lnTo>
                <a:lnTo>
                  <a:pt x="0" y="27"/>
                </a:lnTo>
                <a:lnTo>
                  <a:pt x="13" y="27"/>
                </a:lnTo>
                <a:close/>
                <a:moveTo>
                  <a:pt x="13" y="55"/>
                </a:moveTo>
                <a:lnTo>
                  <a:pt x="13" y="68"/>
                </a:lnTo>
                <a:lnTo>
                  <a:pt x="0" y="68"/>
                </a:lnTo>
                <a:lnTo>
                  <a:pt x="0" y="55"/>
                </a:lnTo>
                <a:lnTo>
                  <a:pt x="13" y="55"/>
                </a:lnTo>
                <a:close/>
                <a:moveTo>
                  <a:pt x="13" y="82"/>
                </a:moveTo>
                <a:lnTo>
                  <a:pt x="13" y="96"/>
                </a:lnTo>
                <a:lnTo>
                  <a:pt x="0" y="96"/>
                </a:lnTo>
                <a:lnTo>
                  <a:pt x="0" y="82"/>
                </a:lnTo>
                <a:lnTo>
                  <a:pt x="13" y="82"/>
                </a:lnTo>
                <a:close/>
                <a:moveTo>
                  <a:pt x="13" y="110"/>
                </a:moveTo>
                <a:lnTo>
                  <a:pt x="13" y="123"/>
                </a:lnTo>
                <a:lnTo>
                  <a:pt x="0" y="123"/>
                </a:lnTo>
                <a:lnTo>
                  <a:pt x="0" y="110"/>
                </a:lnTo>
                <a:lnTo>
                  <a:pt x="13" y="110"/>
                </a:lnTo>
                <a:close/>
                <a:moveTo>
                  <a:pt x="13" y="137"/>
                </a:moveTo>
                <a:lnTo>
                  <a:pt x="13" y="151"/>
                </a:lnTo>
                <a:lnTo>
                  <a:pt x="0" y="151"/>
                </a:lnTo>
                <a:lnTo>
                  <a:pt x="0" y="137"/>
                </a:lnTo>
                <a:lnTo>
                  <a:pt x="13" y="137"/>
                </a:lnTo>
                <a:close/>
                <a:moveTo>
                  <a:pt x="13" y="165"/>
                </a:moveTo>
                <a:lnTo>
                  <a:pt x="13" y="178"/>
                </a:lnTo>
                <a:lnTo>
                  <a:pt x="0" y="178"/>
                </a:lnTo>
                <a:lnTo>
                  <a:pt x="0" y="165"/>
                </a:lnTo>
                <a:lnTo>
                  <a:pt x="13" y="165"/>
                </a:lnTo>
                <a:close/>
                <a:moveTo>
                  <a:pt x="13" y="192"/>
                </a:moveTo>
                <a:lnTo>
                  <a:pt x="13" y="206"/>
                </a:lnTo>
                <a:lnTo>
                  <a:pt x="0" y="206"/>
                </a:lnTo>
                <a:lnTo>
                  <a:pt x="0" y="192"/>
                </a:lnTo>
                <a:lnTo>
                  <a:pt x="13" y="192"/>
                </a:lnTo>
                <a:close/>
                <a:moveTo>
                  <a:pt x="13" y="220"/>
                </a:moveTo>
                <a:lnTo>
                  <a:pt x="13" y="233"/>
                </a:lnTo>
                <a:lnTo>
                  <a:pt x="0" y="233"/>
                </a:lnTo>
                <a:lnTo>
                  <a:pt x="0" y="220"/>
                </a:lnTo>
                <a:lnTo>
                  <a:pt x="13" y="220"/>
                </a:lnTo>
                <a:close/>
                <a:moveTo>
                  <a:pt x="13" y="247"/>
                </a:moveTo>
                <a:lnTo>
                  <a:pt x="13" y="261"/>
                </a:lnTo>
                <a:lnTo>
                  <a:pt x="0" y="261"/>
                </a:lnTo>
                <a:lnTo>
                  <a:pt x="0" y="247"/>
                </a:lnTo>
                <a:lnTo>
                  <a:pt x="13" y="247"/>
                </a:lnTo>
                <a:close/>
                <a:moveTo>
                  <a:pt x="13" y="275"/>
                </a:moveTo>
                <a:lnTo>
                  <a:pt x="13" y="288"/>
                </a:lnTo>
                <a:lnTo>
                  <a:pt x="0" y="288"/>
                </a:lnTo>
                <a:lnTo>
                  <a:pt x="0" y="275"/>
                </a:lnTo>
                <a:lnTo>
                  <a:pt x="13" y="275"/>
                </a:lnTo>
                <a:close/>
                <a:moveTo>
                  <a:pt x="13" y="302"/>
                </a:moveTo>
                <a:lnTo>
                  <a:pt x="13" y="316"/>
                </a:lnTo>
                <a:lnTo>
                  <a:pt x="0" y="316"/>
                </a:lnTo>
                <a:lnTo>
                  <a:pt x="0" y="302"/>
                </a:lnTo>
                <a:lnTo>
                  <a:pt x="13" y="302"/>
                </a:lnTo>
                <a:close/>
                <a:moveTo>
                  <a:pt x="13" y="330"/>
                </a:moveTo>
                <a:lnTo>
                  <a:pt x="13" y="343"/>
                </a:lnTo>
                <a:lnTo>
                  <a:pt x="0" y="343"/>
                </a:lnTo>
                <a:lnTo>
                  <a:pt x="0" y="330"/>
                </a:lnTo>
                <a:lnTo>
                  <a:pt x="13" y="330"/>
                </a:lnTo>
                <a:close/>
                <a:moveTo>
                  <a:pt x="13" y="357"/>
                </a:moveTo>
                <a:lnTo>
                  <a:pt x="13" y="371"/>
                </a:lnTo>
                <a:lnTo>
                  <a:pt x="0" y="371"/>
                </a:lnTo>
                <a:lnTo>
                  <a:pt x="0" y="357"/>
                </a:lnTo>
                <a:lnTo>
                  <a:pt x="13" y="357"/>
                </a:lnTo>
                <a:close/>
                <a:moveTo>
                  <a:pt x="13" y="385"/>
                </a:moveTo>
                <a:lnTo>
                  <a:pt x="13" y="398"/>
                </a:lnTo>
                <a:lnTo>
                  <a:pt x="0" y="398"/>
                </a:lnTo>
                <a:lnTo>
                  <a:pt x="0" y="385"/>
                </a:lnTo>
                <a:lnTo>
                  <a:pt x="13" y="385"/>
                </a:lnTo>
                <a:close/>
                <a:moveTo>
                  <a:pt x="13" y="412"/>
                </a:moveTo>
                <a:lnTo>
                  <a:pt x="13" y="426"/>
                </a:lnTo>
                <a:lnTo>
                  <a:pt x="0" y="426"/>
                </a:lnTo>
                <a:lnTo>
                  <a:pt x="0" y="412"/>
                </a:lnTo>
                <a:lnTo>
                  <a:pt x="13" y="412"/>
                </a:lnTo>
                <a:close/>
                <a:moveTo>
                  <a:pt x="13" y="440"/>
                </a:moveTo>
                <a:lnTo>
                  <a:pt x="13" y="453"/>
                </a:lnTo>
                <a:lnTo>
                  <a:pt x="0" y="453"/>
                </a:lnTo>
                <a:lnTo>
                  <a:pt x="0" y="440"/>
                </a:lnTo>
                <a:lnTo>
                  <a:pt x="13" y="440"/>
                </a:lnTo>
                <a:close/>
              </a:path>
            </a:pathLst>
          </a:custGeom>
          <a:solidFill>
            <a:srgbClr val="000000"/>
          </a:solidFill>
          <a:ln w="0">
            <a:solidFill>
              <a:srgbClr val="000000"/>
            </a:solidFill>
            <a:prstDash val="solid"/>
            <a:round/>
            <a:headEnd/>
            <a:tailEnd/>
          </a:ln>
        </p:spPr>
        <p:txBody>
          <a:bodyPr/>
          <a:lstStyle/>
          <a:p>
            <a:endParaRPr lang="fi-FI"/>
          </a:p>
        </p:txBody>
      </p:sp>
      <p:sp>
        <p:nvSpPr>
          <p:cNvPr id="3957045" name="Freeform 309"/>
          <p:cNvSpPr>
            <a:spLocks noEditPoints="1"/>
          </p:cNvSpPr>
          <p:nvPr/>
        </p:nvSpPr>
        <p:spPr bwMode="auto">
          <a:xfrm>
            <a:off x="4241800" y="3647356"/>
            <a:ext cx="20638" cy="719137"/>
          </a:xfrm>
          <a:custGeom>
            <a:avLst/>
            <a:gdLst>
              <a:gd name="T0" fmla="*/ 13 w 13"/>
              <a:gd name="T1" fmla="*/ 13 h 453"/>
              <a:gd name="T2" fmla="*/ 0 w 13"/>
              <a:gd name="T3" fmla="*/ 0 h 453"/>
              <a:gd name="T4" fmla="*/ 13 w 13"/>
              <a:gd name="T5" fmla="*/ 27 h 453"/>
              <a:gd name="T6" fmla="*/ 0 w 13"/>
              <a:gd name="T7" fmla="*/ 41 h 453"/>
              <a:gd name="T8" fmla="*/ 13 w 13"/>
              <a:gd name="T9" fmla="*/ 27 h 453"/>
              <a:gd name="T10" fmla="*/ 13 w 13"/>
              <a:gd name="T11" fmla="*/ 68 h 453"/>
              <a:gd name="T12" fmla="*/ 0 w 13"/>
              <a:gd name="T13" fmla="*/ 55 h 453"/>
              <a:gd name="T14" fmla="*/ 13 w 13"/>
              <a:gd name="T15" fmla="*/ 82 h 453"/>
              <a:gd name="T16" fmla="*/ 0 w 13"/>
              <a:gd name="T17" fmla="*/ 96 h 453"/>
              <a:gd name="T18" fmla="*/ 13 w 13"/>
              <a:gd name="T19" fmla="*/ 82 h 453"/>
              <a:gd name="T20" fmla="*/ 13 w 13"/>
              <a:gd name="T21" fmla="*/ 123 h 453"/>
              <a:gd name="T22" fmla="*/ 0 w 13"/>
              <a:gd name="T23" fmla="*/ 110 h 453"/>
              <a:gd name="T24" fmla="*/ 13 w 13"/>
              <a:gd name="T25" fmla="*/ 137 h 453"/>
              <a:gd name="T26" fmla="*/ 0 w 13"/>
              <a:gd name="T27" fmla="*/ 151 h 453"/>
              <a:gd name="T28" fmla="*/ 13 w 13"/>
              <a:gd name="T29" fmla="*/ 137 h 453"/>
              <a:gd name="T30" fmla="*/ 13 w 13"/>
              <a:gd name="T31" fmla="*/ 178 h 453"/>
              <a:gd name="T32" fmla="*/ 0 w 13"/>
              <a:gd name="T33" fmla="*/ 165 h 453"/>
              <a:gd name="T34" fmla="*/ 13 w 13"/>
              <a:gd name="T35" fmla="*/ 192 h 453"/>
              <a:gd name="T36" fmla="*/ 0 w 13"/>
              <a:gd name="T37" fmla="*/ 206 h 453"/>
              <a:gd name="T38" fmla="*/ 13 w 13"/>
              <a:gd name="T39" fmla="*/ 192 h 453"/>
              <a:gd name="T40" fmla="*/ 13 w 13"/>
              <a:gd name="T41" fmla="*/ 233 h 453"/>
              <a:gd name="T42" fmla="*/ 0 w 13"/>
              <a:gd name="T43" fmla="*/ 220 h 453"/>
              <a:gd name="T44" fmla="*/ 13 w 13"/>
              <a:gd name="T45" fmla="*/ 247 h 453"/>
              <a:gd name="T46" fmla="*/ 0 w 13"/>
              <a:gd name="T47" fmla="*/ 261 h 453"/>
              <a:gd name="T48" fmla="*/ 13 w 13"/>
              <a:gd name="T49" fmla="*/ 247 h 453"/>
              <a:gd name="T50" fmla="*/ 13 w 13"/>
              <a:gd name="T51" fmla="*/ 288 h 453"/>
              <a:gd name="T52" fmla="*/ 0 w 13"/>
              <a:gd name="T53" fmla="*/ 275 h 453"/>
              <a:gd name="T54" fmla="*/ 13 w 13"/>
              <a:gd name="T55" fmla="*/ 302 h 453"/>
              <a:gd name="T56" fmla="*/ 0 w 13"/>
              <a:gd name="T57" fmla="*/ 316 h 453"/>
              <a:gd name="T58" fmla="*/ 13 w 13"/>
              <a:gd name="T59" fmla="*/ 302 h 453"/>
              <a:gd name="T60" fmla="*/ 13 w 13"/>
              <a:gd name="T61" fmla="*/ 343 h 453"/>
              <a:gd name="T62" fmla="*/ 0 w 13"/>
              <a:gd name="T63" fmla="*/ 330 h 453"/>
              <a:gd name="T64" fmla="*/ 13 w 13"/>
              <a:gd name="T65" fmla="*/ 357 h 453"/>
              <a:gd name="T66" fmla="*/ 0 w 13"/>
              <a:gd name="T67" fmla="*/ 371 h 453"/>
              <a:gd name="T68" fmla="*/ 13 w 13"/>
              <a:gd name="T69" fmla="*/ 357 h 453"/>
              <a:gd name="T70" fmla="*/ 13 w 13"/>
              <a:gd name="T71" fmla="*/ 399 h 453"/>
              <a:gd name="T72" fmla="*/ 0 w 13"/>
              <a:gd name="T73" fmla="*/ 385 h 453"/>
              <a:gd name="T74" fmla="*/ 13 w 13"/>
              <a:gd name="T75" fmla="*/ 412 h 453"/>
              <a:gd name="T76" fmla="*/ 0 w 13"/>
              <a:gd name="T77" fmla="*/ 426 h 453"/>
              <a:gd name="T78" fmla="*/ 13 w 13"/>
              <a:gd name="T79" fmla="*/ 412 h 453"/>
              <a:gd name="T80" fmla="*/ 13 w 13"/>
              <a:gd name="T81" fmla="*/ 453 h 453"/>
              <a:gd name="T82" fmla="*/ 0 w 13"/>
              <a:gd name="T83"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453">
                <a:moveTo>
                  <a:pt x="13" y="0"/>
                </a:moveTo>
                <a:lnTo>
                  <a:pt x="13" y="13"/>
                </a:lnTo>
                <a:lnTo>
                  <a:pt x="0" y="13"/>
                </a:lnTo>
                <a:lnTo>
                  <a:pt x="0" y="0"/>
                </a:lnTo>
                <a:lnTo>
                  <a:pt x="13" y="0"/>
                </a:lnTo>
                <a:close/>
                <a:moveTo>
                  <a:pt x="13" y="27"/>
                </a:moveTo>
                <a:lnTo>
                  <a:pt x="13" y="41"/>
                </a:lnTo>
                <a:lnTo>
                  <a:pt x="0" y="41"/>
                </a:lnTo>
                <a:lnTo>
                  <a:pt x="0" y="27"/>
                </a:lnTo>
                <a:lnTo>
                  <a:pt x="13" y="27"/>
                </a:lnTo>
                <a:close/>
                <a:moveTo>
                  <a:pt x="13" y="55"/>
                </a:moveTo>
                <a:lnTo>
                  <a:pt x="13" y="68"/>
                </a:lnTo>
                <a:lnTo>
                  <a:pt x="0" y="68"/>
                </a:lnTo>
                <a:lnTo>
                  <a:pt x="0" y="55"/>
                </a:lnTo>
                <a:lnTo>
                  <a:pt x="13" y="55"/>
                </a:lnTo>
                <a:close/>
                <a:moveTo>
                  <a:pt x="13" y="82"/>
                </a:moveTo>
                <a:lnTo>
                  <a:pt x="13" y="96"/>
                </a:lnTo>
                <a:lnTo>
                  <a:pt x="0" y="96"/>
                </a:lnTo>
                <a:lnTo>
                  <a:pt x="0" y="82"/>
                </a:lnTo>
                <a:lnTo>
                  <a:pt x="13" y="82"/>
                </a:lnTo>
                <a:close/>
                <a:moveTo>
                  <a:pt x="13" y="110"/>
                </a:moveTo>
                <a:lnTo>
                  <a:pt x="13" y="123"/>
                </a:lnTo>
                <a:lnTo>
                  <a:pt x="0" y="123"/>
                </a:lnTo>
                <a:lnTo>
                  <a:pt x="0" y="110"/>
                </a:lnTo>
                <a:lnTo>
                  <a:pt x="13" y="110"/>
                </a:lnTo>
                <a:close/>
                <a:moveTo>
                  <a:pt x="13" y="137"/>
                </a:moveTo>
                <a:lnTo>
                  <a:pt x="13" y="151"/>
                </a:lnTo>
                <a:lnTo>
                  <a:pt x="0" y="151"/>
                </a:lnTo>
                <a:lnTo>
                  <a:pt x="0" y="137"/>
                </a:lnTo>
                <a:lnTo>
                  <a:pt x="13" y="137"/>
                </a:lnTo>
                <a:close/>
                <a:moveTo>
                  <a:pt x="13" y="165"/>
                </a:moveTo>
                <a:lnTo>
                  <a:pt x="13" y="178"/>
                </a:lnTo>
                <a:lnTo>
                  <a:pt x="0" y="178"/>
                </a:lnTo>
                <a:lnTo>
                  <a:pt x="0" y="165"/>
                </a:lnTo>
                <a:lnTo>
                  <a:pt x="13" y="165"/>
                </a:lnTo>
                <a:close/>
                <a:moveTo>
                  <a:pt x="13" y="192"/>
                </a:moveTo>
                <a:lnTo>
                  <a:pt x="13" y="206"/>
                </a:lnTo>
                <a:lnTo>
                  <a:pt x="0" y="206"/>
                </a:lnTo>
                <a:lnTo>
                  <a:pt x="0" y="192"/>
                </a:lnTo>
                <a:lnTo>
                  <a:pt x="13" y="192"/>
                </a:lnTo>
                <a:close/>
                <a:moveTo>
                  <a:pt x="13" y="220"/>
                </a:moveTo>
                <a:lnTo>
                  <a:pt x="13" y="233"/>
                </a:lnTo>
                <a:lnTo>
                  <a:pt x="0" y="233"/>
                </a:lnTo>
                <a:lnTo>
                  <a:pt x="0" y="220"/>
                </a:lnTo>
                <a:lnTo>
                  <a:pt x="13" y="220"/>
                </a:lnTo>
                <a:close/>
                <a:moveTo>
                  <a:pt x="13" y="247"/>
                </a:moveTo>
                <a:lnTo>
                  <a:pt x="13" y="261"/>
                </a:lnTo>
                <a:lnTo>
                  <a:pt x="0" y="261"/>
                </a:lnTo>
                <a:lnTo>
                  <a:pt x="0" y="247"/>
                </a:lnTo>
                <a:lnTo>
                  <a:pt x="13" y="247"/>
                </a:lnTo>
                <a:close/>
                <a:moveTo>
                  <a:pt x="13" y="275"/>
                </a:moveTo>
                <a:lnTo>
                  <a:pt x="13" y="288"/>
                </a:lnTo>
                <a:lnTo>
                  <a:pt x="0" y="288"/>
                </a:lnTo>
                <a:lnTo>
                  <a:pt x="0" y="275"/>
                </a:lnTo>
                <a:lnTo>
                  <a:pt x="13" y="275"/>
                </a:lnTo>
                <a:close/>
                <a:moveTo>
                  <a:pt x="13" y="302"/>
                </a:moveTo>
                <a:lnTo>
                  <a:pt x="13" y="316"/>
                </a:lnTo>
                <a:lnTo>
                  <a:pt x="0" y="316"/>
                </a:lnTo>
                <a:lnTo>
                  <a:pt x="0" y="302"/>
                </a:lnTo>
                <a:lnTo>
                  <a:pt x="13" y="302"/>
                </a:lnTo>
                <a:close/>
                <a:moveTo>
                  <a:pt x="13" y="330"/>
                </a:moveTo>
                <a:lnTo>
                  <a:pt x="13" y="343"/>
                </a:lnTo>
                <a:lnTo>
                  <a:pt x="0" y="343"/>
                </a:lnTo>
                <a:lnTo>
                  <a:pt x="0" y="330"/>
                </a:lnTo>
                <a:lnTo>
                  <a:pt x="13" y="330"/>
                </a:lnTo>
                <a:close/>
                <a:moveTo>
                  <a:pt x="13" y="357"/>
                </a:moveTo>
                <a:lnTo>
                  <a:pt x="13" y="371"/>
                </a:lnTo>
                <a:lnTo>
                  <a:pt x="0" y="371"/>
                </a:lnTo>
                <a:lnTo>
                  <a:pt x="0" y="357"/>
                </a:lnTo>
                <a:lnTo>
                  <a:pt x="13" y="357"/>
                </a:lnTo>
                <a:close/>
                <a:moveTo>
                  <a:pt x="13" y="385"/>
                </a:moveTo>
                <a:lnTo>
                  <a:pt x="13" y="399"/>
                </a:lnTo>
                <a:lnTo>
                  <a:pt x="0" y="399"/>
                </a:lnTo>
                <a:lnTo>
                  <a:pt x="0" y="385"/>
                </a:lnTo>
                <a:lnTo>
                  <a:pt x="13" y="385"/>
                </a:lnTo>
                <a:close/>
                <a:moveTo>
                  <a:pt x="13" y="412"/>
                </a:moveTo>
                <a:lnTo>
                  <a:pt x="13" y="426"/>
                </a:lnTo>
                <a:lnTo>
                  <a:pt x="0" y="426"/>
                </a:lnTo>
                <a:lnTo>
                  <a:pt x="0" y="412"/>
                </a:lnTo>
                <a:lnTo>
                  <a:pt x="13" y="412"/>
                </a:lnTo>
                <a:close/>
                <a:moveTo>
                  <a:pt x="13" y="440"/>
                </a:moveTo>
                <a:lnTo>
                  <a:pt x="13" y="453"/>
                </a:lnTo>
                <a:lnTo>
                  <a:pt x="0" y="453"/>
                </a:lnTo>
                <a:lnTo>
                  <a:pt x="0" y="440"/>
                </a:lnTo>
                <a:lnTo>
                  <a:pt x="13" y="440"/>
                </a:lnTo>
                <a:close/>
              </a:path>
            </a:pathLst>
          </a:custGeom>
          <a:solidFill>
            <a:srgbClr val="000000"/>
          </a:solidFill>
          <a:ln w="0">
            <a:solidFill>
              <a:srgbClr val="000000"/>
            </a:solidFill>
            <a:prstDash val="solid"/>
            <a:round/>
            <a:headEnd/>
            <a:tailEnd/>
          </a:ln>
        </p:spPr>
        <p:txBody>
          <a:bodyPr/>
          <a:lstStyle/>
          <a:p>
            <a:endParaRPr lang="fi-FI"/>
          </a:p>
        </p:txBody>
      </p:sp>
      <p:sp>
        <p:nvSpPr>
          <p:cNvPr id="3957046" name="Line 310"/>
          <p:cNvSpPr>
            <a:spLocks noChangeShapeType="1"/>
          </p:cNvSpPr>
          <p:nvPr/>
        </p:nvSpPr>
        <p:spPr bwMode="auto">
          <a:xfrm flipH="1">
            <a:off x="3282950" y="4641131"/>
            <a:ext cx="782638" cy="777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47" name="Line 311"/>
          <p:cNvSpPr>
            <a:spLocks noChangeShapeType="1"/>
          </p:cNvSpPr>
          <p:nvPr/>
        </p:nvSpPr>
        <p:spPr bwMode="auto">
          <a:xfrm flipH="1" flipV="1">
            <a:off x="4016375" y="4474443"/>
            <a:ext cx="109538" cy="857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48" name="Line 312"/>
          <p:cNvSpPr>
            <a:spLocks noChangeShapeType="1"/>
          </p:cNvSpPr>
          <p:nvPr/>
        </p:nvSpPr>
        <p:spPr bwMode="auto">
          <a:xfrm flipH="1">
            <a:off x="3717925" y="4572868"/>
            <a:ext cx="347663" cy="412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49" name="Line 313"/>
          <p:cNvSpPr>
            <a:spLocks noChangeShapeType="1"/>
          </p:cNvSpPr>
          <p:nvPr/>
        </p:nvSpPr>
        <p:spPr bwMode="auto">
          <a:xfrm>
            <a:off x="4483100" y="4391893"/>
            <a:ext cx="92075" cy="180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50" name="Line 314"/>
          <p:cNvSpPr>
            <a:spLocks noChangeShapeType="1"/>
          </p:cNvSpPr>
          <p:nvPr/>
        </p:nvSpPr>
        <p:spPr bwMode="auto">
          <a:xfrm>
            <a:off x="4005263" y="4299818"/>
            <a:ext cx="325437" cy="571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51" name="Line 315"/>
          <p:cNvSpPr>
            <a:spLocks noChangeShapeType="1"/>
          </p:cNvSpPr>
          <p:nvPr/>
        </p:nvSpPr>
        <p:spPr bwMode="auto">
          <a:xfrm>
            <a:off x="3581400" y="4245843"/>
            <a:ext cx="238125" cy="53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052" name="Oval 316"/>
          <p:cNvSpPr>
            <a:spLocks noChangeArrowheads="1"/>
          </p:cNvSpPr>
          <p:nvPr/>
        </p:nvSpPr>
        <p:spPr bwMode="auto">
          <a:xfrm>
            <a:off x="5876925" y="3312393"/>
            <a:ext cx="2166938" cy="612775"/>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nvGrpSpPr>
          <p:cNvPr id="3957053" name="Group 317"/>
          <p:cNvGrpSpPr>
            <a:grpSpLocks/>
          </p:cNvGrpSpPr>
          <p:nvPr/>
        </p:nvGrpSpPr>
        <p:grpSpPr bwMode="auto">
          <a:xfrm>
            <a:off x="7405688" y="4398243"/>
            <a:ext cx="169862" cy="84138"/>
            <a:chOff x="4620" y="2498"/>
            <a:chExt cx="107" cy="53"/>
          </a:xfrm>
        </p:grpSpPr>
        <p:sp>
          <p:nvSpPr>
            <p:cNvPr id="3957054" name="Oval 318"/>
            <p:cNvSpPr>
              <a:spLocks noChangeArrowheads="1"/>
            </p:cNvSpPr>
            <p:nvPr/>
          </p:nvSpPr>
          <p:spPr bwMode="auto">
            <a:xfrm>
              <a:off x="4620" y="2498"/>
              <a:ext cx="107" cy="53"/>
            </a:xfrm>
            <a:prstGeom prst="ellipse">
              <a:avLst/>
            </a:prstGeom>
            <a:solidFill>
              <a:srgbClr val="CCECFF"/>
            </a:solidFill>
            <a:ln w="0">
              <a:solidFill>
                <a:srgbClr val="000000"/>
              </a:solidFill>
              <a:round/>
              <a:headEnd/>
              <a:tailEnd/>
            </a:ln>
          </p:spPr>
          <p:txBody>
            <a:bodyPr/>
            <a:lstStyle/>
            <a:p>
              <a:endParaRPr lang="fi-FI"/>
            </a:p>
          </p:txBody>
        </p:sp>
        <p:sp>
          <p:nvSpPr>
            <p:cNvPr id="3957055" name="Oval 319"/>
            <p:cNvSpPr>
              <a:spLocks noChangeArrowheads="1"/>
            </p:cNvSpPr>
            <p:nvPr/>
          </p:nvSpPr>
          <p:spPr bwMode="auto">
            <a:xfrm>
              <a:off x="4620" y="2498"/>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056" name="Freeform 320"/>
          <p:cNvSpPr>
            <a:spLocks noEditPoints="1"/>
          </p:cNvSpPr>
          <p:nvPr/>
        </p:nvSpPr>
        <p:spPr bwMode="auto">
          <a:xfrm>
            <a:off x="7138988" y="4499843"/>
            <a:ext cx="188912" cy="104775"/>
          </a:xfrm>
          <a:custGeom>
            <a:avLst/>
            <a:gdLst>
              <a:gd name="T0" fmla="*/ 295 w 584"/>
              <a:gd name="T1" fmla="*/ 0 h 321"/>
              <a:gd name="T2" fmla="*/ 309 w 584"/>
              <a:gd name="T3" fmla="*/ 67 h 321"/>
              <a:gd name="T4" fmla="*/ 245 w 584"/>
              <a:gd name="T5" fmla="*/ 69 h 321"/>
              <a:gd name="T6" fmla="*/ 382 w 584"/>
              <a:gd name="T7" fmla="*/ 7 h 321"/>
              <a:gd name="T8" fmla="*/ 450 w 584"/>
              <a:gd name="T9" fmla="*/ 22 h 321"/>
              <a:gd name="T10" fmla="*/ 395 w 584"/>
              <a:gd name="T11" fmla="*/ 76 h 321"/>
              <a:gd name="T12" fmla="*/ 382 w 584"/>
              <a:gd name="T13" fmla="*/ 7 h 321"/>
              <a:gd name="T14" fmla="*/ 534 w 584"/>
              <a:gd name="T15" fmla="*/ 62 h 321"/>
              <a:gd name="T16" fmla="*/ 564 w 584"/>
              <a:gd name="T17" fmla="*/ 87 h 321"/>
              <a:gd name="T18" fmla="*/ 576 w 584"/>
              <a:gd name="T19" fmla="*/ 103 h 321"/>
              <a:gd name="T20" fmla="*/ 523 w 584"/>
              <a:gd name="T21" fmla="*/ 143 h 321"/>
              <a:gd name="T22" fmla="*/ 514 w 584"/>
              <a:gd name="T23" fmla="*/ 131 h 321"/>
              <a:gd name="T24" fmla="*/ 509 w 584"/>
              <a:gd name="T25" fmla="*/ 126 h 321"/>
              <a:gd name="T26" fmla="*/ 485 w 584"/>
              <a:gd name="T27" fmla="*/ 109 h 321"/>
              <a:gd name="T28" fmla="*/ 584 w 584"/>
              <a:gd name="T29" fmla="*/ 205 h 321"/>
              <a:gd name="T30" fmla="*/ 567 w 584"/>
              <a:gd name="T31" fmla="*/ 230 h 321"/>
              <a:gd name="T32" fmla="*/ 553 w 584"/>
              <a:gd name="T33" fmla="*/ 245 h 321"/>
              <a:gd name="T34" fmla="*/ 527 w 584"/>
              <a:gd name="T35" fmla="*/ 264 h 321"/>
              <a:gd name="T36" fmla="*/ 496 w 584"/>
              <a:gd name="T37" fmla="*/ 205 h 321"/>
              <a:gd name="T38" fmla="*/ 517 w 584"/>
              <a:gd name="T39" fmla="*/ 186 h 321"/>
              <a:gd name="T40" fmla="*/ 520 w 584"/>
              <a:gd name="T41" fmla="*/ 182 h 321"/>
              <a:gd name="T42" fmla="*/ 584 w 584"/>
              <a:gd name="T43" fmla="*/ 205 h 321"/>
              <a:gd name="T44" fmla="*/ 456 w 584"/>
              <a:gd name="T45" fmla="*/ 297 h 321"/>
              <a:gd name="T46" fmla="*/ 389 w 584"/>
              <a:gd name="T47" fmla="*/ 313 h 321"/>
              <a:gd name="T48" fmla="*/ 392 w 584"/>
              <a:gd name="T49" fmla="*/ 245 h 321"/>
              <a:gd name="T50" fmla="*/ 437 w 584"/>
              <a:gd name="T51" fmla="*/ 233 h 321"/>
              <a:gd name="T52" fmla="*/ 319 w 584"/>
              <a:gd name="T53" fmla="*/ 320 h 321"/>
              <a:gd name="T54" fmla="*/ 249 w 584"/>
              <a:gd name="T55" fmla="*/ 319 h 321"/>
              <a:gd name="T56" fmla="*/ 295 w 584"/>
              <a:gd name="T57" fmla="*/ 254 h 321"/>
              <a:gd name="T58" fmla="*/ 319 w 584"/>
              <a:gd name="T59" fmla="*/ 320 h 321"/>
              <a:gd name="T60" fmla="*/ 141 w 584"/>
              <a:gd name="T61" fmla="*/ 298 h 321"/>
              <a:gd name="T62" fmla="*/ 108 w 584"/>
              <a:gd name="T63" fmla="*/ 286 h 321"/>
              <a:gd name="T64" fmla="*/ 140 w 584"/>
              <a:gd name="T65" fmla="*/ 227 h 321"/>
              <a:gd name="T66" fmla="*/ 194 w 584"/>
              <a:gd name="T67" fmla="*/ 243 h 321"/>
              <a:gd name="T68" fmla="*/ 44 w 584"/>
              <a:gd name="T69" fmla="*/ 247 h 321"/>
              <a:gd name="T70" fmla="*/ 30 w 584"/>
              <a:gd name="T71" fmla="*/ 234 h 321"/>
              <a:gd name="T72" fmla="*/ 18 w 584"/>
              <a:gd name="T73" fmla="*/ 218 h 321"/>
              <a:gd name="T74" fmla="*/ 9 w 584"/>
              <a:gd name="T75" fmla="*/ 202 h 321"/>
              <a:gd name="T76" fmla="*/ 2 w 584"/>
              <a:gd name="T77" fmla="*/ 184 h 321"/>
              <a:gd name="T78" fmla="*/ 0 w 584"/>
              <a:gd name="T79" fmla="*/ 168 h 321"/>
              <a:gd name="T80" fmla="*/ 67 w 584"/>
              <a:gd name="T81" fmla="*/ 170 h 321"/>
              <a:gd name="T82" fmla="*/ 70 w 584"/>
              <a:gd name="T83" fmla="*/ 176 h 321"/>
              <a:gd name="T84" fmla="*/ 74 w 584"/>
              <a:gd name="T85" fmla="*/ 182 h 321"/>
              <a:gd name="T86" fmla="*/ 80 w 584"/>
              <a:gd name="T87" fmla="*/ 190 h 321"/>
              <a:gd name="T88" fmla="*/ 85 w 584"/>
              <a:gd name="T89" fmla="*/ 195 h 321"/>
              <a:gd name="T90" fmla="*/ 44 w 584"/>
              <a:gd name="T91" fmla="*/ 247 h 321"/>
              <a:gd name="T92" fmla="*/ 41 w 584"/>
              <a:gd name="T93" fmla="*/ 76 h 321"/>
              <a:gd name="T94" fmla="*/ 75 w 584"/>
              <a:gd name="T95" fmla="*/ 52 h 321"/>
              <a:gd name="T96" fmla="*/ 101 w 584"/>
              <a:gd name="T97" fmla="*/ 38 h 321"/>
              <a:gd name="T98" fmla="*/ 126 w 584"/>
              <a:gd name="T99" fmla="*/ 100 h 321"/>
              <a:gd name="T100" fmla="*/ 98 w 584"/>
              <a:gd name="T101" fmla="*/ 116 h 321"/>
              <a:gd name="T102" fmla="*/ 82 w 584"/>
              <a:gd name="T103" fmla="*/ 129 h 321"/>
              <a:gd name="T104" fmla="*/ 169 w 584"/>
              <a:gd name="T105" fmla="*/ 16 h 321"/>
              <a:gd name="T106" fmla="*/ 238 w 584"/>
              <a:gd name="T107" fmla="*/ 3 h 321"/>
              <a:gd name="T108" fmla="*/ 202 w 584"/>
              <a:gd name="T109" fmla="*/ 76 h 321"/>
              <a:gd name="T110" fmla="*/ 169 w 584"/>
              <a:gd name="T111" fmla="*/ 1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4" h="321">
                <a:moveTo>
                  <a:pt x="242" y="3"/>
                </a:moveTo>
                <a:lnTo>
                  <a:pt x="295" y="0"/>
                </a:lnTo>
                <a:lnTo>
                  <a:pt x="312" y="1"/>
                </a:lnTo>
                <a:lnTo>
                  <a:pt x="309" y="67"/>
                </a:lnTo>
                <a:lnTo>
                  <a:pt x="299" y="67"/>
                </a:lnTo>
                <a:lnTo>
                  <a:pt x="245" y="69"/>
                </a:lnTo>
                <a:lnTo>
                  <a:pt x="242" y="3"/>
                </a:lnTo>
                <a:close/>
                <a:moveTo>
                  <a:pt x="382" y="7"/>
                </a:moveTo>
                <a:lnTo>
                  <a:pt x="405" y="11"/>
                </a:lnTo>
                <a:lnTo>
                  <a:pt x="450" y="22"/>
                </a:lnTo>
                <a:lnTo>
                  <a:pt x="433" y="87"/>
                </a:lnTo>
                <a:lnTo>
                  <a:pt x="395" y="76"/>
                </a:lnTo>
                <a:lnTo>
                  <a:pt x="372" y="73"/>
                </a:lnTo>
                <a:lnTo>
                  <a:pt x="382" y="7"/>
                </a:lnTo>
                <a:close/>
                <a:moveTo>
                  <a:pt x="521" y="53"/>
                </a:moveTo>
                <a:lnTo>
                  <a:pt x="534" y="62"/>
                </a:lnTo>
                <a:lnTo>
                  <a:pt x="550" y="74"/>
                </a:lnTo>
                <a:lnTo>
                  <a:pt x="564" y="87"/>
                </a:lnTo>
                <a:cubicBezTo>
                  <a:pt x="565" y="88"/>
                  <a:pt x="566" y="90"/>
                  <a:pt x="567" y="91"/>
                </a:cubicBezTo>
                <a:lnTo>
                  <a:pt x="576" y="103"/>
                </a:lnTo>
                <a:lnTo>
                  <a:pt x="580" y="109"/>
                </a:lnTo>
                <a:lnTo>
                  <a:pt x="523" y="143"/>
                </a:lnTo>
                <a:lnTo>
                  <a:pt x="523" y="143"/>
                </a:lnTo>
                <a:lnTo>
                  <a:pt x="514" y="131"/>
                </a:lnTo>
                <a:lnTo>
                  <a:pt x="517" y="135"/>
                </a:lnTo>
                <a:lnTo>
                  <a:pt x="509" y="126"/>
                </a:lnTo>
                <a:lnTo>
                  <a:pt x="498" y="117"/>
                </a:lnTo>
                <a:lnTo>
                  <a:pt x="485" y="109"/>
                </a:lnTo>
                <a:lnTo>
                  <a:pt x="521" y="53"/>
                </a:lnTo>
                <a:close/>
                <a:moveTo>
                  <a:pt x="584" y="205"/>
                </a:moveTo>
                <a:lnTo>
                  <a:pt x="579" y="215"/>
                </a:lnTo>
                <a:lnTo>
                  <a:pt x="567" y="230"/>
                </a:lnTo>
                <a:cubicBezTo>
                  <a:pt x="566" y="231"/>
                  <a:pt x="565" y="233"/>
                  <a:pt x="564" y="234"/>
                </a:cubicBezTo>
                <a:lnTo>
                  <a:pt x="553" y="245"/>
                </a:lnTo>
                <a:lnTo>
                  <a:pt x="537" y="258"/>
                </a:lnTo>
                <a:lnTo>
                  <a:pt x="527" y="264"/>
                </a:lnTo>
                <a:lnTo>
                  <a:pt x="491" y="208"/>
                </a:lnTo>
                <a:lnTo>
                  <a:pt x="496" y="205"/>
                </a:lnTo>
                <a:lnTo>
                  <a:pt x="506" y="197"/>
                </a:lnTo>
                <a:lnTo>
                  <a:pt x="517" y="186"/>
                </a:lnTo>
                <a:lnTo>
                  <a:pt x="514" y="190"/>
                </a:lnTo>
                <a:lnTo>
                  <a:pt x="520" y="182"/>
                </a:lnTo>
                <a:lnTo>
                  <a:pt x="526" y="173"/>
                </a:lnTo>
                <a:lnTo>
                  <a:pt x="584" y="205"/>
                </a:lnTo>
                <a:close/>
                <a:moveTo>
                  <a:pt x="460" y="296"/>
                </a:moveTo>
                <a:lnTo>
                  <a:pt x="456" y="297"/>
                </a:lnTo>
                <a:lnTo>
                  <a:pt x="408" y="310"/>
                </a:lnTo>
                <a:lnTo>
                  <a:pt x="389" y="313"/>
                </a:lnTo>
                <a:lnTo>
                  <a:pt x="379" y="247"/>
                </a:lnTo>
                <a:lnTo>
                  <a:pt x="392" y="245"/>
                </a:lnTo>
                <a:lnTo>
                  <a:pt x="434" y="234"/>
                </a:lnTo>
                <a:lnTo>
                  <a:pt x="437" y="233"/>
                </a:lnTo>
                <a:lnTo>
                  <a:pt x="460" y="296"/>
                </a:lnTo>
                <a:close/>
                <a:moveTo>
                  <a:pt x="319" y="320"/>
                </a:moveTo>
                <a:lnTo>
                  <a:pt x="299" y="321"/>
                </a:lnTo>
                <a:lnTo>
                  <a:pt x="249" y="319"/>
                </a:lnTo>
                <a:lnTo>
                  <a:pt x="252" y="252"/>
                </a:lnTo>
                <a:lnTo>
                  <a:pt x="295" y="254"/>
                </a:lnTo>
                <a:lnTo>
                  <a:pt x="316" y="253"/>
                </a:lnTo>
                <a:lnTo>
                  <a:pt x="319" y="320"/>
                </a:lnTo>
                <a:close/>
                <a:moveTo>
                  <a:pt x="177" y="307"/>
                </a:moveTo>
                <a:lnTo>
                  <a:pt x="141" y="298"/>
                </a:lnTo>
                <a:lnTo>
                  <a:pt x="118" y="290"/>
                </a:lnTo>
                <a:lnTo>
                  <a:pt x="108" y="286"/>
                </a:lnTo>
                <a:lnTo>
                  <a:pt x="135" y="225"/>
                </a:lnTo>
                <a:lnTo>
                  <a:pt x="140" y="227"/>
                </a:lnTo>
                <a:lnTo>
                  <a:pt x="158" y="233"/>
                </a:lnTo>
                <a:lnTo>
                  <a:pt x="194" y="243"/>
                </a:lnTo>
                <a:lnTo>
                  <a:pt x="177" y="307"/>
                </a:lnTo>
                <a:close/>
                <a:moveTo>
                  <a:pt x="44" y="247"/>
                </a:moveTo>
                <a:lnTo>
                  <a:pt x="44" y="247"/>
                </a:lnTo>
                <a:lnTo>
                  <a:pt x="30" y="234"/>
                </a:lnTo>
                <a:cubicBezTo>
                  <a:pt x="29" y="233"/>
                  <a:pt x="28" y="231"/>
                  <a:pt x="26" y="230"/>
                </a:cubicBezTo>
                <a:lnTo>
                  <a:pt x="18" y="218"/>
                </a:lnTo>
                <a:cubicBezTo>
                  <a:pt x="17" y="217"/>
                  <a:pt x="16" y="215"/>
                  <a:pt x="15" y="214"/>
                </a:cubicBezTo>
                <a:lnTo>
                  <a:pt x="9" y="202"/>
                </a:lnTo>
                <a:cubicBezTo>
                  <a:pt x="8" y="200"/>
                  <a:pt x="7" y="199"/>
                  <a:pt x="6" y="197"/>
                </a:cubicBezTo>
                <a:lnTo>
                  <a:pt x="2" y="184"/>
                </a:lnTo>
                <a:cubicBezTo>
                  <a:pt x="1" y="182"/>
                  <a:pt x="1" y="179"/>
                  <a:pt x="1" y="177"/>
                </a:cubicBezTo>
                <a:lnTo>
                  <a:pt x="0" y="168"/>
                </a:lnTo>
                <a:lnTo>
                  <a:pt x="66" y="161"/>
                </a:lnTo>
                <a:lnTo>
                  <a:pt x="67" y="170"/>
                </a:lnTo>
                <a:lnTo>
                  <a:pt x="65" y="163"/>
                </a:lnTo>
                <a:lnTo>
                  <a:pt x="70" y="176"/>
                </a:lnTo>
                <a:lnTo>
                  <a:pt x="67" y="170"/>
                </a:lnTo>
                <a:lnTo>
                  <a:pt x="74" y="182"/>
                </a:lnTo>
                <a:lnTo>
                  <a:pt x="71" y="178"/>
                </a:lnTo>
                <a:lnTo>
                  <a:pt x="80" y="190"/>
                </a:lnTo>
                <a:lnTo>
                  <a:pt x="77" y="186"/>
                </a:lnTo>
                <a:lnTo>
                  <a:pt x="85" y="195"/>
                </a:lnTo>
                <a:lnTo>
                  <a:pt x="85" y="195"/>
                </a:lnTo>
                <a:lnTo>
                  <a:pt x="44" y="247"/>
                </a:lnTo>
                <a:close/>
                <a:moveTo>
                  <a:pt x="35" y="82"/>
                </a:moveTo>
                <a:lnTo>
                  <a:pt x="41" y="76"/>
                </a:lnTo>
                <a:lnTo>
                  <a:pt x="57" y="63"/>
                </a:lnTo>
                <a:lnTo>
                  <a:pt x="75" y="52"/>
                </a:lnTo>
                <a:lnTo>
                  <a:pt x="94" y="41"/>
                </a:lnTo>
                <a:lnTo>
                  <a:pt x="101" y="38"/>
                </a:lnTo>
                <a:lnTo>
                  <a:pt x="127" y="99"/>
                </a:lnTo>
                <a:lnTo>
                  <a:pt x="126" y="100"/>
                </a:lnTo>
                <a:lnTo>
                  <a:pt x="111" y="108"/>
                </a:lnTo>
                <a:lnTo>
                  <a:pt x="98" y="116"/>
                </a:lnTo>
                <a:lnTo>
                  <a:pt x="88" y="124"/>
                </a:lnTo>
                <a:lnTo>
                  <a:pt x="82" y="129"/>
                </a:lnTo>
                <a:lnTo>
                  <a:pt x="35" y="82"/>
                </a:lnTo>
                <a:close/>
                <a:moveTo>
                  <a:pt x="169" y="16"/>
                </a:moveTo>
                <a:lnTo>
                  <a:pt x="186" y="11"/>
                </a:lnTo>
                <a:lnTo>
                  <a:pt x="238" y="3"/>
                </a:lnTo>
                <a:lnTo>
                  <a:pt x="248" y="69"/>
                </a:lnTo>
                <a:lnTo>
                  <a:pt x="202" y="76"/>
                </a:lnTo>
                <a:lnTo>
                  <a:pt x="186" y="80"/>
                </a:lnTo>
                <a:lnTo>
                  <a:pt x="169" y="16"/>
                </a:lnTo>
                <a:close/>
              </a:path>
            </a:pathLst>
          </a:custGeom>
          <a:solidFill>
            <a:srgbClr val="000000"/>
          </a:solidFill>
          <a:ln w="0">
            <a:solidFill>
              <a:srgbClr val="000000"/>
            </a:solidFill>
            <a:prstDash val="solid"/>
            <a:round/>
            <a:headEnd/>
            <a:tailEnd/>
          </a:ln>
        </p:spPr>
        <p:txBody>
          <a:bodyPr/>
          <a:lstStyle/>
          <a:p>
            <a:endParaRPr lang="fi-FI"/>
          </a:p>
        </p:txBody>
      </p:sp>
      <p:sp>
        <p:nvSpPr>
          <p:cNvPr id="3957057" name="Freeform 321"/>
          <p:cNvSpPr>
            <a:spLocks noEditPoints="1"/>
          </p:cNvSpPr>
          <p:nvPr/>
        </p:nvSpPr>
        <p:spPr bwMode="auto">
          <a:xfrm>
            <a:off x="6884988" y="4331568"/>
            <a:ext cx="187325" cy="104775"/>
          </a:xfrm>
          <a:custGeom>
            <a:avLst/>
            <a:gdLst>
              <a:gd name="T0" fmla="*/ 294 w 579"/>
              <a:gd name="T1" fmla="*/ 0 h 320"/>
              <a:gd name="T2" fmla="*/ 308 w 579"/>
              <a:gd name="T3" fmla="*/ 67 h 320"/>
              <a:gd name="T4" fmla="*/ 244 w 579"/>
              <a:gd name="T5" fmla="*/ 69 h 320"/>
              <a:gd name="T6" fmla="*/ 381 w 579"/>
              <a:gd name="T7" fmla="*/ 7 h 320"/>
              <a:gd name="T8" fmla="*/ 449 w 579"/>
              <a:gd name="T9" fmla="*/ 22 h 320"/>
              <a:gd name="T10" fmla="*/ 393 w 579"/>
              <a:gd name="T11" fmla="*/ 76 h 320"/>
              <a:gd name="T12" fmla="*/ 381 w 579"/>
              <a:gd name="T13" fmla="*/ 7 h 320"/>
              <a:gd name="T14" fmla="*/ 531 w 579"/>
              <a:gd name="T15" fmla="*/ 61 h 320"/>
              <a:gd name="T16" fmla="*/ 561 w 579"/>
              <a:gd name="T17" fmla="*/ 87 h 320"/>
              <a:gd name="T18" fmla="*/ 573 w 579"/>
              <a:gd name="T19" fmla="*/ 102 h 320"/>
              <a:gd name="T20" fmla="*/ 578 w 579"/>
              <a:gd name="T21" fmla="*/ 111 h 320"/>
              <a:gd name="T22" fmla="*/ 517 w 579"/>
              <a:gd name="T23" fmla="*/ 138 h 320"/>
              <a:gd name="T24" fmla="*/ 511 w 579"/>
              <a:gd name="T25" fmla="*/ 130 h 320"/>
              <a:gd name="T26" fmla="*/ 505 w 579"/>
              <a:gd name="T27" fmla="*/ 125 h 320"/>
              <a:gd name="T28" fmla="*/ 483 w 579"/>
              <a:gd name="T29" fmla="*/ 109 h 320"/>
              <a:gd name="T30" fmla="*/ 579 w 579"/>
              <a:gd name="T31" fmla="*/ 207 h 320"/>
              <a:gd name="T32" fmla="*/ 573 w 579"/>
              <a:gd name="T33" fmla="*/ 218 h 320"/>
              <a:gd name="T34" fmla="*/ 561 w 579"/>
              <a:gd name="T35" fmla="*/ 233 h 320"/>
              <a:gd name="T36" fmla="*/ 534 w 579"/>
              <a:gd name="T37" fmla="*/ 257 h 320"/>
              <a:gd name="T38" fmla="*/ 486 w 579"/>
              <a:gd name="T39" fmla="*/ 209 h 320"/>
              <a:gd name="T40" fmla="*/ 503 w 579"/>
              <a:gd name="T41" fmla="*/ 197 h 320"/>
              <a:gd name="T42" fmla="*/ 511 w 579"/>
              <a:gd name="T43" fmla="*/ 190 h 320"/>
              <a:gd name="T44" fmla="*/ 517 w 579"/>
              <a:gd name="T45" fmla="*/ 182 h 320"/>
              <a:gd name="T46" fmla="*/ 579 w 579"/>
              <a:gd name="T47" fmla="*/ 207 h 320"/>
              <a:gd name="T48" fmla="*/ 453 w 579"/>
              <a:gd name="T49" fmla="*/ 297 h 320"/>
              <a:gd name="T50" fmla="*/ 383 w 579"/>
              <a:gd name="T51" fmla="*/ 313 h 320"/>
              <a:gd name="T52" fmla="*/ 389 w 579"/>
              <a:gd name="T53" fmla="*/ 245 h 320"/>
              <a:gd name="T54" fmla="*/ 432 w 579"/>
              <a:gd name="T55" fmla="*/ 234 h 320"/>
              <a:gd name="T56" fmla="*/ 314 w 579"/>
              <a:gd name="T57" fmla="*/ 319 h 320"/>
              <a:gd name="T58" fmla="*/ 244 w 579"/>
              <a:gd name="T59" fmla="*/ 318 h 320"/>
              <a:gd name="T60" fmla="*/ 294 w 579"/>
              <a:gd name="T61" fmla="*/ 254 h 320"/>
              <a:gd name="T62" fmla="*/ 314 w 579"/>
              <a:gd name="T63" fmla="*/ 319 h 320"/>
              <a:gd name="T64" fmla="*/ 140 w 579"/>
              <a:gd name="T65" fmla="*/ 297 h 320"/>
              <a:gd name="T66" fmla="*/ 103 w 579"/>
              <a:gd name="T67" fmla="*/ 283 h 320"/>
              <a:gd name="T68" fmla="*/ 140 w 579"/>
              <a:gd name="T69" fmla="*/ 227 h 320"/>
              <a:gd name="T70" fmla="*/ 188 w 579"/>
              <a:gd name="T71" fmla="*/ 241 h 320"/>
              <a:gd name="T72" fmla="*/ 37 w 579"/>
              <a:gd name="T73" fmla="*/ 240 h 320"/>
              <a:gd name="T74" fmla="*/ 18 w 579"/>
              <a:gd name="T75" fmla="*/ 218 h 320"/>
              <a:gd name="T76" fmla="*/ 9 w 579"/>
              <a:gd name="T77" fmla="*/ 202 h 320"/>
              <a:gd name="T78" fmla="*/ 2 w 579"/>
              <a:gd name="T79" fmla="*/ 183 h 320"/>
              <a:gd name="T80" fmla="*/ 0 w 579"/>
              <a:gd name="T81" fmla="*/ 163 h 320"/>
              <a:gd name="T82" fmla="*/ 0 w 579"/>
              <a:gd name="T83" fmla="*/ 155 h 320"/>
              <a:gd name="T84" fmla="*/ 66 w 579"/>
              <a:gd name="T85" fmla="*/ 163 h 320"/>
              <a:gd name="T86" fmla="*/ 67 w 579"/>
              <a:gd name="T87" fmla="*/ 170 h 320"/>
              <a:gd name="T88" fmla="*/ 70 w 579"/>
              <a:gd name="T89" fmla="*/ 176 h 320"/>
              <a:gd name="T90" fmla="*/ 74 w 579"/>
              <a:gd name="T91" fmla="*/ 182 h 320"/>
              <a:gd name="T92" fmla="*/ 77 w 579"/>
              <a:gd name="T93" fmla="*/ 186 h 320"/>
              <a:gd name="T94" fmla="*/ 37 w 579"/>
              <a:gd name="T95" fmla="*/ 240 h 320"/>
              <a:gd name="T96" fmla="*/ 41 w 579"/>
              <a:gd name="T97" fmla="*/ 76 h 320"/>
              <a:gd name="T98" fmla="*/ 75 w 579"/>
              <a:gd name="T99" fmla="*/ 51 h 320"/>
              <a:gd name="T100" fmla="*/ 106 w 579"/>
              <a:gd name="T101" fmla="*/ 35 h 320"/>
              <a:gd name="T102" fmla="*/ 126 w 579"/>
              <a:gd name="T103" fmla="*/ 100 h 320"/>
              <a:gd name="T104" fmla="*/ 99 w 579"/>
              <a:gd name="T105" fmla="*/ 115 h 320"/>
              <a:gd name="T106" fmla="*/ 87 w 579"/>
              <a:gd name="T107" fmla="*/ 124 h 320"/>
              <a:gd name="T108" fmla="*/ 175 w 579"/>
              <a:gd name="T109" fmla="*/ 13 h 320"/>
              <a:gd name="T110" fmla="*/ 238 w 579"/>
              <a:gd name="T111" fmla="*/ 3 h 320"/>
              <a:gd name="T112" fmla="*/ 202 w 579"/>
              <a:gd name="T113" fmla="*/ 75 h 320"/>
              <a:gd name="T114" fmla="*/ 175 w 579"/>
              <a:gd name="T115" fmla="*/ 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9" h="320">
                <a:moveTo>
                  <a:pt x="241" y="2"/>
                </a:moveTo>
                <a:lnTo>
                  <a:pt x="294" y="0"/>
                </a:lnTo>
                <a:lnTo>
                  <a:pt x="311" y="0"/>
                </a:lnTo>
                <a:lnTo>
                  <a:pt x="308" y="67"/>
                </a:lnTo>
                <a:lnTo>
                  <a:pt x="297" y="66"/>
                </a:lnTo>
                <a:lnTo>
                  <a:pt x="244" y="69"/>
                </a:lnTo>
                <a:lnTo>
                  <a:pt x="241" y="2"/>
                </a:lnTo>
                <a:close/>
                <a:moveTo>
                  <a:pt x="381" y="7"/>
                </a:moveTo>
                <a:lnTo>
                  <a:pt x="403" y="10"/>
                </a:lnTo>
                <a:lnTo>
                  <a:pt x="449" y="22"/>
                </a:lnTo>
                <a:lnTo>
                  <a:pt x="432" y="87"/>
                </a:lnTo>
                <a:lnTo>
                  <a:pt x="393" y="76"/>
                </a:lnTo>
                <a:lnTo>
                  <a:pt x="371" y="73"/>
                </a:lnTo>
                <a:lnTo>
                  <a:pt x="381" y="7"/>
                </a:lnTo>
                <a:close/>
                <a:moveTo>
                  <a:pt x="519" y="53"/>
                </a:moveTo>
                <a:lnTo>
                  <a:pt x="531" y="61"/>
                </a:lnTo>
                <a:lnTo>
                  <a:pt x="547" y="74"/>
                </a:lnTo>
                <a:lnTo>
                  <a:pt x="561" y="87"/>
                </a:lnTo>
                <a:cubicBezTo>
                  <a:pt x="562" y="88"/>
                  <a:pt x="563" y="89"/>
                  <a:pt x="564" y="91"/>
                </a:cubicBezTo>
                <a:lnTo>
                  <a:pt x="573" y="102"/>
                </a:lnTo>
                <a:cubicBezTo>
                  <a:pt x="574" y="104"/>
                  <a:pt x="575" y="105"/>
                  <a:pt x="576" y="106"/>
                </a:cubicBezTo>
                <a:lnTo>
                  <a:pt x="578" y="111"/>
                </a:lnTo>
                <a:lnTo>
                  <a:pt x="519" y="143"/>
                </a:lnTo>
                <a:lnTo>
                  <a:pt x="517" y="138"/>
                </a:lnTo>
                <a:lnTo>
                  <a:pt x="519" y="142"/>
                </a:lnTo>
                <a:lnTo>
                  <a:pt x="511" y="130"/>
                </a:lnTo>
                <a:lnTo>
                  <a:pt x="514" y="134"/>
                </a:lnTo>
                <a:lnTo>
                  <a:pt x="505" y="125"/>
                </a:lnTo>
                <a:lnTo>
                  <a:pt x="495" y="117"/>
                </a:lnTo>
                <a:lnTo>
                  <a:pt x="483" y="109"/>
                </a:lnTo>
                <a:lnTo>
                  <a:pt x="519" y="53"/>
                </a:lnTo>
                <a:close/>
                <a:moveTo>
                  <a:pt x="579" y="207"/>
                </a:moveTo>
                <a:lnTo>
                  <a:pt x="576" y="214"/>
                </a:lnTo>
                <a:cubicBezTo>
                  <a:pt x="575" y="215"/>
                  <a:pt x="574" y="216"/>
                  <a:pt x="573" y="218"/>
                </a:cubicBezTo>
                <a:lnTo>
                  <a:pt x="564" y="229"/>
                </a:lnTo>
                <a:cubicBezTo>
                  <a:pt x="563" y="231"/>
                  <a:pt x="562" y="232"/>
                  <a:pt x="561" y="233"/>
                </a:cubicBezTo>
                <a:lnTo>
                  <a:pt x="550" y="244"/>
                </a:lnTo>
                <a:lnTo>
                  <a:pt x="534" y="257"/>
                </a:lnTo>
                <a:lnTo>
                  <a:pt x="521" y="265"/>
                </a:lnTo>
                <a:lnTo>
                  <a:pt x="486" y="209"/>
                </a:lnTo>
                <a:lnTo>
                  <a:pt x="492" y="205"/>
                </a:lnTo>
                <a:lnTo>
                  <a:pt x="503" y="197"/>
                </a:lnTo>
                <a:lnTo>
                  <a:pt x="514" y="186"/>
                </a:lnTo>
                <a:lnTo>
                  <a:pt x="511" y="190"/>
                </a:lnTo>
                <a:lnTo>
                  <a:pt x="519" y="178"/>
                </a:lnTo>
                <a:lnTo>
                  <a:pt x="517" y="182"/>
                </a:lnTo>
                <a:lnTo>
                  <a:pt x="521" y="175"/>
                </a:lnTo>
                <a:lnTo>
                  <a:pt x="579" y="207"/>
                </a:lnTo>
                <a:close/>
                <a:moveTo>
                  <a:pt x="454" y="296"/>
                </a:moveTo>
                <a:lnTo>
                  <a:pt x="453" y="297"/>
                </a:lnTo>
                <a:lnTo>
                  <a:pt x="406" y="309"/>
                </a:lnTo>
                <a:lnTo>
                  <a:pt x="383" y="313"/>
                </a:lnTo>
                <a:lnTo>
                  <a:pt x="373" y="247"/>
                </a:lnTo>
                <a:lnTo>
                  <a:pt x="389" y="245"/>
                </a:lnTo>
                <a:lnTo>
                  <a:pt x="431" y="234"/>
                </a:lnTo>
                <a:lnTo>
                  <a:pt x="432" y="234"/>
                </a:lnTo>
                <a:lnTo>
                  <a:pt x="454" y="296"/>
                </a:lnTo>
                <a:close/>
                <a:moveTo>
                  <a:pt x="314" y="319"/>
                </a:moveTo>
                <a:lnTo>
                  <a:pt x="297" y="320"/>
                </a:lnTo>
                <a:lnTo>
                  <a:pt x="244" y="318"/>
                </a:lnTo>
                <a:lnTo>
                  <a:pt x="247" y="251"/>
                </a:lnTo>
                <a:lnTo>
                  <a:pt x="294" y="254"/>
                </a:lnTo>
                <a:lnTo>
                  <a:pt x="310" y="253"/>
                </a:lnTo>
                <a:lnTo>
                  <a:pt x="314" y="319"/>
                </a:lnTo>
                <a:close/>
                <a:moveTo>
                  <a:pt x="171" y="306"/>
                </a:moveTo>
                <a:lnTo>
                  <a:pt x="140" y="297"/>
                </a:lnTo>
                <a:lnTo>
                  <a:pt x="117" y="289"/>
                </a:lnTo>
                <a:lnTo>
                  <a:pt x="103" y="283"/>
                </a:lnTo>
                <a:lnTo>
                  <a:pt x="130" y="222"/>
                </a:lnTo>
                <a:lnTo>
                  <a:pt x="140" y="227"/>
                </a:lnTo>
                <a:lnTo>
                  <a:pt x="157" y="233"/>
                </a:lnTo>
                <a:lnTo>
                  <a:pt x="188" y="241"/>
                </a:lnTo>
                <a:lnTo>
                  <a:pt x="171" y="306"/>
                </a:lnTo>
                <a:close/>
                <a:moveTo>
                  <a:pt x="37" y="240"/>
                </a:moveTo>
                <a:lnTo>
                  <a:pt x="30" y="233"/>
                </a:lnTo>
                <a:lnTo>
                  <a:pt x="18" y="218"/>
                </a:lnTo>
                <a:cubicBezTo>
                  <a:pt x="17" y="217"/>
                  <a:pt x="16" y="215"/>
                  <a:pt x="15" y="214"/>
                </a:cubicBezTo>
                <a:lnTo>
                  <a:pt x="9" y="202"/>
                </a:lnTo>
                <a:cubicBezTo>
                  <a:pt x="8" y="200"/>
                  <a:pt x="7" y="198"/>
                  <a:pt x="6" y="196"/>
                </a:cubicBezTo>
                <a:lnTo>
                  <a:pt x="2" y="183"/>
                </a:lnTo>
                <a:cubicBezTo>
                  <a:pt x="2" y="181"/>
                  <a:pt x="1" y="178"/>
                  <a:pt x="1" y="176"/>
                </a:cubicBezTo>
                <a:lnTo>
                  <a:pt x="0" y="163"/>
                </a:lnTo>
                <a:cubicBezTo>
                  <a:pt x="0" y="161"/>
                  <a:pt x="0" y="159"/>
                  <a:pt x="0" y="157"/>
                </a:cubicBezTo>
                <a:lnTo>
                  <a:pt x="0" y="155"/>
                </a:lnTo>
                <a:lnTo>
                  <a:pt x="66" y="161"/>
                </a:lnTo>
                <a:lnTo>
                  <a:pt x="66" y="163"/>
                </a:lnTo>
                <a:lnTo>
                  <a:pt x="66" y="157"/>
                </a:lnTo>
                <a:lnTo>
                  <a:pt x="67" y="170"/>
                </a:lnTo>
                <a:lnTo>
                  <a:pt x="66" y="163"/>
                </a:lnTo>
                <a:lnTo>
                  <a:pt x="70" y="176"/>
                </a:lnTo>
                <a:lnTo>
                  <a:pt x="68" y="170"/>
                </a:lnTo>
                <a:lnTo>
                  <a:pt x="74" y="182"/>
                </a:lnTo>
                <a:lnTo>
                  <a:pt x="71" y="177"/>
                </a:lnTo>
                <a:lnTo>
                  <a:pt x="77" y="186"/>
                </a:lnTo>
                <a:lnTo>
                  <a:pt x="84" y="193"/>
                </a:lnTo>
                <a:lnTo>
                  <a:pt x="37" y="240"/>
                </a:lnTo>
                <a:close/>
                <a:moveTo>
                  <a:pt x="40" y="77"/>
                </a:moveTo>
                <a:lnTo>
                  <a:pt x="41" y="76"/>
                </a:lnTo>
                <a:lnTo>
                  <a:pt x="57" y="63"/>
                </a:lnTo>
                <a:lnTo>
                  <a:pt x="75" y="51"/>
                </a:lnTo>
                <a:lnTo>
                  <a:pt x="94" y="41"/>
                </a:lnTo>
                <a:lnTo>
                  <a:pt x="106" y="35"/>
                </a:lnTo>
                <a:lnTo>
                  <a:pt x="133" y="96"/>
                </a:lnTo>
                <a:lnTo>
                  <a:pt x="126" y="100"/>
                </a:lnTo>
                <a:lnTo>
                  <a:pt x="111" y="107"/>
                </a:lnTo>
                <a:lnTo>
                  <a:pt x="99" y="115"/>
                </a:lnTo>
                <a:lnTo>
                  <a:pt x="88" y="123"/>
                </a:lnTo>
                <a:lnTo>
                  <a:pt x="87" y="124"/>
                </a:lnTo>
                <a:lnTo>
                  <a:pt x="40" y="77"/>
                </a:lnTo>
                <a:close/>
                <a:moveTo>
                  <a:pt x="175" y="13"/>
                </a:moveTo>
                <a:lnTo>
                  <a:pt x="185" y="11"/>
                </a:lnTo>
                <a:lnTo>
                  <a:pt x="238" y="3"/>
                </a:lnTo>
                <a:lnTo>
                  <a:pt x="248" y="68"/>
                </a:lnTo>
                <a:lnTo>
                  <a:pt x="202" y="75"/>
                </a:lnTo>
                <a:lnTo>
                  <a:pt x="192" y="78"/>
                </a:lnTo>
                <a:lnTo>
                  <a:pt x="175" y="13"/>
                </a:lnTo>
                <a:close/>
              </a:path>
            </a:pathLst>
          </a:custGeom>
          <a:solidFill>
            <a:srgbClr val="000000"/>
          </a:solidFill>
          <a:ln w="0">
            <a:solidFill>
              <a:srgbClr val="000000"/>
            </a:solidFill>
            <a:prstDash val="solid"/>
            <a:round/>
            <a:headEnd/>
            <a:tailEnd/>
          </a:ln>
        </p:spPr>
        <p:txBody>
          <a:bodyPr/>
          <a:lstStyle/>
          <a:p>
            <a:endParaRPr lang="fi-FI"/>
          </a:p>
        </p:txBody>
      </p:sp>
      <p:grpSp>
        <p:nvGrpSpPr>
          <p:cNvPr id="3957058" name="Group 322"/>
          <p:cNvGrpSpPr>
            <a:grpSpLocks/>
          </p:cNvGrpSpPr>
          <p:nvPr/>
        </p:nvGrpSpPr>
        <p:grpSpPr bwMode="auto">
          <a:xfrm>
            <a:off x="6767513" y="4510956"/>
            <a:ext cx="171450" cy="82550"/>
            <a:chOff x="4218" y="2569"/>
            <a:chExt cx="108" cy="52"/>
          </a:xfrm>
        </p:grpSpPr>
        <p:sp>
          <p:nvSpPr>
            <p:cNvPr id="3957059" name="Oval 323"/>
            <p:cNvSpPr>
              <a:spLocks noChangeArrowheads="1"/>
            </p:cNvSpPr>
            <p:nvPr/>
          </p:nvSpPr>
          <p:spPr bwMode="auto">
            <a:xfrm>
              <a:off x="4218" y="2569"/>
              <a:ext cx="108" cy="52"/>
            </a:xfrm>
            <a:prstGeom prst="ellipse">
              <a:avLst/>
            </a:prstGeom>
            <a:solidFill>
              <a:srgbClr val="CCECFF"/>
            </a:solidFill>
            <a:ln w="0">
              <a:solidFill>
                <a:srgbClr val="000000"/>
              </a:solidFill>
              <a:round/>
              <a:headEnd/>
              <a:tailEnd/>
            </a:ln>
          </p:spPr>
          <p:txBody>
            <a:bodyPr/>
            <a:lstStyle/>
            <a:p>
              <a:endParaRPr lang="fi-FI"/>
            </a:p>
          </p:txBody>
        </p:sp>
        <p:sp>
          <p:nvSpPr>
            <p:cNvPr id="3957060" name="Oval 324"/>
            <p:cNvSpPr>
              <a:spLocks noChangeArrowheads="1"/>
            </p:cNvSpPr>
            <p:nvPr/>
          </p:nvSpPr>
          <p:spPr bwMode="auto">
            <a:xfrm>
              <a:off x="4218" y="2569"/>
              <a:ext cx="108"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061" name="Freeform 325"/>
          <p:cNvSpPr>
            <a:spLocks noEditPoints="1"/>
          </p:cNvSpPr>
          <p:nvPr/>
        </p:nvSpPr>
        <p:spPr bwMode="auto">
          <a:xfrm>
            <a:off x="7648575" y="4331568"/>
            <a:ext cx="188913" cy="104775"/>
          </a:xfrm>
          <a:custGeom>
            <a:avLst/>
            <a:gdLst>
              <a:gd name="T0" fmla="*/ 296 w 584"/>
              <a:gd name="T1" fmla="*/ 0 h 320"/>
              <a:gd name="T2" fmla="*/ 309 w 584"/>
              <a:gd name="T3" fmla="*/ 67 h 320"/>
              <a:gd name="T4" fmla="*/ 246 w 584"/>
              <a:gd name="T5" fmla="*/ 69 h 320"/>
              <a:gd name="T6" fmla="*/ 382 w 584"/>
              <a:gd name="T7" fmla="*/ 6 h 320"/>
              <a:gd name="T8" fmla="*/ 450 w 584"/>
              <a:gd name="T9" fmla="*/ 22 h 320"/>
              <a:gd name="T10" fmla="*/ 395 w 584"/>
              <a:gd name="T11" fmla="*/ 76 h 320"/>
              <a:gd name="T12" fmla="*/ 382 w 584"/>
              <a:gd name="T13" fmla="*/ 6 h 320"/>
              <a:gd name="T14" fmla="*/ 534 w 584"/>
              <a:gd name="T15" fmla="*/ 61 h 320"/>
              <a:gd name="T16" fmla="*/ 564 w 584"/>
              <a:gd name="T17" fmla="*/ 87 h 320"/>
              <a:gd name="T18" fmla="*/ 576 w 584"/>
              <a:gd name="T19" fmla="*/ 102 h 320"/>
              <a:gd name="T20" fmla="*/ 581 w 584"/>
              <a:gd name="T21" fmla="*/ 109 h 320"/>
              <a:gd name="T22" fmla="*/ 520 w 584"/>
              <a:gd name="T23" fmla="*/ 138 h 320"/>
              <a:gd name="T24" fmla="*/ 514 w 584"/>
              <a:gd name="T25" fmla="*/ 130 h 320"/>
              <a:gd name="T26" fmla="*/ 509 w 584"/>
              <a:gd name="T27" fmla="*/ 126 h 320"/>
              <a:gd name="T28" fmla="*/ 485 w 584"/>
              <a:gd name="T29" fmla="*/ 108 h 320"/>
              <a:gd name="T30" fmla="*/ 584 w 584"/>
              <a:gd name="T31" fmla="*/ 204 h 320"/>
              <a:gd name="T32" fmla="*/ 576 w 584"/>
              <a:gd name="T33" fmla="*/ 218 h 320"/>
              <a:gd name="T34" fmla="*/ 564 w 584"/>
              <a:gd name="T35" fmla="*/ 233 h 320"/>
              <a:gd name="T36" fmla="*/ 537 w 584"/>
              <a:gd name="T37" fmla="*/ 257 h 320"/>
              <a:gd name="T38" fmla="*/ 491 w 584"/>
              <a:gd name="T39" fmla="*/ 208 h 320"/>
              <a:gd name="T40" fmla="*/ 506 w 584"/>
              <a:gd name="T41" fmla="*/ 197 h 320"/>
              <a:gd name="T42" fmla="*/ 514 w 584"/>
              <a:gd name="T43" fmla="*/ 190 h 320"/>
              <a:gd name="T44" fmla="*/ 520 w 584"/>
              <a:gd name="T45" fmla="*/ 182 h 320"/>
              <a:gd name="T46" fmla="*/ 584 w 584"/>
              <a:gd name="T47" fmla="*/ 204 h 320"/>
              <a:gd name="T48" fmla="*/ 456 w 584"/>
              <a:gd name="T49" fmla="*/ 297 h 320"/>
              <a:gd name="T50" fmla="*/ 389 w 584"/>
              <a:gd name="T51" fmla="*/ 312 h 320"/>
              <a:gd name="T52" fmla="*/ 392 w 584"/>
              <a:gd name="T53" fmla="*/ 245 h 320"/>
              <a:gd name="T54" fmla="*/ 437 w 584"/>
              <a:gd name="T55" fmla="*/ 233 h 320"/>
              <a:gd name="T56" fmla="*/ 319 w 584"/>
              <a:gd name="T57" fmla="*/ 319 h 320"/>
              <a:gd name="T58" fmla="*/ 249 w 584"/>
              <a:gd name="T59" fmla="*/ 318 h 320"/>
              <a:gd name="T60" fmla="*/ 296 w 584"/>
              <a:gd name="T61" fmla="*/ 254 h 320"/>
              <a:gd name="T62" fmla="*/ 319 w 584"/>
              <a:gd name="T63" fmla="*/ 319 h 320"/>
              <a:gd name="T64" fmla="*/ 141 w 584"/>
              <a:gd name="T65" fmla="*/ 297 h 320"/>
              <a:gd name="T66" fmla="*/ 108 w 584"/>
              <a:gd name="T67" fmla="*/ 285 h 320"/>
              <a:gd name="T68" fmla="*/ 140 w 584"/>
              <a:gd name="T69" fmla="*/ 227 h 320"/>
              <a:gd name="T70" fmla="*/ 194 w 584"/>
              <a:gd name="T71" fmla="*/ 242 h 320"/>
              <a:gd name="T72" fmla="*/ 44 w 584"/>
              <a:gd name="T73" fmla="*/ 247 h 320"/>
              <a:gd name="T74" fmla="*/ 30 w 584"/>
              <a:gd name="T75" fmla="*/ 233 h 320"/>
              <a:gd name="T76" fmla="*/ 18 w 584"/>
              <a:gd name="T77" fmla="*/ 218 h 320"/>
              <a:gd name="T78" fmla="*/ 9 w 584"/>
              <a:gd name="T79" fmla="*/ 202 h 320"/>
              <a:gd name="T80" fmla="*/ 2 w 584"/>
              <a:gd name="T81" fmla="*/ 184 h 320"/>
              <a:gd name="T82" fmla="*/ 0 w 584"/>
              <a:gd name="T83" fmla="*/ 167 h 320"/>
              <a:gd name="T84" fmla="*/ 67 w 584"/>
              <a:gd name="T85" fmla="*/ 170 h 320"/>
              <a:gd name="T86" fmla="*/ 70 w 584"/>
              <a:gd name="T87" fmla="*/ 175 h 320"/>
              <a:gd name="T88" fmla="*/ 74 w 584"/>
              <a:gd name="T89" fmla="*/ 182 h 320"/>
              <a:gd name="T90" fmla="*/ 80 w 584"/>
              <a:gd name="T91" fmla="*/ 190 h 320"/>
              <a:gd name="T92" fmla="*/ 85 w 584"/>
              <a:gd name="T93" fmla="*/ 194 h 320"/>
              <a:gd name="T94" fmla="*/ 44 w 584"/>
              <a:gd name="T95" fmla="*/ 247 h 320"/>
              <a:gd name="T96" fmla="*/ 41 w 584"/>
              <a:gd name="T97" fmla="*/ 76 h 320"/>
              <a:gd name="T98" fmla="*/ 75 w 584"/>
              <a:gd name="T99" fmla="*/ 51 h 320"/>
              <a:gd name="T100" fmla="*/ 101 w 584"/>
              <a:gd name="T101" fmla="*/ 38 h 320"/>
              <a:gd name="T102" fmla="*/ 126 w 584"/>
              <a:gd name="T103" fmla="*/ 100 h 320"/>
              <a:gd name="T104" fmla="*/ 98 w 584"/>
              <a:gd name="T105" fmla="*/ 115 h 320"/>
              <a:gd name="T106" fmla="*/ 82 w 584"/>
              <a:gd name="T107" fmla="*/ 129 h 320"/>
              <a:gd name="T108" fmla="*/ 169 w 584"/>
              <a:gd name="T109" fmla="*/ 15 h 320"/>
              <a:gd name="T110" fmla="*/ 238 w 584"/>
              <a:gd name="T111" fmla="*/ 3 h 320"/>
              <a:gd name="T112" fmla="*/ 203 w 584"/>
              <a:gd name="T113" fmla="*/ 75 h 320"/>
              <a:gd name="T114" fmla="*/ 169 w 584"/>
              <a:gd name="T115" fmla="*/ 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4" h="320">
                <a:moveTo>
                  <a:pt x="242" y="2"/>
                </a:moveTo>
                <a:lnTo>
                  <a:pt x="296" y="0"/>
                </a:lnTo>
                <a:lnTo>
                  <a:pt x="312" y="0"/>
                </a:lnTo>
                <a:lnTo>
                  <a:pt x="309" y="67"/>
                </a:lnTo>
                <a:lnTo>
                  <a:pt x="299" y="66"/>
                </a:lnTo>
                <a:lnTo>
                  <a:pt x="246" y="69"/>
                </a:lnTo>
                <a:lnTo>
                  <a:pt x="242" y="2"/>
                </a:lnTo>
                <a:close/>
                <a:moveTo>
                  <a:pt x="382" y="6"/>
                </a:moveTo>
                <a:lnTo>
                  <a:pt x="405" y="10"/>
                </a:lnTo>
                <a:lnTo>
                  <a:pt x="450" y="22"/>
                </a:lnTo>
                <a:lnTo>
                  <a:pt x="433" y="86"/>
                </a:lnTo>
                <a:lnTo>
                  <a:pt x="395" y="76"/>
                </a:lnTo>
                <a:lnTo>
                  <a:pt x="372" y="72"/>
                </a:lnTo>
                <a:lnTo>
                  <a:pt x="382" y="6"/>
                </a:lnTo>
                <a:close/>
                <a:moveTo>
                  <a:pt x="521" y="52"/>
                </a:moveTo>
                <a:lnTo>
                  <a:pt x="534" y="61"/>
                </a:lnTo>
                <a:lnTo>
                  <a:pt x="550" y="73"/>
                </a:lnTo>
                <a:lnTo>
                  <a:pt x="564" y="87"/>
                </a:lnTo>
                <a:cubicBezTo>
                  <a:pt x="566" y="88"/>
                  <a:pt x="567" y="89"/>
                  <a:pt x="568" y="91"/>
                </a:cubicBezTo>
                <a:lnTo>
                  <a:pt x="576" y="102"/>
                </a:lnTo>
                <a:cubicBezTo>
                  <a:pt x="577" y="104"/>
                  <a:pt x="578" y="105"/>
                  <a:pt x="579" y="106"/>
                </a:cubicBezTo>
                <a:lnTo>
                  <a:pt x="581" y="109"/>
                </a:lnTo>
                <a:lnTo>
                  <a:pt x="522" y="141"/>
                </a:lnTo>
                <a:lnTo>
                  <a:pt x="520" y="138"/>
                </a:lnTo>
                <a:lnTo>
                  <a:pt x="523" y="142"/>
                </a:lnTo>
                <a:lnTo>
                  <a:pt x="514" y="130"/>
                </a:lnTo>
                <a:lnTo>
                  <a:pt x="518" y="134"/>
                </a:lnTo>
                <a:lnTo>
                  <a:pt x="509" y="126"/>
                </a:lnTo>
                <a:lnTo>
                  <a:pt x="499" y="117"/>
                </a:lnTo>
                <a:lnTo>
                  <a:pt x="485" y="108"/>
                </a:lnTo>
                <a:lnTo>
                  <a:pt x="521" y="52"/>
                </a:lnTo>
                <a:close/>
                <a:moveTo>
                  <a:pt x="584" y="204"/>
                </a:moveTo>
                <a:lnTo>
                  <a:pt x="579" y="214"/>
                </a:lnTo>
                <a:cubicBezTo>
                  <a:pt x="578" y="215"/>
                  <a:pt x="577" y="216"/>
                  <a:pt x="576" y="218"/>
                </a:cubicBezTo>
                <a:lnTo>
                  <a:pt x="568" y="229"/>
                </a:lnTo>
                <a:cubicBezTo>
                  <a:pt x="567" y="231"/>
                  <a:pt x="566" y="232"/>
                  <a:pt x="564" y="233"/>
                </a:cubicBezTo>
                <a:lnTo>
                  <a:pt x="553" y="244"/>
                </a:lnTo>
                <a:lnTo>
                  <a:pt x="537" y="257"/>
                </a:lnTo>
                <a:lnTo>
                  <a:pt x="527" y="264"/>
                </a:lnTo>
                <a:lnTo>
                  <a:pt x="491" y="208"/>
                </a:lnTo>
                <a:lnTo>
                  <a:pt x="496" y="205"/>
                </a:lnTo>
                <a:lnTo>
                  <a:pt x="506" y="197"/>
                </a:lnTo>
                <a:lnTo>
                  <a:pt x="518" y="186"/>
                </a:lnTo>
                <a:lnTo>
                  <a:pt x="514" y="190"/>
                </a:lnTo>
                <a:lnTo>
                  <a:pt x="523" y="178"/>
                </a:lnTo>
                <a:lnTo>
                  <a:pt x="520" y="182"/>
                </a:lnTo>
                <a:lnTo>
                  <a:pt x="525" y="173"/>
                </a:lnTo>
                <a:lnTo>
                  <a:pt x="584" y="204"/>
                </a:lnTo>
                <a:close/>
                <a:moveTo>
                  <a:pt x="460" y="295"/>
                </a:moveTo>
                <a:lnTo>
                  <a:pt x="456" y="297"/>
                </a:lnTo>
                <a:lnTo>
                  <a:pt x="409" y="309"/>
                </a:lnTo>
                <a:lnTo>
                  <a:pt x="389" y="312"/>
                </a:lnTo>
                <a:lnTo>
                  <a:pt x="379" y="246"/>
                </a:lnTo>
                <a:lnTo>
                  <a:pt x="392" y="245"/>
                </a:lnTo>
                <a:lnTo>
                  <a:pt x="434" y="234"/>
                </a:lnTo>
                <a:lnTo>
                  <a:pt x="437" y="233"/>
                </a:lnTo>
                <a:lnTo>
                  <a:pt x="460" y="295"/>
                </a:lnTo>
                <a:close/>
                <a:moveTo>
                  <a:pt x="319" y="319"/>
                </a:moveTo>
                <a:lnTo>
                  <a:pt x="299" y="320"/>
                </a:lnTo>
                <a:lnTo>
                  <a:pt x="249" y="318"/>
                </a:lnTo>
                <a:lnTo>
                  <a:pt x="253" y="252"/>
                </a:lnTo>
                <a:lnTo>
                  <a:pt x="296" y="254"/>
                </a:lnTo>
                <a:lnTo>
                  <a:pt x="316" y="253"/>
                </a:lnTo>
                <a:lnTo>
                  <a:pt x="319" y="319"/>
                </a:lnTo>
                <a:close/>
                <a:moveTo>
                  <a:pt x="177" y="307"/>
                </a:moveTo>
                <a:lnTo>
                  <a:pt x="141" y="297"/>
                </a:lnTo>
                <a:lnTo>
                  <a:pt x="118" y="289"/>
                </a:lnTo>
                <a:lnTo>
                  <a:pt x="108" y="285"/>
                </a:lnTo>
                <a:lnTo>
                  <a:pt x="135" y="224"/>
                </a:lnTo>
                <a:lnTo>
                  <a:pt x="140" y="227"/>
                </a:lnTo>
                <a:lnTo>
                  <a:pt x="158" y="233"/>
                </a:lnTo>
                <a:lnTo>
                  <a:pt x="194" y="242"/>
                </a:lnTo>
                <a:lnTo>
                  <a:pt x="177" y="307"/>
                </a:lnTo>
                <a:close/>
                <a:moveTo>
                  <a:pt x="44" y="247"/>
                </a:moveTo>
                <a:lnTo>
                  <a:pt x="44" y="247"/>
                </a:lnTo>
                <a:lnTo>
                  <a:pt x="30" y="233"/>
                </a:lnTo>
                <a:cubicBezTo>
                  <a:pt x="29" y="232"/>
                  <a:pt x="28" y="231"/>
                  <a:pt x="26" y="229"/>
                </a:cubicBezTo>
                <a:lnTo>
                  <a:pt x="18" y="218"/>
                </a:lnTo>
                <a:cubicBezTo>
                  <a:pt x="17" y="216"/>
                  <a:pt x="16" y="215"/>
                  <a:pt x="15" y="214"/>
                </a:cubicBezTo>
                <a:lnTo>
                  <a:pt x="9" y="202"/>
                </a:lnTo>
                <a:cubicBezTo>
                  <a:pt x="8" y="200"/>
                  <a:pt x="7" y="198"/>
                  <a:pt x="6" y="196"/>
                </a:cubicBezTo>
                <a:lnTo>
                  <a:pt x="2" y="184"/>
                </a:lnTo>
                <a:cubicBezTo>
                  <a:pt x="1" y="181"/>
                  <a:pt x="1" y="179"/>
                  <a:pt x="1" y="176"/>
                </a:cubicBezTo>
                <a:lnTo>
                  <a:pt x="0" y="167"/>
                </a:lnTo>
                <a:lnTo>
                  <a:pt x="66" y="161"/>
                </a:lnTo>
                <a:lnTo>
                  <a:pt x="67" y="170"/>
                </a:lnTo>
                <a:lnTo>
                  <a:pt x="65" y="162"/>
                </a:lnTo>
                <a:lnTo>
                  <a:pt x="70" y="175"/>
                </a:lnTo>
                <a:lnTo>
                  <a:pt x="67" y="170"/>
                </a:lnTo>
                <a:lnTo>
                  <a:pt x="74" y="182"/>
                </a:lnTo>
                <a:lnTo>
                  <a:pt x="71" y="178"/>
                </a:lnTo>
                <a:lnTo>
                  <a:pt x="80" y="190"/>
                </a:lnTo>
                <a:lnTo>
                  <a:pt x="77" y="186"/>
                </a:lnTo>
                <a:lnTo>
                  <a:pt x="85" y="194"/>
                </a:lnTo>
                <a:lnTo>
                  <a:pt x="85" y="195"/>
                </a:lnTo>
                <a:lnTo>
                  <a:pt x="44" y="247"/>
                </a:lnTo>
                <a:close/>
                <a:moveTo>
                  <a:pt x="35" y="81"/>
                </a:moveTo>
                <a:lnTo>
                  <a:pt x="41" y="76"/>
                </a:lnTo>
                <a:lnTo>
                  <a:pt x="57" y="63"/>
                </a:lnTo>
                <a:lnTo>
                  <a:pt x="75" y="51"/>
                </a:lnTo>
                <a:lnTo>
                  <a:pt x="94" y="41"/>
                </a:lnTo>
                <a:lnTo>
                  <a:pt x="101" y="38"/>
                </a:lnTo>
                <a:lnTo>
                  <a:pt x="127" y="99"/>
                </a:lnTo>
                <a:lnTo>
                  <a:pt x="126" y="100"/>
                </a:lnTo>
                <a:lnTo>
                  <a:pt x="111" y="107"/>
                </a:lnTo>
                <a:lnTo>
                  <a:pt x="98" y="115"/>
                </a:lnTo>
                <a:lnTo>
                  <a:pt x="88" y="123"/>
                </a:lnTo>
                <a:lnTo>
                  <a:pt x="82" y="129"/>
                </a:lnTo>
                <a:lnTo>
                  <a:pt x="35" y="81"/>
                </a:lnTo>
                <a:close/>
                <a:moveTo>
                  <a:pt x="169" y="15"/>
                </a:moveTo>
                <a:lnTo>
                  <a:pt x="186" y="11"/>
                </a:lnTo>
                <a:lnTo>
                  <a:pt x="238" y="3"/>
                </a:lnTo>
                <a:lnTo>
                  <a:pt x="248" y="69"/>
                </a:lnTo>
                <a:lnTo>
                  <a:pt x="203" y="75"/>
                </a:lnTo>
                <a:lnTo>
                  <a:pt x="185" y="80"/>
                </a:lnTo>
                <a:lnTo>
                  <a:pt x="169" y="15"/>
                </a:lnTo>
                <a:close/>
              </a:path>
            </a:pathLst>
          </a:custGeom>
          <a:solidFill>
            <a:srgbClr val="000000"/>
          </a:solidFill>
          <a:ln w="0">
            <a:solidFill>
              <a:srgbClr val="000000"/>
            </a:solidFill>
            <a:prstDash val="solid"/>
            <a:round/>
            <a:headEnd/>
            <a:tailEnd/>
          </a:ln>
        </p:spPr>
        <p:txBody>
          <a:bodyPr/>
          <a:lstStyle/>
          <a:p>
            <a:endParaRPr lang="fi-FI"/>
          </a:p>
        </p:txBody>
      </p:sp>
      <p:grpSp>
        <p:nvGrpSpPr>
          <p:cNvPr id="3957062" name="Group 326"/>
          <p:cNvGrpSpPr>
            <a:grpSpLocks/>
          </p:cNvGrpSpPr>
          <p:nvPr/>
        </p:nvGrpSpPr>
        <p:grpSpPr bwMode="auto">
          <a:xfrm>
            <a:off x="7659688" y="4537943"/>
            <a:ext cx="171450" cy="84138"/>
            <a:chOff x="4780" y="2586"/>
            <a:chExt cx="108" cy="53"/>
          </a:xfrm>
        </p:grpSpPr>
        <p:sp>
          <p:nvSpPr>
            <p:cNvPr id="3957063" name="Oval 327"/>
            <p:cNvSpPr>
              <a:spLocks noChangeArrowheads="1"/>
            </p:cNvSpPr>
            <p:nvPr/>
          </p:nvSpPr>
          <p:spPr bwMode="auto">
            <a:xfrm>
              <a:off x="4780" y="2586"/>
              <a:ext cx="108" cy="53"/>
            </a:xfrm>
            <a:prstGeom prst="ellipse">
              <a:avLst/>
            </a:prstGeom>
            <a:solidFill>
              <a:srgbClr val="CCECFF"/>
            </a:solidFill>
            <a:ln w="0">
              <a:solidFill>
                <a:srgbClr val="000000"/>
              </a:solidFill>
              <a:round/>
              <a:headEnd/>
              <a:tailEnd/>
            </a:ln>
          </p:spPr>
          <p:txBody>
            <a:bodyPr/>
            <a:lstStyle/>
            <a:p>
              <a:endParaRPr lang="fi-FI"/>
            </a:p>
          </p:txBody>
        </p:sp>
        <p:sp>
          <p:nvSpPr>
            <p:cNvPr id="3957064" name="Oval 328"/>
            <p:cNvSpPr>
              <a:spLocks noChangeArrowheads="1"/>
            </p:cNvSpPr>
            <p:nvPr/>
          </p:nvSpPr>
          <p:spPr bwMode="auto">
            <a:xfrm>
              <a:off x="4780" y="2586"/>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65" name="Group 329"/>
          <p:cNvGrpSpPr>
            <a:grpSpLocks/>
          </p:cNvGrpSpPr>
          <p:nvPr/>
        </p:nvGrpSpPr>
        <p:grpSpPr bwMode="auto">
          <a:xfrm>
            <a:off x="7319963" y="4202981"/>
            <a:ext cx="169862" cy="85725"/>
            <a:chOff x="4566" y="2375"/>
            <a:chExt cx="107" cy="54"/>
          </a:xfrm>
        </p:grpSpPr>
        <p:sp>
          <p:nvSpPr>
            <p:cNvPr id="3957066" name="Oval 330"/>
            <p:cNvSpPr>
              <a:spLocks noChangeArrowheads="1"/>
            </p:cNvSpPr>
            <p:nvPr/>
          </p:nvSpPr>
          <p:spPr bwMode="auto">
            <a:xfrm>
              <a:off x="4566" y="2375"/>
              <a:ext cx="107" cy="54"/>
            </a:xfrm>
            <a:prstGeom prst="ellipse">
              <a:avLst/>
            </a:prstGeom>
            <a:solidFill>
              <a:srgbClr val="CCECFF"/>
            </a:solidFill>
            <a:ln w="0">
              <a:solidFill>
                <a:srgbClr val="000000"/>
              </a:solidFill>
              <a:round/>
              <a:headEnd/>
              <a:tailEnd/>
            </a:ln>
          </p:spPr>
          <p:txBody>
            <a:bodyPr/>
            <a:lstStyle/>
            <a:p>
              <a:endParaRPr lang="fi-FI"/>
            </a:p>
          </p:txBody>
        </p:sp>
        <p:sp>
          <p:nvSpPr>
            <p:cNvPr id="3957067" name="Oval 331"/>
            <p:cNvSpPr>
              <a:spLocks noChangeArrowheads="1"/>
            </p:cNvSpPr>
            <p:nvPr/>
          </p:nvSpPr>
          <p:spPr bwMode="auto">
            <a:xfrm>
              <a:off x="4566" y="2375"/>
              <a:ext cx="107"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68" name="Group 332"/>
          <p:cNvGrpSpPr>
            <a:grpSpLocks/>
          </p:cNvGrpSpPr>
          <p:nvPr/>
        </p:nvGrpSpPr>
        <p:grpSpPr bwMode="auto">
          <a:xfrm>
            <a:off x="8002588" y="4428406"/>
            <a:ext cx="169862" cy="82550"/>
            <a:chOff x="4996" y="2517"/>
            <a:chExt cx="107" cy="52"/>
          </a:xfrm>
        </p:grpSpPr>
        <p:sp>
          <p:nvSpPr>
            <p:cNvPr id="3957069" name="Oval 333"/>
            <p:cNvSpPr>
              <a:spLocks noChangeArrowheads="1"/>
            </p:cNvSpPr>
            <p:nvPr/>
          </p:nvSpPr>
          <p:spPr bwMode="auto">
            <a:xfrm>
              <a:off x="4996" y="2517"/>
              <a:ext cx="107" cy="52"/>
            </a:xfrm>
            <a:prstGeom prst="ellipse">
              <a:avLst/>
            </a:prstGeom>
            <a:solidFill>
              <a:srgbClr val="CCECFF"/>
            </a:solidFill>
            <a:ln w="0">
              <a:solidFill>
                <a:srgbClr val="000000"/>
              </a:solidFill>
              <a:round/>
              <a:headEnd/>
              <a:tailEnd/>
            </a:ln>
          </p:spPr>
          <p:txBody>
            <a:bodyPr/>
            <a:lstStyle/>
            <a:p>
              <a:endParaRPr lang="fi-FI"/>
            </a:p>
          </p:txBody>
        </p:sp>
        <p:sp>
          <p:nvSpPr>
            <p:cNvPr id="3957070" name="Oval 334"/>
            <p:cNvSpPr>
              <a:spLocks noChangeArrowheads="1"/>
            </p:cNvSpPr>
            <p:nvPr/>
          </p:nvSpPr>
          <p:spPr bwMode="auto">
            <a:xfrm>
              <a:off x="4996" y="2517"/>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71" name="Group 335"/>
          <p:cNvGrpSpPr>
            <a:grpSpLocks/>
          </p:cNvGrpSpPr>
          <p:nvPr/>
        </p:nvGrpSpPr>
        <p:grpSpPr bwMode="auto">
          <a:xfrm>
            <a:off x="6513513" y="4398243"/>
            <a:ext cx="169862" cy="84138"/>
            <a:chOff x="4058" y="2498"/>
            <a:chExt cx="107" cy="53"/>
          </a:xfrm>
        </p:grpSpPr>
        <p:sp>
          <p:nvSpPr>
            <p:cNvPr id="3957072" name="Oval 336"/>
            <p:cNvSpPr>
              <a:spLocks noChangeArrowheads="1"/>
            </p:cNvSpPr>
            <p:nvPr/>
          </p:nvSpPr>
          <p:spPr bwMode="auto">
            <a:xfrm>
              <a:off x="4058" y="2498"/>
              <a:ext cx="107" cy="53"/>
            </a:xfrm>
            <a:prstGeom prst="ellipse">
              <a:avLst/>
            </a:prstGeom>
            <a:solidFill>
              <a:srgbClr val="CCECFF"/>
            </a:solidFill>
            <a:ln w="0">
              <a:solidFill>
                <a:srgbClr val="000000"/>
              </a:solidFill>
              <a:round/>
              <a:headEnd/>
              <a:tailEnd/>
            </a:ln>
          </p:spPr>
          <p:txBody>
            <a:bodyPr/>
            <a:lstStyle/>
            <a:p>
              <a:endParaRPr lang="fi-FI"/>
            </a:p>
          </p:txBody>
        </p:sp>
        <p:sp>
          <p:nvSpPr>
            <p:cNvPr id="3957073" name="Oval 337"/>
            <p:cNvSpPr>
              <a:spLocks noChangeArrowheads="1"/>
            </p:cNvSpPr>
            <p:nvPr/>
          </p:nvSpPr>
          <p:spPr bwMode="auto">
            <a:xfrm>
              <a:off x="4058" y="2498"/>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074" name="Freeform 338"/>
          <p:cNvSpPr>
            <a:spLocks noEditPoints="1"/>
          </p:cNvSpPr>
          <p:nvPr/>
        </p:nvSpPr>
        <p:spPr bwMode="auto">
          <a:xfrm>
            <a:off x="6373813" y="4526831"/>
            <a:ext cx="188912" cy="106362"/>
          </a:xfrm>
          <a:custGeom>
            <a:avLst/>
            <a:gdLst>
              <a:gd name="T0" fmla="*/ 295 w 584"/>
              <a:gd name="T1" fmla="*/ 0 h 325"/>
              <a:gd name="T2" fmla="*/ 308 w 584"/>
              <a:gd name="T3" fmla="*/ 68 h 325"/>
              <a:gd name="T4" fmla="*/ 245 w 584"/>
              <a:gd name="T5" fmla="*/ 70 h 325"/>
              <a:gd name="T6" fmla="*/ 381 w 584"/>
              <a:gd name="T7" fmla="*/ 7 h 325"/>
              <a:gd name="T8" fmla="*/ 450 w 584"/>
              <a:gd name="T9" fmla="*/ 23 h 325"/>
              <a:gd name="T10" fmla="*/ 394 w 584"/>
              <a:gd name="T11" fmla="*/ 77 h 325"/>
              <a:gd name="T12" fmla="*/ 381 w 584"/>
              <a:gd name="T13" fmla="*/ 7 h 325"/>
              <a:gd name="T14" fmla="*/ 534 w 584"/>
              <a:gd name="T15" fmla="*/ 63 h 325"/>
              <a:gd name="T16" fmla="*/ 564 w 584"/>
              <a:gd name="T17" fmla="*/ 89 h 325"/>
              <a:gd name="T18" fmla="*/ 578 w 584"/>
              <a:gd name="T19" fmla="*/ 109 h 325"/>
              <a:gd name="T20" fmla="*/ 521 w 584"/>
              <a:gd name="T21" fmla="*/ 143 h 325"/>
              <a:gd name="T22" fmla="*/ 522 w 584"/>
              <a:gd name="T23" fmla="*/ 144 h 325"/>
              <a:gd name="T24" fmla="*/ 508 w 584"/>
              <a:gd name="T25" fmla="*/ 127 h 325"/>
              <a:gd name="T26" fmla="*/ 484 w 584"/>
              <a:gd name="T27" fmla="*/ 109 h 325"/>
              <a:gd name="T28" fmla="*/ 584 w 584"/>
              <a:gd name="T29" fmla="*/ 206 h 325"/>
              <a:gd name="T30" fmla="*/ 567 w 584"/>
              <a:gd name="T31" fmla="*/ 233 h 325"/>
              <a:gd name="T32" fmla="*/ 553 w 584"/>
              <a:gd name="T33" fmla="*/ 248 h 325"/>
              <a:gd name="T34" fmla="*/ 528 w 584"/>
              <a:gd name="T35" fmla="*/ 267 h 325"/>
              <a:gd name="T36" fmla="*/ 495 w 584"/>
              <a:gd name="T37" fmla="*/ 209 h 325"/>
              <a:gd name="T38" fmla="*/ 517 w 584"/>
              <a:gd name="T39" fmla="*/ 190 h 325"/>
              <a:gd name="T40" fmla="*/ 520 w 584"/>
              <a:gd name="T41" fmla="*/ 185 h 325"/>
              <a:gd name="T42" fmla="*/ 584 w 584"/>
              <a:gd name="T43" fmla="*/ 206 h 325"/>
              <a:gd name="T44" fmla="*/ 456 w 584"/>
              <a:gd name="T45" fmla="*/ 301 h 325"/>
              <a:gd name="T46" fmla="*/ 391 w 584"/>
              <a:gd name="T47" fmla="*/ 317 h 325"/>
              <a:gd name="T48" fmla="*/ 391 w 584"/>
              <a:gd name="T49" fmla="*/ 249 h 325"/>
              <a:gd name="T50" fmla="*/ 439 w 584"/>
              <a:gd name="T51" fmla="*/ 237 h 325"/>
              <a:gd name="T52" fmla="*/ 321 w 584"/>
              <a:gd name="T53" fmla="*/ 324 h 325"/>
              <a:gd name="T54" fmla="*/ 251 w 584"/>
              <a:gd name="T55" fmla="*/ 323 h 325"/>
              <a:gd name="T56" fmla="*/ 295 w 584"/>
              <a:gd name="T57" fmla="*/ 259 h 325"/>
              <a:gd name="T58" fmla="*/ 321 w 584"/>
              <a:gd name="T59" fmla="*/ 324 h 325"/>
              <a:gd name="T60" fmla="*/ 140 w 584"/>
              <a:gd name="T61" fmla="*/ 302 h 325"/>
              <a:gd name="T62" fmla="*/ 110 w 584"/>
              <a:gd name="T63" fmla="*/ 291 h 325"/>
              <a:gd name="T64" fmla="*/ 140 w 584"/>
              <a:gd name="T65" fmla="*/ 231 h 325"/>
              <a:gd name="T66" fmla="*/ 196 w 584"/>
              <a:gd name="T67" fmla="*/ 248 h 325"/>
              <a:gd name="T68" fmla="*/ 46 w 584"/>
              <a:gd name="T69" fmla="*/ 252 h 325"/>
              <a:gd name="T70" fmla="*/ 29 w 584"/>
              <a:gd name="T71" fmla="*/ 237 h 325"/>
              <a:gd name="T72" fmla="*/ 17 w 584"/>
              <a:gd name="T73" fmla="*/ 221 h 325"/>
              <a:gd name="T74" fmla="*/ 8 w 584"/>
              <a:gd name="T75" fmla="*/ 205 h 325"/>
              <a:gd name="T76" fmla="*/ 2 w 584"/>
              <a:gd name="T77" fmla="*/ 187 h 325"/>
              <a:gd name="T78" fmla="*/ 0 w 584"/>
              <a:gd name="T79" fmla="*/ 174 h 325"/>
              <a:gd name="T80" fmla="*/ 66 w 584"/>
              <a:gd name="T81" fmla="*/ 173 h 325"/>
              <a:gd name="T82" fmla="*/ 69 w 584"/>
              <a:gd name="T83" fmla="*/ 178 h 325"/>
              <a:gd name="T84" fmla="*/ 73 w 584"/>
              <a:gd name="T85" fmla="*/ 186 h 325"/>
              <a:gd name="T86" fmla="*/ 80 w 584"/>
              <a:gd name="T87" fmla="*/ 194 h 325"/>
              <a:gd name="T88" fmla="*/ 85 w 584"/>
              <a:gd name="T89" fmla="*/ 199 h 325"/>
              <a:gd name="T90" fmla="*/ 46 w 584"/>
              <a:gd name="T91" fmla="*/ 252 h 325"/>
              <a:gd name="T92" fmla="*/ 40 w 584"/>
              <a:gd name="T93" fmla="*/ 78 h 325"/>
              <a:gd name="T94" fmla="*/ 74 w 584"/>
              <a:gd name="T95" fmla="*/ 53 h 325"/>
              <a:gd name="T96" fmla="*/ 125 w 584"/>
              <a:gd name="T97" fmla="*/ 101 h 325"/>
              <a:gd name="T98" fmla="*/ 98 w 584"/>
              <a:gd name="T99" fmla="*/ 117 h 325"/>
              <a:gd name="T100" fmla="*/ 79 w 584"/>
              <a:gd name="T101" fmla="*/ 134 h 325"/>
              <a:gd name="T102" fmla="*/ 163 w 584"/>
              <a:gd name="T103" fmla="*/ 17 h 325"/>
              <a:gd name="T104" fmla="*/ 232 w 584"/>
              <a:gd name="T105" fmla="*/ 4 h 325"/>
              <a:gd name="T106" fmla="*/ 202 w 584"/>
              <a:gd name="T107" fmla="*/ 76 h 325"/>
              <a:gd name="T108" fmla="*/ 163 w 584"/>
              <a:gd name="T109" fmla="*/ 1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325">
                <a:moveTo>
                  <a:pt x="242" y="3"/>
                </a:moveTo>
                <a:lnTo>
                  <a:pt x="295" y="0"/>
                </a:lnTo>
                <a:lnTo>
                  <a:pt x="311" y="1"/>
                </a:lnTo>
                <a:lnTo>
                  <a:pt x="308" y="68"/>
                </a:lnTo>
                <a:lnTo>
                  <a:pt x="298" y="67"/>
                </a:lnTo>
                <a:lnTo>
                  <a:pt x="245" y="70"/>
                </a:lnTo>
                <a:lnTo>
                  <a:pt x="242" y="3"/>
                </a:lnTo>
                <a:close/>
                <a:moveTo>
                  <a:pt x="381" y="7"/>
                </a:moveTo>
                <a:lnTo>
                  <a:pt x="405" y="11"/>
                </a:lnTo>
                <a:lnTo>
                  <a:pt x="450" y="23"/>
                </a:lnTo>
                <a:lnTo>
                  <a:pt x="433" y="87"/>
                </a:lnTo>
                <a:lnTo>
                  <a:pt x="394" y="77"/>
                </a:lnTo>
                <a:lnTo>
                  <a:pt x="371" y="73"/>
                </a:lnTo>
                <a:lnTo>
                  <a:pt x="381" y="7"/>
                </a:lnTo>
                <a:close/>
                <a:moveTo>
                  <a:pt x="520" y="54"/>
                </a:moveTo>
                <a:lnTo>
                  <a:pt x="534" y="63"/>
                </a:lnTo>
                <a:lnTo>
                  <a:pt x="550" y="75"/>
                </a:lnTo>
                <a:lnTo>
                  <a:pt x="564" y="89"/>
                </a:lnTo>
                <a:lnTo>
                  <a:pt x="576" y="105"/>
                </a:lnTo>
                <a:cubicBezTo>
                  <a:pt x="577" y="106"/>
                  <a:pt x="578" y="107"/>
                  <a:pt x="578" y="109"/>
                </a:cubicBezTo>
                <a:lnTo>
                  <a:pt x="580" y="111"/>
                </a:lnTo>
                <a:lnTo>
                  <a:pt x="521" y="143"/>
                </a:lnTo>
                <a:lnTo>
                  <a:pt x="520" y="140"/>
                </a:lnTo>
                <a:lnTo>
                  <a:pt x="522" y="144"/>
                </a:lnTo>
                <a:lnTo>
                  <a:pt x="516" y="136"/>
                </a:lnTo>
                <a:lnTo>
                  <a:pt x="508" y="127"/>
                </a:lnTo>
                <a:lnTo>
                  <a:pt x="497" y="118"/>
                </a:lnTo>
                <a:lnTo>
                  <a:pt x="484" y="109"/>
                </a:lnTo>
                <a:lnTo>
                  <a:pt x="520" y="54"/>
                </a:lnTo>
                <a:close/>
                <a:moveTo>
                  <a:pt x="584" y="206"/>
                </a:moveTo>
                <a:lnTo>
                  <a:pt x="578" y="217"/>
                </a:lnTo>
                <a:lnTo>
                  <a:pt x="567" y="233"/>
                </a:lnTo>
                <a:cubicBezTo>
                  <a:pt x="566" y="234"/>
                  <a:pt x="565" y="236"/>
                  <a:pt x="564" y="237"/>
                </a:cubicBezTo>
                <a:lnTo>
                  <a:pt x="553" y="248"/>
                </a:lnTo>
                <a:lnTo>
                  <a:pt x="537" y="261"/>
                </a:lnTo>
                <a:lnTo>
                  <a:pt x="528" y="267"/>
                </a:lnTo>
                <a:lnTo>
                  <a:pt x="492" y="211"/>
                </a:lnTo>
                <a:lnTo>
                  <a:pt x="495" y="209"/>
                </a:lnTo>
                <a:lnTo>
                  <a:pt x="505" y="201"/>
                </a:lnTo>
                <a:lnTo>
                  <a:pt x="517" y="190"/>
                </a:lnTo>
                <a:lnTo>
                  <a:pt x="513" y="194"/>
                </a:lnTo>
                <a:lnTo>
                  <a:pt x="520" y="185"/>
                </a:lnTo>
                <a:lnTo>
                  <a:pt x="526" y="174"/>
                </a:lnTo>
                <a:lnTo>
                  <a:pt x="584" y="206"/>
                </a:lnTo>
                <a:close/>
                <a:moveTo>
                  <a:pt x="462" y="299"/>
                </a:moveTo>
                <a:lnTo>
                  <a:pt x="456" y="301"/>
                </a:lnTo>
                <a:lnTo>
                  <a:pt x="408" y="314"/>
                </a:lnTo>
                <a:lnTo>
                  <a:pt x="391" y="317"/>
                </a:lnTo>
                <a:lnTo>
                  <a:pt x="381" y="251"/>
                </a:lnTo>
                <a:lnTo>
                  <a:pt x="391" y="249"/>
                </a:lnTo>
                <a:lnTo>
                  <a:pt x="433" y="239"/>
                </a:lnTo>
                <a:lnTo>
                  <a:pt x="439" y="237"/>
                </a:lnTo>
                <a:lnTo>
                  <a:pt x="462" y="299"/>
                </a:lnTo>
                <a:close/>
                <a:moveTo>
                  <a:pt x="321" y="324"/>
                </a:moveTo>
                <a:lnTo>
                  <a:pt x="298" y="325"/>
                </a:lnTo>
                <a:lnTo>
                  <a:pt x="251" y="323"/>
                </a:lnTo>
                <a:lnTo>
                  <a:pt x="255" y="257"/>
                </a:lnTo>
                <a:lnTo>
                  <a:pt x="295" y="259"/>
                </a:lnTo>
                <a:lnTo>
                  <a:pt x="318" y="258"/>
                </a:lnTo>
                <a:lnTo>
                  <a:pt x="321" y="324"/>
                </a:lnTo>
                <a:close/>
                <a:moveTo>
                  <a:pt x="179" y="312"/>
                </a:moveTo>
                <a:lnTo>
                  <a:pt x="140" y="302"/>
                </a:lnTo>
                <a:lnTo>
                  <a:pt x="117" y="294"/>
                </a:lnTo>
                <a:lnTo>
                  <a:pt x="110" y="291"/>
                </a:lnTo>
                <a:lnTo>
                  <a:pt x="137" y="230"/>
                </a:lnTo>
                <a:lnTo>
                  <a:pt x="140" y="231"/>
                </a:lnTo>
                <a:lnTo>
                  <a:pt x="157" y="238"/>
                </a:lnTo>
                <a:lnTo>
                  <a:pt x="196" y="248"/>
                </a:lnTo>
                <a:lnTo>
                  <a:pt x="179" y="312"/>
                </a:lnTo>
                <a:close/>
                <a:moveTo>
                  <a:pt x="46" y="252"/>
                </a:moveTo>
                <a:lnTo>
                  <a:pt x="43" y="250"/>
                </a:lnTo>
                <a:lnTo>
                  <a:pt x="29" y="237"/>
                </a:lnTo>
                <a:cubicBezTo>
                  <a:pt x="28" y="236"/>
                  <a:pt x="27" y="234"/>
                  <a:pt x="26" y="233"/>
                </a:cubicBezTo>
                <a:lnTo>
                  <a:pt x="17" y="221"/>
                </a:lnTo>
                <a:cubicBezTo>
                  <a:pt x="16" y="220"/>
                  <a:pt x="15" y="218"/>
                  <a:pt x="15" y="217"/>
                </a:cubicBezTo>
                <a:lnTo>
                  <a:pt x="8" y="205"/>
                </a:lnTo>
                <a:cubicBezTo>
                  <a:pt x="7" y="203"/>
                  <a:pt x="6" y="201"/>
                  <a:pt x="6" y="200"/>
                </a:cubicBezTo>
                <a:lnTo>
                  <a:pt x="2" y="187"/>
                </a:lnTo>
                <a:cubicBezTo>
                  <a:pt x="1" y="184"/>
                  <a:pt x="0" y="182"/>
                  <a:pt x="0" y="179"/>
                </a:cubicBezTo>
                <a:lnTo>
                  <a:pt x="0" y="174"/>
                </a:lnTo>
                <a:lnTo>
                  <a:pt x="66" y="168"/>
                </a:lnTo>
                <a:lnTo>
                  <a:pt x="66" y="173"/>
                </a:lnTo>
                <a:lnTo>
                  <a:pt x="65" y="166"/>
                </a:lnTo>
                <a:lnTo>
                  <a:pt x="69" y="178"/>
                </a:lnTo>
                <a:lnTo>
                  <a:pt x="67" y="173"/>
                </a:lnTo>
                <a:lnTo>
                  <a:pt x="73" y="186"/>
                </a:lnTo>
                <a:lnTo>
                  <a:pt x="71" y="182"/>
                </a:lnTo>
                <a:lnTo>
                  <a:pt x="80" y="194"/>
                </a:lnTo>
                <a:lnTo>
                  <a:pt x="76" y="190"/>
                </a:lnTo>
                <a:lnTo>
                  <a:pt x="85" y="199"/>
                </a:lnTo>
                <a:lnTo>
                  <a:pt x="88" y="201"/>
                </a:lnTo>
                <a:lnTo>
                  <a:pt x="46" y="252"/>
                </a:lnTo>
                <a:close/>
                <a:moveTo>
                  <a:pt x="31" y="87"/>
                </a:moveTo>
                <a:lnTo>
                  <a:pt x="40" y="78"/>
                </a:lnTo>
                <a:lnTo>
                  <a:pt x="57" y="65"/>
                </a:lnTo>
                <a:lnTo>
                  <a:pt x="74" y="53"/>
                </a:lnTo>
                <a:lnTo>
                  <a:pt x="93" y="43"/>
                </a:lnTo>
                <a:lnTo>
                  <a:pt x="125" y="101"/>
                </a:lnTo>
                <a:lnTo>
                  <a:pt x="111" y="109"/>
                </a:lnTo>
                <a:lnTo>
                  <a:pt x="98" y="117"/>
                </a:lnTo>
                <a:lnTo>
                  <a:pt x="88" y="125"/>
                </a:lnTo>
                <a:lnTo>
                  <a:pt x="79" y="134"/>
                </a:lnTo>
                <a:lnTo>
                  <a:pt x="31" y="87"/>
                </a:lnTo>
                <a:close/>
                <a:moveTo>
                  <a:pt x="163" y="17"/>
                </a:moveTo>
                <a:lnTo>
                  <a:pt x="185" y="12"/>
                </a:lnTo>
                <a:lnTo>
                  <a:pt x="232" y="4"/>
                </a:lnTo>
                <a:lnTo>
                  <a:pt x="242" y="70"/>
                </a:lnTo>
                <a:lnTo>
                  <a:pt x="202" y="76"/>
                </a:lnTo>
                <a:lnTo>
                  <a:pt x="180" y="82"/>
                </a:lnTo>
                <a:lnTo>
                  <a:pt x="163" y="17"/>
                </a:lnTo>
                <a:close/>
              </a:path>
            </a:pathLst>
          </a:custGeom>
          <a:solidFill>
            <a:srgbClr val="000000"/>
          </a:solidFill>
          <a:ln w="0">
            <a:solidFill>
              <a:srgbClr val="000000"/>
            </a:solidFill>
            <a:prstDash val="solid"/>
            <a:round/>
            <a:headEnd/>
            <a:tailEnd/>
          </a:ln>
        </p:spPr>
        <p:txBody>
          <a:bodyPr/>
          <a:lstStyle/>
          <a:p>
            <a:endParaRPr lang="fi-FI"/>
          </a:p>
        </p:txBody>
      </p:sp>
      <p:sp>
        <p:nvSpPr>
          <p:cNvPr id="3957075" name="Freeform 339"/>
          <p:cNvSpPr>
            <a:spLocks noEditPoints="1"/>
          </p:cNvSpPr>
          <p:nvPr/>
        </p:nvSpPr>
        <p:spPr bwMode="auto">
          <a:xfrm>
            <a:off x="6076950" y="4387131"/>
            <a:ext cx="190500" cy="106362"/>
          </a:xfrm>
          <a:custGeom>
            <a:avLst/>
            <a:gdLst>
              <a:gd name="T0" fmla="*/ 297 w 589"/>
              <a:gd name="T1" fmla="*/ 0 h 321"/>
              <a:gd name="T2" fmla="*/ 310 w 589"/>
              <a:gd name="T3" fmla="*/ 68 h 321"/>
              <a:gd name="T4" fmla="*/ 247 w 589"/>
              <a:gd name="T5" fmla="*/ 70 h 321"/>
              <a:gd name="T6" fmla="*/ 383 w 589"/>
              <a:gd name="T7" fmla="*/ 7 h 321"/>
              <a:gd name="T8" fmla="*/ 451 w 589"/>
              <a:gd name="T9" fmla="*/ 22 h 321"/>
              <a:gd name="T10" fmla="*/ 398 w 589"/>
              <a:gd name="T11" fmla="*/ 77 h 321"/>
              <a:gd name="T12" fmla="*/ 383 w 589"/>
              <a:gd name="T13" fmla="*/ 7 h 321"/>
              <a:gd name="T14" fmla="*/ 520 w 589"/>
              <a:gd name="T15" fmla="*/ 50 h 321"/>
              <a:gd name="T16" fmla="*/ 554 w 589"/>
              <a:gd name="T17" fmla="*/ 74 h 321"/>
              <a:gd name="T18" fmla="*/ 580 w 589"/>
              <a:gd name="T19" fmla="*/ 102 h 321"/>
              <a:gd name="T20" fmla="*/ 583 w 589"/>
              <a:gd name="T21" fmla="*/ 108 h 321"/>
              <a:gd name="T22" fmla="*/ 524 w 589"/>
              <a:gd name="T23" fmla="*/ 139 h 321"/>
              <a:gd name="T24" fmla="*/ 521 w 589"/>
              <a:gd name="T25" fmla="*/ 135 h 321"/>
              <a:gd name="T26" fmla="*/ 502 w 589"/>
              <a:gd name="T27" fmla="*/ 118 h 321"/>
              <a:gd name="T28" fmla="*/ 489 w 589"/>
              <a:gd name="T29" fmla="*/ 109 h 321"/>
              <a:gd name="T30" fmla="*/ 589 w 589"/>
              <a:gd name="T31" fmla="*/ 203 h 321"/>
              <a:gd name="T32" fmla="*/ 580 w 589"/>
              <a:gd name="T33" fmla="*/ 219 h 321"/>
              <a:gd name="T34" fmla="*/ 557 w 589"/>
              <a:gd name="T35" fmla="*/ 245 h 321"/>
              <a:gd name="T36" fmla="*/ 532 w 589"/>
              <a:gd name="T37" fmla="*/ 264 h 321"/>
              <a:gd name="T38" fmla="*/ 499 w 589"/>
              <a:gd name="T39" fmla="*/ 206 h 321"/>
              <a:gd name="T40" fmla="*/ 518 w 589"/>
              <a:gd name="T41" fmla="*/ 190 h 321"/>
              <a:gd name="T42" fmla="*/ 524 w 589"/>
              <a:gd name="T43" fmla="*/ 183 h 321"/>
              <a:gd name="T44" fmla="*/ 589 w 589"/>
              <a:gd name="T45" fmla="*/ 203 h 321"/>
              <a:gd name="T46" fmla="*/ 459 w 589"/>
              <a:gd name="T47" fmla="*/ 298 h 321"/>
              <a:gd name="T48" fmla="*/ 395 w 589"/>
              <a:gd name="T49" fmla="*/ 313 h 321"/>
              <a:gd name="T50" fmla="*/ 394 w 589"/>
              <a:gd name="T51" fmla="*/ 246 h 321"/>
              <a:gd name="T52" fmla="*/ 444 w 589"/>
              <a:gd name="T53" fmla="*/ 232 h 321"/>
              <a:gd name="T54" fmla="*/ 325 w 589"/>
              <a:gd name="T55" fmla="*/ 320 h 321"/>
              <a:gd name="T56" fmla="*/ 256 w 589"/>
              <a:gd name="T57" fmla="*/ 319 h 321"/>
              <a:gd name="T58" fmla="*/ 297 w 589"/>
              <a:gd name="T59" fmla="*/ 255 h 321"/>
              <a:gd name="T60" fmla="*/ 325 w 589"/>
              <a:gd name="T61" fmla="*/ 320 h 321"/>
              <a:gd name="T62" fmla="*/ 141 w 589"/>
              <a:gd name="T63" fmla="*/ 298 h 321"/>
              <a:gd name="T64" fmla="*/ 114 w 589"/>
              <a:gd name="T65" fmla="*/ 289 h 321"/>
              <a:gd name="T66" fmla="*/ 140 w 589"/>
              <a:gd name="T67" fmla="*/ 228 h 321"/>
              <a:gd name="T68" fmla="*/ 200 w 589"/>
              <a:gd name="T69" fmla="*/ 245 h 321"/>
              <a:gd name="T70" fmla="*/ 49 w 589"/>
              <a:gd name="T71" fmla="*/ 252 h 321"/>
              <a:gd name="T72" fmla="*/ 29 w 589"/>
              <a:gd name="T73" fmla="*/ 234 h 321"/>
              <a:gd name="T74" fmla="*/ 15 w 589"/>
              <a:gd name="T75" fmla="*/ 214 h 321"/>
              <a:gd name="T76" fmla="*/ 6 w 589"/>
              <a:gd name="T77" fmla="*/ 196 h 321"/>
              <a:gd name="T78" fmla="*/ 0 w 589"/>
              <a:gd name="T79" fmla="*/ 178 h 321"/>
              <a:gd name="T80" fmla="*/ 66 w 589"/>
              <a:gd name="T81" fmla="*/ 168 h 321"/>
              <a:gd name="T82" fmla="*/ 65 w 589"/>
              <a:gd name="T83" fmla="*/ 164 h 321"/>
              <a:gd name="T84" fmla="*/ 67 w 589"/>
              <a:gd name="T85" fmla="*/ 171 h 321"/>
              <a:gd name="T86" fmla="*/ 70 w 589"/>
              <a:gd name="T87" fmla="*/ 178 h 321"/>
              <a:gd name="T88" fmla="*/ 85 w 589"/>
              <a:gd name="T89" fmla="*/ 195 h 321"/>
              <a:gd name="T90" fmla="*/ 49 w 589"/>
              <a:gd name="T91" fmla="*/ 252 h 321"/>
              <a:gd name="T92" fmla="*/ 41 w 589"/>
              <a:gd name="T93" fmla="*/ 77 h 321"/>
              <a:gd name="T94" fmla="*/ 75 w 589"/>
              <a:gd name="T95" fmla="*/ 52 h 321"/>
              <a:gd name="T96" fmla="*/ 123 w 589"/>
              <a:gd name="T97" fmla="*/ 102 h 321"/>
              <a:gd name="T98" fmla="*/ 98 w 589"/>
              <a:gd name="T99" fmla="*/ 116 h 321"/>
              <a:gd name="T100" fmla="*/ 77 w 589"/>
              <a:gd name="T101" fmla="*/ 134 h 321"/>
              <a:gd name="T102" fmla="*/ 162 w 589"/>
              <a:gd name="T103" fmla="*/ 18 h 321"/>
              <a:gd name="T104" fmla="*/ 231 w 589"/>
              <a:gd name="T105" fmla="*/ 5 h 321"/>
              <a:gd name="T106" fmla="*/ 203 w 589"/>
              <a:gd name="T107" fmla="*/ 76 h 321"/>
              <a:gd name="T108" fmla="*/ 162 w 589"/>
              <a:gd name="T109" fmla="*/ 1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9" h="321">
                <a:moveTo>
                  <a:pt x="243" y="3"/>
                </a:moveTo>
                <a:lnTo>
                  <a:pt x="297" y="0"/>
                </a:lnTo>
                <a:lnTo>
                  <a:pt x="313" y="1"/>
                </a:lnTo>
                <a:lnTo>
                  <a:pt x="310" y="68"/>
                </a:lnTo>
                <a:lnTo>
                  <a:pt x="300" y="67"/>
                </a:lnTo>
                <a:lnTo>
                  <a:pt x="247" y="70"/>
                </a:lnTo>
                <a:lnTo>
                  <a:pt x="243" y="3"/>
                </a:lnTo>
                <a:close/>
                <a:moveTo>
                  <a:pt x="383" y="7"/>
                </a:moveTo>
                <a:lnTo>
                  <a:pt x="407" y="11"/>
                </a:lnTo>
                <a:lnTo>
                  <a:pt x="451" y="22"/>
                </a:lnTo>
                <a:lnTo>
                  <a:pt x="435" y="86"/>
                </a:lnTo>
                <a:lnTo>
                  <a:pt x="398" y="77"/>
                </a:lnTo>
                <a:lnTo>
                  <a:pt x="373" y="73"/>
                </a:lnTo>
                <a:lnTo>
                  <a:pt x="383" y="7"/>
                </a:lnTo>
                <a:close/>
                <a:moveTo>
                  <a:pt x="520" y="50"/>
                </a:moveTo>
                <a:lnTo>
                  <a:pt x="520" y="50"/>
                </a:lnTo>
                <a:lnTo>
                  <a:pt x="538" y="62"/>
                </a:lnTo>
                <a:lnTo>
                  <a:pt x="554" y="74"/>
                </a:lnTo>
                <a:lnTo>
                  <a:pt x="568" y="88"/>
                </a:lnTo>
                <a:lnTo>
                  <a:pt x="580" y="102"/>
                </a:lnTo>
                <a:cubicBezTo>
                  <a:pt x="581" y="104"/>
                  <a:pt x="582" y="106"/>
                  <a:pt x="583" y="107"/>
                </a:cubicBezTo>
                <a:lnTo>
                  <a:pt x="583" y="108"/>
                </a:lnTo>
                <a:lnTo>
                  <a:pt x="524" y="139"/>
                </a:lnTo>
                <a:lnTo>
                  <a:pt x="524" y="139"/>
                </a:lnTo>
                <a:lnTo>
                  <a:pt x="527" y="144"/>
                </a:lnTo>
                <a:lnTo>
                  <a:pt x="521" y="135"/>
                </a:lnTo>
                <a:lnTo>
                  <a:pt x="513" y="126"/>
                </a:lnTo>
                <a:lnTo>
                  <a:pt x="502" y="118"/>
                </a:lnTo>
                <a:lnTo>
                  <a:pt x="489" y="110"/>
                </a:lnTo>
                <a:lnTo>
                  <a:pt x="489" y="109"/>
                </a:lnTo>
                <a:lnTo>
                  <a:pt x="520" y="50"/>
                </a:lnTo>
                <a:close/>
                <a:moveTo>
                  <a:pt x="589" y="203"/>
                </a:moveTo>
                <a:lnTo>
                  <a:pt x="583" y="214"/>
                </a:lnTo>
                <a:cubicBezTo>
                  <a:pt x="582" y="216"/>
                  <a:pt x="581" y="217"/>
                  <a:pt x="580" y="219"/>
                </a:cubicBezTo>
                <a:lnTo>
                  <a:pt x="571" y="230"/>
                </a:lnTo>
                <a:lnTo>
                  <a:pt x="557" y="245"/>
                </a:lnTo>
                <a:lnTo>
                  <a:pt x="541" y="258"/>
                </a:lnTo>
                <a:lnTo>
                  <a:pt x="532" y="264"/>
                </a:lnTo>
                <a:lnTo>
                  <a:pt x="497" y="207"/>
                </a:lnTo>
                <a:lnTo>
                  <a:pt x="499" y="206"/>
                </a:lnTo>
                <a:lnTo>
                  <a:pt x="510" y="198"/>
                </a:lnTo>
                <a:lnTo>
                  <a:pt x="518" y="190"/>
                </a:lnTo>
                <a:lnTo>
                  <a:pt x="527" y="178"/>
                </a:lnTo>
                <a:lnTo>
                  <a:pt x="524" y="183"/>
                </a:lnTo>
                <a:lnTo>
                  <a:pt x="530" y="171"/>
                </a:lnTo>
                <a:lnTo>
                  <a:pt x="589" y="203"/>
                </a:lnTo>
                <a:close/>
                <a:moveTo>
                  <a:pt x="466" y="295"/>
                </a:moveTo>
                <a:lnTo>
                  <a:pt x="459" y="298"/>
                </a:lnTo>
                <a:lnTo>
                  <a:pt x="411" y="310"/>
                </a:lnTo>
                <a:lnTo>
                  <a:pt x="395" y="313"/>
                </a:lnTo>
                <a:lnTo>
                  <a:pt x="385" y="247"/>
                </a:lnTo>
                <a:lnTo>
                  <a:pt x="394" y="246"/>
                </a:lnTo>
                <a:lnTo>
                  <a:pt x="437" y="235"/>
                </a:lnTo>
                <a:lnTo>
                  <a:pt x="444" y="232"/>
                </a:lnTo>
                <a:lnTo>
                  <a:pt x="466" y="295"/>
                </a:lnTo>
                <a:close/>
                <a:moveTo>
                  <a:pt x="325" y="320"/>
                </a:moveTo>
                <a:lnTo>
                  <a:pt x="300" y="321"/>
                </a:lnTo>
                <a:lnTo>
                  <a:pt x="256" y="319"/>
                </a:lnTo>
                <a:lnTo>
                  <a:pt x="259" y="253"/>
                </a:lnTo>
                <a:lnTo>
                  <a:pt x="297" y="255"/>
                </a:lnTo>
                <a:lnTo>
                  <a:pt x="322" y="254"/>
                </a:lnTo>
                <a:lnTo>
                  <a:pt x="325" y="320"/>
                </a:lnTo>
                <a:close/>
                <a:moveTo>
                  <a:pt x="183" y="309"/>
                </a:moveTo>
                <a:lnTo>
                  <a:pt x="141" y="298"/>
                </a:lnTo>
                <a:lnTo>
                  <a:pt x="118" y="290"/>
                </a:lnTo>
                <a:lnTo>
                  <a:pt x="114" y="289"/>
                </a:lnTo>
                <a:lnTo>
                  <a:pt x="140" y="228"/>
                </a:lnTo>
                <a:lnTo>
                  <a:pt x="140" y="228"/>
                </a:lnTo>
                <a:lnTo>
                  <a:pt x="158" y="234"/>
                </a:lnTo>
                <a:lnTo>
                  <a:pt x="200" y="245"/>
                </a:lnTo>
                <a:lnTo>
                  <a:pt x="183" y="309"/>
                </a:lnTo>
                <a:close/>
                <a:moveTo>
                  <a:pt x="49" y="252"/>
                </a:moveTo>
                <a:lnTo>
                  <a:pt x="44" y="248"/>
                </a:lnTo>
                <a:lnTo>
                  <a:pt x="29" y="234"/>
                </a:lnTo>
                <a:lnTo>
                  <a:pt x="18" y="219"/>
                </a:lnTo>
                <a:cubicBezTo>
                  <a:pt x="16" y="217"/>
                  <a:pt x="15" y="216"/>
                  <a:pt x="15" y="214"/>
                </a:cubicBezTo>
                <a:lnTo>
                  <a:pt x="8" y="202"/>
                </a:lnTo>
                <a:cubicBezTo>
                  <a:pt x="7" y="200"/>
                  <a:pt x="6" y="198"/>
                  <a:pt x="6" y="196"/>
                </a:cubicBezTo>
                <a:lnTo>
                  <a:pt x="2" y="184"/>
                </a:lnTo>
                <a:cubicBezTo>
                  <a:pt x="1" y="182"/>
                  <a:pt x="1" y="180"/>
                  <a:pt x="0" y="178"/>
                </a:cubicBezTo>
                <a:lnTo>
                  <a:pt x="0" y="175"/>
                </a:lnTo>
                <a:lnTo>
                  <a:pt x="66" y="168"/>
                </a:lnTo>
                <a:lnTo>
                  <a:pt x="67" y="170"/>
                </a:lnTo>
                <a:lnTo>
                  <a:pt x="65" y="164"/>
                </a:lnTo>
                <a:lnTo>
                  <a:pt x="69" y="176"/>
                </a:lnTo>
                <a:lnTo>
                  <a:pt x="67" y="171"/>
                </a:lnTo>
                <a:lnTo>
                  <a:pt x="73" y="183"/>
                </a:lnTo>
                <a:lnTo>
                  <a:pt x="70" y="178"/>
                </a:lnTo>
                <a:lnTo>
                  <a:pt x="77" y="187"/>
                </a:lnTo>
                <a:lnTo>
                  <a:pt x="85" y="195"/>
                </a:lnTo>
                <a:lnTo>
                  <a:pt x="90" y="199"/>
                </a:lnTo>
                <a:lnTo>
                  <a:pt x="49" y="252"/>
                </a:lnTo>
                <a:close/>
                <a:moveTo>
                  <a:pt x="30" y="87"/>
                </a:moveTo>
                <a:lnTo>
                  <a:pt x="41" y="77"/>
                </a:lnTo>
                <a:lnTo>
                  <a:pt x="57" y="64"/>
                </a:lnTo>
                <a:lnTo>
                  <a:pt x="75" y="52"/>
                </a:lnTo>
                <a:lnTo>
                  <a:pt x="92" y="43"/>
                </a:lnTo>
                <a:lnTo>
                  <a:pt x="123" y="102"/>
                </a:lnTo>
                <a:lnTo>
                  <a:pt x="111" y="108"/>
                </a:lnTo>
                <a:lnTo>
                  <a:pt x="98" y="116"/>
                </a:lnTo>
                <a:lnTo>
                  <a:pt x="88" y="124"/>
                </a:lnTo>
                <a:lnTo>
                  <a:pt x="77" y="134"/>
                </a:lnTo>
                <a:lnTo>
                  <a:pt x="30" y="87"/>
                </a:lnTo>
                <a:close/>
                <a:moveTo>
                  <a:pt x="162" y="18"/>
                </a:moveTo>
                <a:lnTo>
                  <a:pt x="187" y="11"/>
                </a:lnTo>
                <a:lnTo>
                  <a:pt x="231" y="5"/>
                </a:lnTo>
                <a:lnTo>
                  <a:pt x="241" y="71"/>
                </a:lnTo>
                <a:lnTo>
                  <a:pt x="203" y="76"/>
                </a:lnTo>
                <a:lnTo>
                  <a:pt x="179" y="82"/>
                </a:lnTo>
                <a:lnTo>
                  <a:pt x="162" y="18"/>
                </a:lnTo>
                <a:close/>
              </a:path>
            </a:pathLst>
          </a:custGeom>
          <a:solidFill>
            <a:srgbClr val="000000"/>
          </a:solidFill>
          <a:ln w="0">
            <a:solidFill>
              <a:srgbClr val="000000"/>
            </a:solidFill>
            <a:prstDash val="solid"/>
            <a:round/>
            <a:headEnd/>
            <a:tailEnd/>
          </a:ln>
        </p:spPr>
        <p:txBody>
          <a:bodyPr/>
          <a:lstStyle/>
          <a:p>
            <a:endParaRPr lang="fi-FI"/>
          </a:p>
        </p:txBody>
      </p:sp>
      <p:grpSp>
        <p:nvGrpSpPr>
          <p:cNvPr id="3957076" name="Group 340"/>
          <p:cNvGrpSpPr>
            <a:grpSpLocks/>
          </p:cNvGrpSpPr>
          <p:nvPr/>
        </p:nvGrpSpPr>
        <p:grpSpPr bwMode="auto">
          <a:xfrm>
            <a:off x="5918200" y="4564931"/>
            <a:ext cx="171450" cy="84137"/>
            <a:chOff x="3683" y="2603"/>
            <a:chExt cx="108" cy="53"/>
          </a:xfrm>
        </p:grpSpPr>
        <p:sp>
          <p:nvSpPr>
            <p:cNvPr id="3957077" name="Oval 341"/>
            <p:cNvSpPr>
              <a:spLocks noChangeArrowheads="1"/>
            </p:cNvSpPr>
            <p:nvPr/>
          </p:nvSpPr>
          <p:spPr bwMode="auto">
            <a:xfrm>
              <a:off x="3683" y="2603"/>
              <a:ext cx="108" cy="53"/>
            </a:xfrm>
            <a:prstGeom prst="ellipse">
              <a:avLst/>
            </a:prstGeom>
            <a:solidFill>
              <a:srgbClr val="CCECFF"/>
            </a:solidFill>
            <a:ln w="0">
              <a:solidFill>
                <a:srgbClr val="000000"/>
              </a:solidFill>
              <a:round/>
              <a:headEnd/>
              <a:tailEnd/>
            </a:ln>
          </p:spPr>
          <p:txBody>
            <a:bodyPr/>
            <a:lstStyle/>
            <a:p>
              <a:endParaRPr lang="fi-FI"/>
            </a:p>
          </p:txBody>
        </p:sp>
        <p:sp>
          <p:nvSpPr>
            <p:cNvPr id="3957078" name="Oval 342"/>
            <p:cNvSpPr>
              <a:spLocks noChangeArrowheads="1"/>
            </p:cNvSpPr>
            <p:nvPr/>
          </p:nvSpPr>
          <p:spPr bwMode="auto">
            <a:xfrm>
              <a:off x="3683" y="2603"/>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79" name="Group 343"/>
          <p:cNvGrpSpPr>
            <a:grpSpLocks/>
          </p:cNvGrpSpPr>
          <p:nvPr/>
        </p:nvGrpSpPr>
        <p:grpSpPr bwMode="auto">
          <a:xfrm>
            <a:off x="5619750" y="4315693"/>
            <a:ext cx="169863" cy="82550"/>
            <a:chOff x="3495" y="2446"/>
            <a:chExt cx="107" cy="52"/>
          </a:xfrm>
        </p:grpSpPr>
        <p:sp>
          <p:nvSpPr>
            <p:cNvPr id="3957080" name="Oval 344"/>
            <p:cNvSpPr>
              <a:spLocks noChangeArrowheads="1"/>
            </p:cNvSpPr>
            <p:nvPr/>
          </p:nvSpPr>
          <p:spPr bwMode="auto">
            <a:xfrm>
              <a:off x="3495" y="2446"/>
              <a:ext cx="107" cy="52"/>
            </a:xfrm>
            <a:prstGeom prst="ellipse">
              <a:avLst/>
            </a:prstGeom>
            <a:solidFill>
              <a:srgbClr val="CCECFF"/>
            </a:solidFill>
            <a:ln w="0">
              <a:solidFill>
                <a:srgbClr val="000000"/>
              </a:solidFill>
              <a:round/>
              <a:headEnd/>
              <a:tailEnd/>
            </a:ln>
          </p:spPr>
          <p:txBody>
            <a:bodyPr/>
            <a:lstStyle/>
            <a:p>
              <a:endParaRPr lang="fi-FI"/>
            </a:p>
          </p:txBody>
        </p:sp>
        <p:sp>
          <p:nvSpPr>
            <p:cNvPr id="3957081" name="Oval 345"/>
            <p:cNvSpPr>
              <a:spLocks noChangeArrowheads="1"/>
            </p:cNvSpPr>
            <p:nvPr/>
          </p:nvSpPr>
          <p:spPr bwMode="auto">
            <a:xfrm>
              <a:off x="3495" y="2446"/>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082" name="Freeform 346"/>
          <p:cNvSpPr>
            <a:spLocks noEditPoints="1"/>
          </p:cNvSpPr>
          <p:nvPr/>
        </p:nvSpPr>
        <p:spPr bwMode="auto">
          <a:xfrm>
            <a:off x="6545263" y="4193456"/>
            <a:ext cx="187325" cy="106362"/>
          </a:xfrm>
          <a:custGeom>
            <a:avLst/>
            <a:gdLst>
              <a:gd name="T0" fmla="*/ 294 w 580"/>
              <a:gd name="T1" fmla="*/ 0 h 325"/>
              <a:gd name="T2" fmla="*/ 308 w 580"/>
              <a:gd name="T3" fmla="*/ 67 h 325"/>
              <a:gd name="T4" fmla="*/ 244 w 580"/>
              <a:gd name="T5" fmla="*/ 69 h 325"/>
              <a:gd name="T6" fmla="*/ 381 w 580"/>
              <a:gd name="T7" fmla="*/ 7 h 325"/>
              <a:gd name="T8" fmla="*/ 449 w 580"/>
              <a:gd name="T9" fmla="*/ 22 h 325"/>
              <a:gd name="T10" fmla="*/ 393 w 580"/>
              <a:gd name="T11" fmla="*/ 76 h 325"/>
              <a:gd name="T12" fmla="*/ 381 w 580"/>
              <a:gd name="T13" fmla="*/ 7 h 325"/>
              <a:gd name="T14" fmla="*/ 531 w 580"/>
              <a:gd name="T15" fmla="*/ 62 h 325"/>
              <a:gd name="T16" fmla="*/ 561 w 580"/>
              <a:gd name="T17" fmla="*/ 88 h 325"/>
              <a:gd name="T18" fmla="*/ 573 w 580"/>
              <a:gd name="T19" fmla="*/ 104 h 325"/>
              <a:gd name="T20" fmla="*/ 578 w 580"/>
              <a:gd name="T21" fmla="*/ 112 h 325"/>
              <a:gd name="T22" fmla="*/ 517 w 580"/>
              <a:gd name="T23" fmla="*/ 139 h 325"/>
              <a:gd name="T24" fmla="*/ 511 w 580"/>
              <a:gd name="T25" fmla="*/ 131 h 325"/>
              <a:gd name="T26" fmla="*/ 505 w 580"/>
              <a:gd name="T27" fmla="*/ 126 h 325"/>
              <a:gd name="T28" fmla="*/ 483 w 580"/>
              <a:gd name="T29" fmla="*/ 110 h 325"/>
              <a:gd name="T30" fmla="*/ 580 w 580"/>
              <a:gd name="T31" fmla="*/ 207 h 325"/>
              <a:gd name="T32" fmla="*/ 573 w 580"/>
              <a:gd name="T33" fmla="*/ 220 h 325"/>
              <a:gd name="T34" fmla="*/ 550 w 580"/>
              <a:gd name="T35" fmla="*/ 247 h 325"/>
              <a:gd name="T36" fmla="*/ 524 w 580"/>
              <a:gd name="T37" fmla="*/ 267 h 325"/>
              <a:gd name="T38" fmla="*/ 492 w 580"/>
              <a:gd name="T39" fmla="*/ 208 h 325"/>
              <a:gd name="T40" fmla="*/ 511 w 580"/>
              <a:gd name="T41" fmla="*/ 192 h 325"/>
              <a:gd name="T42" fmla="*/ 517 w 580"/>
              <a:gd name="T43" fmla="*/ 185 h 325"/>
              <a:gd name="T44" fmla="*/ 580 w 580"/>
              <a:gd name="T45" fmla="*/ 207 h 325"/>
              <a:gd name="T46" fmla="*/ 454 w 580"/>
              <a:gd name="T47" fmla="*/ 300 h 325"/>
              <a:gd name="T48" fmla="*/ 386 w 580"/>
              <a:gd name="T49" fmla="*/ 317 h 325"/>
              <a:gd name="T50" fmla="*/ 389 w 580"/>
              <a:gd name="T51" fmla="*/ 249 h 325"/>
              <a:gd name="T52" fmla="*/ 434 w 580"/>
              <a:gd name="T53" fmla="*/ 237 h 325"/>
              <a:gd name="T54" fmla="*/ 316 w 580"/>
              <a:gd name="T55" fmla="*/ 324 h 325"/>
              <a:gd name="T56" fmla="*/ 246 w 580"/>
              <a:gd name="T57" fmla="*/ 322 h 325"/>
              <a:gd name="T58" fmla="*/ 294 w 580"/>
              <a:gd name="T59" fmla="*/ 258 h 325"/>
              <a:gd name="T60" fmla="*/ 316 w 580"/>
              <a:gd name="T61" fmla="*/ 324 h 325"/>
              <a:gd name="T62" fmla="*/ 140 w 580"/>
              <a:gd name="T63" fmla="*/ 301 h 325"/>
              <a:gd name="T64" fmla="*/ 105 w 580"/>
              <a:gd name="T65" fmla="*/ 288 h 325"/>
              <a:gd name="T66" fmla="*/ 140 w 580"/>
              <a:gd name="T67" fmla="*/ 230 h 325"/>
              <a:gd name="T68" fmla="*/ 191 w 580"/>
              <a:gd name="T69" fmla="*/ 246 h 325"/>
              <a:gd name="T70" fmla="*/ 39 w 580"/>
              <a:gd name="T71" fmla="*/ 245 h 325"/>
              <a:gd name="T72" fmla="*/ 18 w 580"/>
              <a:gd name="T73" fmla="*/ 221 h 325"/>
              <a:gd name="T74" fmla="*/ 9 w 580"/>
              <a:gd name="T75" fmla="*/ 203 h 325"/>
              <a:gd name="T76" fmla="*/ 2 w 580"/>
              <a:gd name="T77" fmla="*/ 185 h 325"/>
              <a:gd name="T78" fmla="*/ 0 w 580"/>
              <a:gd name="T79" fmla="*/ 167 h 325"/>
              <a:gd name="T80" fmla="*/ 67 w 580"/>
              <a:gd name="T81" fmla="*/ 172 h 325"/>
              <a:gd name="T82" fmla="*/ 70 w 580"/>
              <a:gd name="T83" fmla="*/ 178 h 325"/>
              <a:gd name="T84" fmla="*/ 74 w 580"/>
              <a:gd name="T85" fmla="*/ 185 h 325"/>
              <a:gd name="T86" fmla="*/ 78 w 580"/>
              <a:gd name="T87" fmla="*/ 189 h 325"/>
              <a:gd name="T88" fmla="*/ 39 w 580"/>
              <a:gd name="T89" fmla="*/ 245 h 325"/>
              <a:gd name="T90" fmla="*/ 41 w 580"/>
              <a:gd name="T91" fmla="*/ 77 h 325"/>
              <a:gd name="T92" fmla="*/ 75 w 580"/>
              <a:gd name="T93" fmla="*/ 52 h 325"/>
              <a:gd name="T94" fmla="*/ 101 w 580"/>
              <a:gd name="T95" fmla="*/ 38 h 325"/>
              <a:gd name="T96" fmla="*/ 126 w 580"/>
              <a:gd name="T97" fmla="*/ 100 h 325"/>
              <a:gd name="T98" fmla="*/ 99 w 580"/>
              <a:gd name="T99" fmla="*/ 116 h 325"/>
              <a:gd name="T100" fmla="*/ 84 w 580"/>
              <a:gd name="T101" fmla="*/ 129 h 325"/>
              <a:gd name="T102" fmla="*/ 169 w 580"/>
              <a:gd name="T103" fmla="*/ 15 h 325"/>
              <a:gd name="T104" fmla="*/ 238 w 580"/>
              <a:gd name="T105" fmla="*/ 3 h 325"/>
              <a:gd name="T106" fmla="*/ 202 w 580"/>
              <a:gd name="T107" fmla="*/ 75 h 325"/>
              <a:gd name="T108" fmla="*/ 169 w 580"/>
              <a:gd name="T109" fmla="*/ 1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 h="325">
                <a:moveTo>
                  <a:pt x="241" y="2"/>
                </a:moveTo>
                <a:lnTo>
                  <a:pt x="294" y="0"/>
                </a:lnTo>
                <a:lnTo>
                  <a:pt x="311" y="0"/>
                </a:lnTo>
                <a:lnTo>
                  <a:pt x="308" y="67"/>
                </a:lnTo>
                <a:lnTo>
                  <a:pt x="297" y="66"/>
                </a:lnTo>
                <a:lnTo>
                  <a:pt x="244" y="69"/>
                </a:lnTo>
                <a:lnTo>
                  <a:pt x="241" y="2"/>
                </a:lnTo>
                <a:close/>
                <a:moveTo>
                  <a:pt x="381" y="7"/>
                </a:moveTo>
                <a:lnTo>
                  <a:pt x="403" y="10"/>
                </a:lnTo>
                <a:lnTo>
                  <a:pt x="449" y="22"/>
                </a:lnTo>
                <a:lnTo>
                  <a:pt x="432" y="87"/>
                </a:lnTo>
                <a:lnTo>
                  <a:pt x="393" y="76"/>
                </a:lnTo>
                <a:lnTo>
                  <a:pt x="370" y="73"/>
                </a:lnTo>
                <a:lnTo>
                  <a:pt x="381" y="7"/>
                </a:lnTo>
                <a:close/>
                <a:moveTo>
                  <a:pt x="519" y="54"/>
                </a:moveTo>
                <a:lnTo>
                  <a:pt x="531" y="62"/>
                </a:lnTo>
                <a:lnTo>
                  <a:pt x="547" y="75"/>
                </a:lnTo>
                <a:lnTo>
                  <a:pt x="561" y="88"/>
                </a:lnTo>
                <a:cubicBezTo>
                  <a:pt x="562" y="89"/>
                  <a:pt x="563" y="91"/>
                  <a:pt x="564" y="92"/>
                </a:cubicBezTo>
                <a:lnTo>
                  <a:pt x="573" y="104"/>
                </a:lnTo>
                <a:cubicBezTo>
                  <a:pt x="574" y="105"/>
                  <a:pt x="575" y="107"/>
                  <a:pt x="576" y="108"/>
                </a:cubicBezTo>
                <a:lnTo>
                  <a:pt x="578" y="112"/>
                </a:lnTo>
                <a:lnTo>
                  <a:pt x="519" y="143"/>
                </a:lnTo>
                <a:lnTo>
                  <a:pt x="517" y="139"/>
                </a:lnTo>
                <a:lnTo>
                  <a:pt x="519" y="143"/>
                </a:lnTo>
                <a:lnTo>
                  <a:pt x="511" y="131"/>
                </a:lnTo>
                <a:lnTo>
                  <a:pt x="514" y="135"/>
                </a:lnTo>
                <a:lnTo>
                  <a:pt x="505" y="126"/>
                </a:lnTo>
                <a:lnTo>
                  <a:pt x="495" y="118"/>
                </a:lnTo>
                <a:lnTo>
                  <a:pt x="483" y="110"/>
                </a:lnTo>
                <a:lnTo>
                  <a:pt x="519" y="54"/>
                </a:lnTo>
                <a:close/>
                <a:moveTo>
                  <a:pt x="580" y="207"/>
                </a:moveTo>
                <a:lnTo>
                  <a:pt x="576" y="216"/>
                </a:lnTo>
                <a:cubicBezTo>
                  <a:pt x="575" y="217"/>
                  <a:pt x="574" y="219"/>
                  <a:pt x="573" y="220"/>
                </a:cubicBezTo>
                <a:lnTo>
                  <a:pt x="564" y="232"/>
                </a:lnTo>
                <a:lnTo>
                  <a:pt x="550" y="247"/>
                </a:lnTo>
                <a:lnTo>
                  <a:pt x="534" y="260"/>
                </a:lnTo>
                <a:lnTo>
                  <a:pt x="524" y="267"/>
                </a:lnTo>
                <a:lnTo>
                  <a:pt x="487" y="211"/>
                </a:lnTo>
                <a:lnTo>
                  <a:pt x="492" y="208"/>
                </a:lnTo>
                <a:lnTo>
                  <a:pt x="502" y="200"/>
                </a:lnTo>
                <a:lnTo>
                  <a:pt x="511" y="192"/>
                </a:lnTo>
                <a:lnTo>
                  <a:pt x="519" y="181"/>
                </a:lnTo>
                <a:lnTo>
                  <a:pt x="517" y="185"/>
                </a:lnTo>
                <a:lnTo>
                  <a:pt x="521" y="176"/>
                </a:lnTo>
                <a:lnTo>
                  <a:pt x="580" y="207"/>
                </a:lnTo>
                <a:close/>
                <a:moveTo>
                  <a:pt x="457" y="299"/>
                </a:moveTo>
                <a:lnTo>
                  <a:pt x="454" y="300"/>
                </a:lnTo>
                <a:lnTo>
                  <a:pt x="406" y="313"/>
                </a:lnTo>
                <a:lnTo>
                  <a:pt x="386" y="317"/>
                </a:lnTo>
                <a:lnTo>
                  <a:pt x="376" y="251"/>
                </a:lnTo>
                <a:lnTo>
                  <a:pt x="389" y="249"/>
                </a:lnTo>
                <a:lnTo>
                  <a:pt x="431" y="238"/>
                </a:lnTo>
                <a:lnTo>
                  <a:pt x="434" y="237"/>
                </a:lnTo>
                <a:lnTo>
                  <a:pt x="457" y="299"/>
                </a:lnTo>
                <a:close/>
                <a:moveTo>
                  <a:pt x="316" y="324"/>
                </a:moveTo>
                <a:lnTo>
                  <a:pt x="297" y="325"/>
                </a:lnTo>
                <a:lnTo>
                  <a:pt x="246" y="322"/>
                </a:lnTo>
                <a:lnTo>
                  <a:pt x="250" y="256"/>
                </a:lnTo>
                <a:lnTo>
                  <a:pt x="294" y="258"/>
                </a:lnTo>
                <a:lnTo>
                  <a:pt x="313" y="257"/>
                </a:lnTo>
                <a:lnTo>
                  <a:pt x="316" y="324"/>
                </a:lnTo>
                <a:close/>
                <a:moveTo>
                  <a:pt x="174" y="310"/>
                </a:moveTo>
                <a:lnTo>
                  <a:pt x="140" y="301"/>
                </a:lnTo>
                <a:lnTo>
                  <a:pt x="117" y="293"/>
                </a:lnTo>
                <a:lnTo>
                  <a:pt x="105" y="288"/>
                </a:lnTo>
                <a:lnTo>
                  <a:pt x="133" y="227"/>
                </a:lnTo>
                <a:lnTo>
                  <a:pt x="140" y="230"/>
                </a:lnTo>
                <a:lnTo>
                  <a:pt x="157" y="237"/>
                </a:lnTo>
                <a:lnTo>
                  <a:pt x="191" y="246"/>
                </a:lnTo>
                <a:lnTo>
                  <a:pt x="174" y="310"/>
                </a:lnTo>
                <a:close/>
                <a:moveTo>
                  <a:pt x="39" y="245"/>
                </a:moveTo>
                <a:lnTo>
                  <a:pt x="30" y="235"/>
                </a:lnTo>
                <a:lnTo>
                  <a:pt x="18" y="221"/>
                </a:lnTo>
                <a:cubicBezTo>
                  <a:pt x="17" y="219"/>
                  <a:pt x="16" y="218"/>
                  <a:pt x="15" y="216"/>
                </a:cubicBezTo>
                <a:lnTo>
                  <a:pt x="9" y="203"/>
                </a:lnTo>
                <a:cubicBezTo>
                  <a:pt x="8" y="202"/>
                  <a:pt x="7" y="200"/>
                  <a:pt x="6" y="198"/>
                </a:cubicBezTo>
                <a:lnTo>
                  <a:pt x="2" y="185"/>
                </a:lnTo>
                <a:cubicBezTo>
                  <a:pt x="2" y="183"/>
                  <a:pt x="1" y="181"/>
                  <a:pt x="1" y="178"/>
                </a:cubicBezTo>
                <a:lnTo>
                  <a:pt x="0" y="167"/>
                </a:lnTo>
                <a:lnTo>
                  <a:pt x="66" y="161"/>
                </a:lnTo>
                <a:lnTo>
                  <a:pt x="67" y="172"/>
                </a:lnTo>
                <a:lnTo>
                  <a:pt x="66" y="165"/>
                </a:lnTo>
                <a:lnTo>
                  <a:pt x="70" y="178"/>
                </a:lnTo>
                <a:lnTo>
                  <a:pt x="68" y="173"/>
                </a:lnTo>
                <a:lnTo>
                  <a:pt x="74" y="185"/>
                </a:lnTo>
                <a:lnTo>
                  <a:pt x="71" y="180"/>
                </a:lnTo>
                <a:lnTo>
                  <a:pt x="78" y="189"/>
                </a:lnTo>
                <a:lnTo>
                  <a:pt x="87" y="199"/>
                </a:lnTo>
                <a:lnTo>
                  <a:pt x="39" y="245"/>
                </a:lnTo>
                <a:close/>
                <a:moveTo>
                  <a:pt x="36" y="82"/>
                </a:moveTo>
                <a:lnTo>
                  <a:pt x="41" y="77"/>
                </a:lnTo>
                <a:lnTo>
                  <a:pt x="57" y="64"/>
                </a:lnTo>
                <a:lnTo>
                  <a:pt x="75" y="52"/>
                </a:lnTo>
                <a:lnTo>
                  <a:pt x="94" y="41"/>
                </a:lnTo>
                <a:lnTo>
                  <a:pt x="101" y="38"/>
                </a:lnTo>
                <a:lnTo>
                  <a:pt x="128" y="99"/>
                </a:lnTo>
                <a:lnTo>
                  <a:pt x="126" y="100"/>
                </a:lnTo>
                <a:lnTo>
                  <a:pt x="111" y="108"/>
                </a:lnTo>
                <a:lnTo>
                  <a:pt x="99" y="116"/>
                </a:lnTo>
                <a:lnTo>
                  <a:pt x="89" y="124"/>
                </a:lnTo>
                <a:lnTo>
                  <a:pt x="84" y="129"/>
                </a:lnTo>
                <a:lnTo>
                  <a:pt x="36" y="82"/>
                </a:lnTo>
                <a:close/>
                <a:moveTo>
                  <a:pt x="169" y="15"/>
                </a:moveTo>
                <a:lnTo>
                  <a:pt x="185" y="11"/>
                </a:lnTo>
                <a:lnTo>
                  <a:pt x="238" y="3"/>
                </a:lnTo>
                <a:lnTo>
                  <a:pt x="248" y="68"/>
                </a:lnTo>
                <a:lnTo>
                  <a:pt x="202" y="75"/>
                </a:lnTo>
                <a:lnTo>
                  <a:pt x="186" y="80"/>
                </a:lnTo>
                <a:lnTo>
                  <a:pt x="169" y="15"/>
                </a:lnTo>
                <a:close/>
              </a:path>
            </a:pathLst>
          </a:custGeom>
          <a:solidFill>
            <a:srgbClr val="000000"/>
          </a:solidFill>
          <a:ln w="0">
            <a:solidFill>
              <a:srgbClr val="000000"/>
            </a:solidFill>
            <a:prstDash val="solid"/>
            <a:round/>
            <a:headEnd/>
            <a:tailEnd/>
          </a:ln>
        </p:spPr>
        <p:txBody>
          <a:bodyPr/>
          <a:lstStyle/>
          <a:p>
            <a:endParaRPr lang="fi-FI"/>
          </a:p>
        </p:txBody>
      </p:sp>
      <p:grpSp>
        <p:nvGrpSpPr>
          <p:cNvPr id="3957083" name="Group 347"/>
          <p:cNvGrpSpPr>
            <a:grpSpLocks/>
          </p:cNvGrpSpPr>
          <p:nvPr/>
        </p:nvGrpSpPr>
        <p:grpSpPr bwMode="auto">
          <a:xfrm>
            <a:off x="6130925" y="4260131"/>
            <a:ext cx="169863" cy="82550"/>
            <a:chOff x="3817" y="2411"/>
            <a:chExt cx="107" cy="52"/>
          </a:xfrm>
        </p:grpSpPr>
        <p:sp>
          <p:nvSpPr>
            <p:cNvPr id="3957084" name="Oval 348"/>
            <p:cNvSpPr>
              <a:spLocks noChangeArrowheads="1"/>
            </p:cNvSpPr>
            <p:nvPr/>
          </p:nvSpPr>
          <p:spPr bwMode="auto">
            <a:xfrm>
              <a:off x="3817" y="2411"/>
              <a:ext cx="107" cy="52"/>
            </a:xfrm>
            <a:prstGeom prst="ellipse">
              <a:avLst/>
            </a:prstGeom>
            <a:solidFill>
              <a:srgbClr val="CCECFF"/>
            </a:solidFill>
            <a:ln w="0">
              <a:solidFill>
                <a:srgbClr val="000000"/>
              </a:solidFill>
              <a:round/>
              <a:headEnd/>
              <a:tailEnd/>
            </a:ln>
          </p:spPr>
          <p:txBody>
            <a:bodyPr/>
            <a:lstStyle/>
            <a:p>
              <a:endParaRPr lang="fi-FI"/>
            </a:p>
          </p:txBody>
        </p:sp>
        <p:sp>
          <p:nvSpPr>
            <p:cNvPr id="3957085" name="Oval 349"/>
            <p:cNvSpPr>
              <a:spLocks noChangeArrowheads="1"/>
            </p:cNvSpPr>
            <p:nvPr/>
          </p:nvSpPr>
          <p:spPr bwMode="auto">
            <a:xfrm>
              <a:off x="3817" y="2411"/>
              <a:ext cx="107"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86" name="Group 350"/>
          <p:cNvGrpSpPr>
            <a:grpSpLocks/>
          </p:cNvGrpSpPr>
          <p:nvPr/>
        </p:nvGrpSpPr>
        <p:grpSpPr bwMode="auto">
          <a:xfrm>
            <a:off x="7148513" y="3731493"/>
            <a:ext cx="171450" cy="82550"/>
            <a:chOff x="4458" y="2078"/>
            <a:chExt cx="108" cy="52"/>
          </a:xfrm>
        </p:grpSpPr>
        <p:sp>
          <p:nvSpPr>
            <p:cNvPr id="3957087" name="Oval 351"/>
            <p:cNvSpPr>
              <a:spLocks noChangeArrowheads="1"/>
            </p:cNvSpPr>
            <p:nvPr/>
          </p:nvSpPr>
          <p:spPr bwMode="auto">
            <a:xfrm>
              <a:off x="4458" y="2078"/>
              <a:ext cx="108" cy="52"/>
            </a:xfrm>
            <a:prstGeom prst="ellipse">
              <a:avLst/>
            </a:prstGeom>
            <a:solidFill>
              <a:srgbClr val="CCECFF"/>
            </a:solidFill>
            <a:ln w="0">
              <a:solidFill>
                <a:srgbClr val="000000"/>
              </a:solidFill>
              <a:round/>
              <a:headEnd/>
              <a:tailEnd/>
            </a:ln>
          </p:spPr>
          <p:txBody>
            <a:bodyPr/>
            <a:lstStyle/>
            <a:p>
              <a:endParaRPr lang="fi-FI"/>
            </a:p>
          </p:txBody>
        </p:sp>
        <p:sp>
          <p:nvSpPr>
            <p:cNvPr id="3957088" name="Oval 352"/>
            <p:cNvSpPr>
              <a:spLocks noChangeArrowheads="1"/>
            </p:cNvSpPr>
            <p:nvPr/>
          </p:nvSpPr>
          <p:spPr bwMode="auto">
            <a:xfrm>
              <a:off x="4458" y="2078"/>
              <a:ext cx="108"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89" name="Group 353"/>
          <p:cNvGrpSpPr>
            <a:grpSpLocks/>
          </p:cNvGrpSpPr>
          <p:nvPr/>
        </p:nvGrpSpPr>
        <p:grpSpPr bwMode="auto">
          <a:xfrm>
            <a:off x="6896100" y="3561631"/>
            <a:ext cx="169863" cy="85725"/>
            <a:chOff x="4299" y="1971"/>
            <a:chExt cx="107" cy="54"/>
          </a:xfrm>
        </p:grpSpPr>
        <p:sp>
          <p:nvSpPr>
            <p:cNvPr id="3957090" name="Oval 354"/>
            <p:cNvSpPr>
              <a:spLocks noChangeArrowheads="1"/>
            </p:cNvSpPr>
            <p:nvPr/>
          </p:nvSpPr>
          <p:spPr bwMode="auto">
            <a:xfrm>
              <a:off x="4299" y="1971"/>
              <a:ext cx="107" cy="54"/>
            </a:xfrm>
            <a:prstGeom prst="ellipse">
              <a:avLst/>
            </a:prstGeom>
            <a:solidFill>
              <a:srgbClr val="CCECFF"/>
            </a:solidFill>
            <a:ln w="0">
              <a:solidFill>
                <a:srgbClr val="000000"/>
              </a:solidFill>
              <a:round/>
              <a:headEnd/>
              <a:tailEnd/>
            </a:ln>
          </p:spPr>
          <p:txBody>
            <a:bodyPr/>
            <a:lstStyle/>
            <a:p>
              <a:endParaRPr lang="fi-FI"/>
            </a:p>
          </p:txBody>
        </p:sp>
        <p:sp>
          <p:nvSpPr>
            <p:cNvPr id="3957091" name="Oval 355"/>
            <p:cNvSpPr>
              <a:spLocks noChangeArrowheads="1"/>
            </p:cNvSpPr>
            <p:nvPr/>
          </p:nvSpPr>
          <p:spPr bwMode="auto">
            <a:xfrm>
              <a:off x="4299" y="1971"/>
              <a:ext cx="107"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92" name="Group 356"/>
          <p:cNvGrpSpPr>
            <a:grpSpLocks/>
          </p:cNvGrpSpPr>
          <p:nvPr/>
        </p:nvGrpSpPr>
        <p:grpSpPr bwMode="auto">
          <a:xfrm>
            <a:off x="7659688" y="3561631"/>
            <a:ext cx="171450" cy="85725"/>
            <a:chOff x="4780" y="1971"/>
            <a:chExt cx="108" cy="54"/>
          </a:xfrm>
        </p:grpSpPr>
        <p:sp>
          <p:nvSpPr>
            <p:cNvPr id="3957093" name="Oval 357"/>
            <p:cNvSpPr>
              <a:spLocks noChangeArrowheads="1"/>
            </p:cNvSpPr>
            <p:nvPr/>
          </p:nvSpPr>
          <p:spPr bwMode="auto">
            <a:xfrm>
              <a:off x="4780" y="1971"/>
              <a:ext cx="108" cy="54"/>
            </a:xfrm>
            <a:prstGeom prst="ellipse">
              <a:avLst/>
            </a:prstGeom>
            <a:solidFill>
              <a:srgbClr val="CCECFF"/>
            </a:solidFill>
            <a:ln w="0">
              <a:solidFill>
                <a:srgbClr val="000000"/>
              </a:solidFill>
              <a:round/>
              <a:headEnd/>
              <a:tailEnd/>
            </a:ln>
          </p:spPr>
          <p:txBody>
            <a:bodyPr/>
            <a:lstStyle/>
            <a:p>
              <a:endParaRPr lang="fi-FI"/>
            </a:p>
          </p:txBody>
        </p:sp>
        <p:sp>
          <p:nvSpPr>
            <p:cNvPr id="3957094" name="Oval 358"/>
            <p:cNvSpPr>
              <a:spLocks noChangeArrowheads="1"/>
            </p:cNvSpPr>
            <p:nvPr/>
          </p:nvSpPr>
          <p:spPr bwMode="auto">
            <a:xfrm>
              <a:off x="4780" y="1971"/>
              <a:ext cx="108" cy="54"/>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95" name="Group 359"/>
          <p:cNvGrpSpPr>
            <a:grpSpLocks/>
          </p:cNvGrpSpPr>
          <p:nvPr/>
        </p:nvGrpSpPr>
        <p:grpSpPr bwMode="auto">
          <a:xfrm>
            <a:off x="6384925" y="3758481"/>
            <a:ext cx="171450" cy="84137"/>
            <a:chOff x="3977" y="2095"/>
            <a:chExt cx="108" cy="53"/>
          </a:xfrm>
        </p:grpSpPr>
        <p:sp>
          <p:nvSpPr>
            <p:cNvPr id="3957096" name="Oval 360"/>
            <p:cNvSpPr>
              <a:spLocks noChangeArrowheads="1"/>
            </p:cNvSpPr>
            <p:nvPr/>
          </p:nvSpPr>
          <p:spPr bwMode="auto">
            <a:xfrm>
              <a:off x="3977" y="2095"/>
              <a:ext cx="108" cy="53"/>
            </a:xfrm>
            <a:prstGeom prst="ellipse">
              <a:avLst/>
            </a:prstGeom>
            <a:solidFill>
              <a:srgbClr val="CCECFF"/>
            </a:solidFill>
            <a:ln w="0">
              <a:solidFill>
                <a:srgbClr val="000000"/>
              </a:solidFill>
              <a:round/>
              <a:headEnd/>
              <a:tailEnd/>
            </a:ln>
          </p:spPr>
          <p:txBody>
            <a:bodyPr/>
            <a:lstStyle/>
            <a:p>
              <a:endParaRPr lang="fi-FI"/>
            </a:p>
          </p:txBody>
        </p:sp>
        <p:sp>
          <p:nvSpPr>
            <p:cNvPr id="3957097" name="Oval 361"/>
            <p:cNvSpPr>
              <a:spLocks noChangeArrowheads="1"/>
            </p:cNvSpPr>
            <p:nvPr/>
          </p:nvSpPr>
          <p:spPr bwMode="auto">
            <a:xfrm>
              <a:off x="3977" y="2095"/>
              <a:ext cx="108"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098" name="Group 362"/>
          <p:cNvGrpSpPr>
            <a:grpSpLocks/>
          </p:cNvGrpSpPr>
          <p:nvPr/>
        </p:nvGrpSpPr>
        <p:grpSpPr bwMode="auto">
          <a:xfrm>
            <a:off x="6086475" y="3618781"/>
            <a:ext cx="173038" cy="84137"/>
            <a:chOff x="3789" y="2007"/>
            <a:chExt cx="109" cy="53"/>
          </a:xfrm>
        </p:grpSpPr>
        <p:sp>
          <p:nvSpPr>
            <p:cNvPr id="3957099" name="Oval 363"/>
            <p:cNvSpPr>
              <a:spLocks noChangeArrowheads="1"/>
            </p:cNvSpPr>
            <p:nvPr/>
          </p:nvSpPr>
          <p:spPr bwMode="auto">
            <a:xfrm>
              <a:off x="3789" y="2007"/>
              <a:ext cx="109" cy="53"/>
            </a:xfrm>
            <a:prstGeom prst="ellipse">
              <a:avLst/>
            </a:prstGeom>
            <a:solidFill>
              <a:srgbClr val="CCECFF"/>
            </a:solidFill>
            <a:ln w="0">
              <a:solidFill>
                <a:srgbClr val="000000"/>
              </a:solidFill>
              <a:round/>
              <a:headEnd/>
              <a:tailEnd/>
            </a:ln>
          </p:spPr>
          <p:txBody>
            <a:bodyPr/>
            <a:lstStyle/>
            <a:p>
              <a:endParaRPr lang="fi-FI"/>
            </a:p>
          </p:txBody>
        </p:sp>
        <p:sp>
          <p:nvSpPr>
            <p:cNvPr id="3957100" name="Oval 364"/>
            <p:cNvSpPr>
              <a:spLocks noChangeArrowheads="1"/>
            </p:cNvSpPr>
            <p:nvPr/>
          </p:nvSpPr>
          <p:spPr bwMode="auto">
            <a:xfrm>
              <a:off x="3789" y="2007"/>
              <a:ext cx="109"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101" name="Line 365"/>
          <p:cNvSpPr>
            <a:spLocks noChangeShapeType="1"/>
          </p:cNvSpPr>
          <p:nvPr/>
        </p:nvSpPr>
        <p:spPr bwMode="auto">
          <a:xfrm flipH="1" flipV="1">
            <a:off x="7585075" y="4439518"/>
            <a:ext cx="407988" cy="301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02" name="Line 366"/>
          <p:cNvSpPr>
            <a:spLocks noChangeShapeType="1"/>
          </p:cNvSpPr>
          <p:nvPr/>
        </p:nvSpPr>
        <p:spPr bwMode="auto">
          <a:xfrm flipH="1" flipV="1">
            <a:off x="7551738" y="4476031"/>
            <a:ext cx="133350" cy="666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03" name="Line 367"/>
          <p:cNvSpPr>
            <a:spLocks noChangeShapeType="1"/>
          </p:cNvSpPr>
          <p:nvPr/>
        </p:nvSpPr>
        <p:spPr bwMode="auto">
          <a:xfrm flipH="1" flipV="1">
            <a:off x="7040563" y="4422056"/>
            <a:ext cx="133350" cy="920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04" name="Line 368"/>
          <p:cNvSpPr>
            <a:spLocks noChangeShapeType="1"/>
          </p:cNvSpPr>
          <p:nvPr/>
        </p:nvSpPr>
        <p:spPr bwMode="auto">
          <a:xfrm flipH="1" flipV="1">
            <a:off x="6853238" y="4599856"/>
            <a:ext cx="85725" cy="698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05" name="Line 369"/>
          <p:cNvSpPr>
            <a:spLocks noChangeShapeType="1"/>
          </p:cNvSpPr>
          <p:nvPr/>
        </p:nvSpPr>
        <p:spPr bwMode="auto">
          <a:xfrm flipV="1">
            <a:off x="6853238" y="4422056"/>
            <a:ext cx="66675" cy="809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06" name="Line 370"/>
          <p:cNvSpPr>
            <a:spLocks noChangeShapeType="1"/>
          </p:cNvSpPr>
          <p:nvPr/>
        </p:nvSpPr>
        <p:spPr bwMode="auto">
          <a:xfrm>
            <a:off x="7073900" y="4385543"/>
            <a:ext cx="323850" cy="539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07" name="Line 371"/>
          <p:cNvSpPr>
            <a:spLocks noChangeShapeType="1"/>
          </p:cNvSpPr>
          <p:nvPr/>
        </p:nvSpPr>
        <p:spPr bwMode="auto">
          <a:xfrm>
            <a:off x="7464425" y="4282356"/>
            <a:ext cx="220663" cy="650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08" name="Line 372"/>
          <p:cNvSpPr>
            <a:spLocks noChangeShapeType="1"/>
          </p:cNvSpPr>
          <p:nvPr/>
        </p:nvSpPr>
        <p:spPr bwMode="auto">
          <a:xfrm>
            <a:off x="6657975" y="4476031"/>
            <a:ext cx="134938" cy="3810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09" name="Line 373"/>
          <p:cNvSpPr>
            <a:spLocks noChangeShapeType="1"/>
          </p:cNvSpPr>
          <p:nvPr/>
        </p:nvSpPr>
        <p:spPr bwMode="auto">
          <a:xfrm>
            <a:off x="6232525" y="4476031"/>
            <a:ext cx="177800" cy="6667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10" name="Line 374"/>
          <p:cNvSpPr>
            <a:spLocks noChangeShapeType="1"/>
          </p:cNvSpPr>
          <p:nvPr/>
        </p:nvSpPr>
        <p:spPr bwMode="auto">
          <a:xfrm flipH="1">
            <a:off x="6267450" y="3604493"/>
            <a:ext cx="620713" cy="555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11" name="Line 375"/>
          <p:cNvSpPr>
            <a:spLocks noChangeShapeType="1"/>
          </p:cNvSpPr>
          <p:nvPr/>
        </p:nvSpPr>
        <p:spPr bwMode="auto">
          <a:xfrm flipH="1">
            <a:off x="6530975" y="3642593"/>
            <a:ext cx="388938" cy="1190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12" name="Line 376"/>
          <p:cNvSpPr>
            <a:spLocks noChangeShapeType="1"/>
          </p:cNvSpPr>
          <p:nvPr/>
        </p:nvSpPr>
        <p:spPr bwMode="auto">
          <a:xfrm>
            <a:off x="7040563" y="3642593"/>
            <a:ext cx="195262" cy="809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13" name="Line 377"/>
          <p:cNvSpPr>
            <a:spLocks noChangeShapeType="1"/>
          </p:cNvSpPr>
          <p:nvPr/>
        </p:nvSpPr>
        <p:spPr bwMode="auto">
          <a:xfrm>
            <a:off x="7073900" y="3604493"/>
            <a:ext cx="579438"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3957114" name="Group 378"/>
          <p:cNvGrpSpPr>
            <a:grpSpLocks/>
          </p:cNvGrpSpPr>
          <p:nvPr/>
        </p:nvGrpSpPr>
        <p:grpSpPr bwMode="auto">
          <a:xfrm>
            <a:off x="6726238" y="3367956"/>
            <a:ext cx="169862" cy="84137"/>
            <a:chOff x="4192" y="1849"/>
            <a:chExt cx="107" cy="53"/>
          </a:xfrm>
        </p:grpSpPr>
        <p:sp>
          <p:nvSpPr>
            <p:cNvPr id="3957115" name="Oval 379"/>
            <p:cNvSpPr>
              <a:spLocks noChangeArrowheads="1"/>
            </p:cNvSpPr>
            <p:nvPr/>
          </p:nvSpPr>
          <p:spPr bwMode="auto">
            <a:xfrm>
              <a:off x="4192" y="1849"/>
              <a:ext cx="107" cy="53"/>
            </a:xfrm>
            <a:prstGeom prst="ellipse">
              <a:avLst/>
            </a:prstGeom>
            <a:solidFill>
              <a:srgbClr val="CCECFF"/>
            </a:solidFill>
            <a:ln w="0">
              <a:solidFill>
                <a:srgbClr val="000000"/>
              </a:solidFill>
              <a:round/>
              <a:headEnd/>
              <a:tailEnd/>
            </a:ln>
          </p:spPr>
          <p:txBody>
            <a:bodyPr/>
            <a:lstStyle/>
            <a:p>
              <a:endParaRPr lang="fi-FI"/>
            </a:p>
          </p:txBody>
        </p:sp>
        <p:sp>
          <p:nvSpPr>
            <p:cNvPr id="3957116" name="Oval 380"/>
            <p:cNvSpPr>
              <a:spLocks noChangeArrowheads="1"/>
            </p:cNvSpPr>
            <p:nvPr/>
          </p:nvSpPr>
          <p:spPr bwMode="auto">
            <a:xfrm>
              <a:off x="4192" y="1849"/>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117" name="Line 381"/>
          <p:cNvSpPr>
            <a:spLocks noChangeShapeType="1"/>
          </p:cNvSpPr>
          <p:nvPr/>
        </p:nvSpPr>
        <p:spPr bwMode="auto">
          <a:xfrm>
            <a:off x="6870700" y="3445743"/>
            <a:ext cx="109538" cy="1079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18" name="Line 382"/>
          <p:cNvSpPr>
            <a:spLocks noChangeShapeType="1"/>
          </p:cNvSpPr>
          <p:nvPr/>
        </p:nvSpPr>
        <p:spPr bwMode="auto">
          <a:xfrm>
            <a:off x="6904038" y="3410818"/>
            <a:ext cx="781050" cy="15716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19" name="Freeform 383"/>
          <p:cNvSpPr>
            <a:spLocks noEditPoints="1"/>
          </p:cNvSpPr>
          <p:nvPr/>
        </p:nvSpPr>
        <p:spPr bwMode="auto">
          <a:xfrm>
            <a:off x="8032750" y="3647356"/>
            <a:ext cx="22225" cy="720725"/>
          </a:xfrm>
          <a:custGeom>
            <a:avLst/>
            <a:gdLst>
              <a:gd name="T0" fmla="*/ 14 w 14"/>
              <a:gd name="T1" fmla="*/ 13 h 454"/>
              <a:gd name="T2" fmla="*/ 0 w 14"/>
              <a:gd name="T3" fmla="*/ 0 h 454"/>
              <a:gd name="T4" fmla="*/ 14 w 14"/>
              <a:gd name="T5" fmla="*/ 27 h 454"/>
              <a:gd name="T6" fmla="*/ 0 w 14"/>
              <a:gd name="T7" fmla="*/ 41 h 454"/>
              <a:gd name="T8" fmla="*/ 14 w 14"/>
              <a:gd name="T9" fmla="*/ 27 h 454"/>
              <a:gd name="T10" fmla="*/ 14 w 14"/>
              <a:gd name="T11" fmla="*/ 68 h 454"/>
              <a:gd name="T12" fmla="*/ 0 w 14"/>
              <a:gd name="T13" fmla="*/ 55 h 454"/>
              <a:gd name="T14" fmla="*/ 14 w 14"/>
              <a:gd name="T15" fmla="*/ 82 h 454"/>
              <a:gd name="T16" fmla="*/ 0 w 14"/>
              <a:gd name="T17" fmla="*/ 96 h 454"/>
              <a:gd name="T18" fmla="*/ 14 w 14"/>
              <a:gd name="T19" fmla="*/ 82 h 454"/>
              <a:gd name="T20" fmla="*/ 14 w 14"/>
              <a:gd name="T21" fmla="*/ 124 h 454"/>
              <a:gd name="T22" fmla="*/ 0 w 14"/>
              <a:gd name="T23" fmla="*/ 110 h 454"/>
              <a:gd name="T24" fmla="*/ 14 w 14"/>
              <a:gd name="T25" fmla="*/ 137 h 454"/>
              <a:gd name="T26" fmla="*/ 0 w 14"/>
              <a:gd name="T27" fmla="*/ 151 h 454"/>
              <a:gd name="T28" fmla="*/ 14 w 14"/>
              <a:gd name="T29" fmla="*/ 137 h 454"/>
              <a:gd name="T30" fmla="*/ 14 w 14"/>
              <a:gd name="T31" fmla="*/ 178 h 454"/>
              <a:gd name="T32" fmla="*/ 0 w 14"/>
              <a:gd name="T33" fmla="*/ 165 h 454"/>
              <a:gd name="T34" fmla="*/ 14 w 14"/>
              <a:gd name="T35" fmla="*/ 192 h 454"/>
              <a:gd name="T36" fmla="*/ 0 w 14"/>
              <a:gd name="T37" fmla="*/ 206 h 454"/>
              <a:gd name="T38" fmla="*/ 14 w 14"/>
              <a:gd name="T39" fmla="*/ 192 h 454"/>
              <a:gd name="T40" fmla="*/ 14 w 14"/>
              <a:gd name="T41" fmla="*/ 233 h 454"/>
              <a:gd name="T42" fmla="*/ 0 w 14"/>
              <a:gd name="T43" fmla="*/ 220 h 454"/>
              <a:gd name="T44" fmla="*/ 14 w 14"/>
              <a:gd name="T45" fmla="*/ 247 h 454"/>
              <a:gd name="T46" fmla="*/ 0 w 14"/>
              <a:gd name="T47" fmla="*/ 261 h 454"/>
              <a:gd name="T48" fmla="*/ 14 w 14"/>
              <a:gd name="T49" fmla="*/ 247 h 454"/>
              <a:gd name="T50" fmla="*/ 14 w 14"/>
              <a:gd name="T51" fmla="*/ 289 h 454"/>
              <a:gd name="T52" fmla="*/ 0 w 14"/>
              <a:gd name="T53" fmla="*/ 275 h 454"/>
              <a:gd name="T54" fmla="*/ 14 w 14"/>
              <a:gd name="T55" fmla="*/ 302 h 454"/>
              <a:gd name="T56" fmla="*/ 0 w 14"/>
              <a:gd name="T57" fmla="*/ 316 h 454"/>
              <a:gd name="T58" fmla="*/ 14 w 14"/>
              <a:gd name="T59" fmla="*/ 302 h 454"/>
              <a:gd name="T60" fmla="*/ 14 w 14"/>
              <a:gd name="T61" fmla="*/ 343 h 454"/>
              <a:gd name="T62" fmla="*/ 0 w 14"/>
              <a:gd name="T63" fmla="*/ 330 h 454"/>
              <a:gd name="T64" fmla="*/ 14 w 14"/>
              <a:gd name="T65" fmla="*/ 357 h 454"/>
              <a:gd name="T66" fmla="*/ 0 w 14"/>
              <a:gd name="T67" fmla="*/ 371 h 454"/>
              <a:gd name="T68" fmla="*/ 14 w 14"/>
              <a:gd name="T69" fmla="*/ 357 h 454"/>
              <a:gd name="T70" fmla="*/ 14 w 14"/>
              <a:gd name="T71" fmla="*/ 399 h 454"/>
              <a:gd name="T72" fmla="*/ 0 w 14"/>
              <a:gd name="T73" fmla="*/ 385 h 454"/>
              <a:gd name="T74" fmla="*/ 14 w 14"/>
              <a:gd name="T75" fmla="*/ 412 h 454"/>
              <a:gd name="T76" fmla="*/ 0 w 14"/>
              <a:gd name="T77" fmla="*/ 426 h 454"/>
              <a:gd name="T78" fmla="*/ 14 w 14"/>
              <a:gd name="T79" fmla="*/ 412 h 454"/>
              <a:gd name="T80" fmla="*/ 14 w 14"/>
              <a:gd name="T81" fmla="*/ 454 h 454"/>
              <a:gd name="T82" fmla="*/ 0 w 14"/>
              <a:gd name="T8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 h="454">
                <a:moveTo>
                  <a:pt x="14" y="0"/>
                </a:moveTo>
                <a:lnTo>
                  <a:pt x="14" y="13"/>
                </a:lnTo>
                <a:lnTo>
                  <a:pt x="0" y="13"/>
                </a:lnTo>
                <a:lnTo>
                  <a:pt x="0" y="0"/>
                </a:lnTo>
                <a:lnTo>
                  <a:pt x="14" y="0"/>
                </a:lnTo>
                <a:close/>
                <a:moveTo>
                  <a:pt x="14" y="27"/>
                </a:moveTo>
                <a:lnTo>
                  <a:pt x="14" y="41"/>
                </a:lnTo>
                <a:lnTo>
                  <a:pt x="0" y="41"/>
                </a:lnTo>
                <a:lnTo>
                  <a:pt x="0" y="27"/>
                </a:lnTo>
                <a:lnTo>
                  <a:pt x="14" y="27"/>
                </a:lnTo>
                <a:close/>
                <a:moveTo>
                  <a:pt x="14" y="55"/>
                </a:moveTo>
                <a:lnTo>
                  <a:pt x="14" y="68"/>
                </a:lnTo>
                <a:lnTo>
                  <a:pt x="0" y="68"/>
                </a:lnTo>
                <a:lnTo>
                  <a:pt x="0" y="55"/>
                </a:lnTo>
                <a:lnTo>
                  <a:pt x="14" y="55"/>
                </a:lnTo>
                <a:close/>
                <a:moveTo>
                  <a:pt x="14" y="82"/>
                </a:moveTo>
                <a:lnTo>
                  <a:pt x="14" y="96"/>
                </a:lnTo>
                <a:lnTo>
                  <a:pt x="0" y="96"/>
                </a:lnTo>
                <a:lnTo>
                  <a:pt x="0" y="82"/>
                </a:lnTo>
                <a:lnTo>
                  <a:pt x="14" y="82"/>
                </a:lnTo>
                <a:close/>
                <a:moveTo>
                  <a:pt x="14" y="110"/>
                </a:moveTo>
                <a:lnTo>
                  <a:pt x="14" y="124"/>
                </a:lnTo>
                <a:lnTo>
                  <a:pt x="0" y="124"/>
                </a:lnTo>
                <a:lnTo>
                  <a:pt x="0" y="110"/>
                </a:lnTo>
                <a:lnTo>
                  <a:pt x="14" y="110"/>
                </a:lnTo>
                <a:close/>
                <a:moveTo>
                  <a:pt x="14" y="137"/>
                </a:moveTo>
                <a:lnTo>
                  <a:pt x="14" y="151"/>
                </a:lnTo>
                <a:lnTo>
                  <a:pt x="0" y="151"/>
                </a:lnTo>
                <a:lnTo>
                  <a:pt x="0" y="137"/>
                </a:lnTo>
                <a:lnTo>
                  <a:pt x="14" y="137"/>
                </a:lnTo>
                <a:close/>
                <a:moveTo>
                  <a:pt x="14" y="165"/>
                </a:moveTo>
                <a:lnTo>
                  <a:pt x="14" y="178"/>
                </a:lnTo>
                <a:lnTo>
                  <a:pt x="0" y="178"/>
                </a:lnTo>
                <a:lnTo>
                  <a:pt x="0" y="165"/>
                </a:lnTo>
                <a:lnTo>
                  <a:pt x="14" y="165"/>
                </a:lnTo>
                <a:close/>
                <a:moveTo>
                  <a:pt x="14" y="192"/>
                </a:moveTo>
                <a:lnTo>
                  <a:pt x="14" y="206"/>
                </a:lnTo>
                <a:lnTo>
                  <a:pt x="0" y="206"/>
                </a:lnTo>
                <a:lnTo>
                  <a:pt x="0" y="192"/>
                </a:lnTo>
                <a:lnTo>
                  <a:pt x="14" y="192"/>
                </a:lnTo>
                <a:close/>
                <a:moveTo>
                  <a:pt x="14" y="220"/>
                </a:moveTo>
                <a:lnTo>
                  <a:pt x="14" y="233"/>
                </a:lnTo>
                <a:lnTo>
                  <a:pt x="0" y="233"/>
                </a:lnTo>
                <a:lnTo>
                  <a:pt x="0" y="220"/>
                </a:lnTo>
                <a:lnTo>
                  <a:pt x="14" y="220"/>
                </a:lnTo>
                <a:close/>
                <a:moveTo>
                  <a:pt x="14" y="247"/>
                </a:moveTo>
                <a:lnTo>
                  <a:pt x="14" y="261"/>
                </a:lnTo>
                <a:lnTo>
                  <a:pt x="0" y="261"/>
                </a:lnTo>
                <a:lnTo>
                  <a:pt x="0" y="247"/>
                </a:lnTo>
                <a:lnTo>
                  <a:pt x="14" y="247"/>
                </a:lnTo>
                <a:close/>
                <a:moveTo>
                  <a:pt x="14" y="275"/>
                </a:moveTo>
                <a:lnTo>
                  <a:pt x="14" y="289"/>
                </a:lnTo>
                <a:lnTo>
                  <a:pt x="0" y="289"/>
                </a:lnTo>
                <a:lnTo>
                  <a:pt x="0" y="275"/>
                </a:lnTo>
                <a:lnTo>
                  <a:pt x="14" y="275"/>
                </a:lnTo>
                <a:close/>
                <a:moveTo>
                  <a:pt x="14" y="302"/>
                </a:moveTo>
                <a:lnTo>
                  <a:pt x="14" y="316"/>
                </a:lnTo>
                <a:lnTo>
                  <a:pt x="0" y="316"/>
                </a:lnTo>
                <a:lnTo>
                  <a:pt x="0" y="302"/>
                </a:lnTo>
                <a:lnTo>
                  <a:pt x="14" y="302"/>
                </a:lnTo>
                <a:close/>
                <a:moveTo>
                  <a:pt x="14" y="330"/>
                </a:moveTo>
                <a:lnTo>
                  <a:pt x="14" y="343"/>
                </a:lnTo>
                <a:lnTo>
                  <a:pt x="0" y="343"/>
                </a:lnTo>
                <a:lnTo>
                  <a:pt x="0" y="330"/>
                </a:lnTo>
                <a:lnTo>
                  <a:pt x="14" y="330"/>
                </a:lnTo>
                <a:close/>
                <a:moveTo>
                  <a:pt x="14" y="357"/>
                </a:moveTo>
                <a:lnTo>
                  <a:pt x="14" y="371"/>
                </a:lnTo>
                <a:lnTo>
                  <a:pt x="0" y="371"/>
                </a:lnTo>
                <a:lnTo>
                  <a:pt x="0" y="357"/>
                </a:lnTo>
                <a:lnTo>
                  <a:pt x="14" y="357"/>
                </a:lnTo>
                <a:close/>
                <a:moveTo>
                  <a:pt x="14" y="385"/>
                </a:moveTo>
                <a:lnTo>
                  <a:pt x="14" y="399"/>
                </a:lnTo>
                <a:lnTo>
                  <a:pt x="0" y="399"/>
                </a:lnTo>
                <a:lnTo>
                  <a:pt x="0" y="385"/>
                </a:lnTo>
                <a:lnTo>
                  <a:pt x="14" y="385"/>
                </a:lnTo>
                <a:close/>
                <a:moveTo>
                  <a:pt x="14" y="412"/>
                </a:moveTo>
                <a:lnTo>
                  <a:pt x="14" y="426"/>
                </a:lnTo>
                <a:lnTo>
                  <a:pt x="0" y="426"/>
                </a:lnTo>
                <a:lnTo>
                  <a:pt x="0" y="412"/>
                </a:lnTo>
                <a:lnTo>
                  <a:pt x="14" y="412"/>
                </a:lnTo>
                <a:close/>
                <a:moveTo>
                  <a:pt x="14" y="440"/>
                </a:moveTo>
                <a:lnTo>
                  <a:pt x="14" y="454"/>
                </a:lnTo>
                <a:lnTo>
                  <a:pt x="0" y="454"/>
                </a:lnTo>
                <a:lnTo>
                  <a:pt x="0" y="440"/>
                </a:lnTo>
                <a:lnTo>
                  <a:pt x="14" y="440"/>
                </a:lnTo>
                <a:close/>
              </a:path>
            </a:pathLst>
          </a:custGeom>
          <a:solidFill>
            <a:srgbClr val="000000"/>
          </a:solidFill>
          <a:ln w="0">
            <a:solidFill>
              <a:srgbClr val="000000"/>
            </a:solidFill>
            <a:prstDash val="solid"/>
            <a:round/>
            <a:headEnd/>
            <a:tailEnd/>
          </a:ln>
        </p:spPr>
        <p:txBody>
          <a:bodyPr/>
          <a:lstStyle/>
          <a:p>
            <a:endParaRPr lang="fi-FI"/>
          </a:p>
        </p:txBody>
      </p:sp>
      <p:sp>
        <p:nvSpPr>
          <p:cNvPr id="3957120" name="Freeform 384"/>
          <p:cNvSpPr>
            <a:spLocks noEditPoints="1"/>
          </p:cNvSpPr>
          <p:nvPr/>
        </p:nvSpPr>
        <p:spPr bwMode="auto">
          <a:xfrm>
            <a:off x="5865813" y="3647356"/>
            <a:ext cx="20637" cy="719137"/>
          </a:xfrm>
          <a:custGeom>
            <a:avLst/>
            <a:gdLst>
              <a:gd name="T0" fmla="*/ 13 w 13"/>
              <a:gd name="T1" fmla="*/ 13 h 453"/>
              <a:gd name="T2" fmla="*/ 0 w 13"/>
              <a:gd name="T3" fmla="*/ 0 h 453"/>
              <a:gd name="T4" fmla="*/ 13 w 13"/>
              <a:gd name="T5" fmla="*/ 27 h 453"/>
              <a:gd name="T6" fmla="*/ 0 w 13"/>
              <a:gd name="T7" fmla="*/ 41 h 453"/>
              <a:gd name="T8" fmla="*/ 13 w 13"/>
              <a:gd name="T9" fmla="*/ 27 h 453"/>
              <a:gd name="T10" fmla="*/ 13 w 13"/>
              <a:gd name="T11" fmla="*/ 68 h 453"/>
              <a:gd name="T12" fmla="*/ 0 w 13"/>
              <a:gd name="T13" fmla="*/ 55 h 453"/>
              <a:gd name="T14" fmla="*/ 13 w 13"/>
              <a:gd name="T15" fmla="*/ 82 h 453"/>
              <a:gd name="T16" fmla="*/ 0 w 13"/>
              <a:gd name="T17" fmla="*/ 96 h 453"/>
              <a:gd name="T18" fmla="*/ 13 w 13"/>
              <a:gd name="T19" fmla="*/ 82 h 453"/>
              <a:gd name="T20" fmla="*/ 13 w 13"/>
              <a:gd name="T21" fmla="*/ 123 h 453"/>
              <a:gd name="T22" fmla="*/ 0 w 13"/>
              <a:gd name="T23" fmla="*/ 110 h 453"/>
              <a:gd name="T24" fmla="*/ 13 w 13"/>
              <a:gd name="T25" fmla="*/ 137 h 453"/>
              <a:gd name="T26" fmla="*/ 0 w 13"/>
              <a:gd name="T27" fmla="*/ 151 h 453"/>
              <a:gd name="T28" fmla="*/ 13 w 13"/>
              <a:gd name="T29" fmla="*/ 137 h 453"/>
              <a:gd name="T30" fmla="*/ 13 w 13"/>
              <a:gd name="T31" fmla="*/ 178 h 453"/>
              <a:gd name="T32" fmla="*/ 0 w 13"/>
              <a:gd name="T33" fmla="*/ 165 h 453"/>
              <a:gd name="T34" fmla="*/ 13 w 13"/>
              <a:gd name="T35" fmla="*/ 192 h 453"/>
              <a:gd name="T36" fmla="*/ 0 w 13"/>
              <a:gd name="T37" fmla="*/ 206 h 453"/>
              <a:gd name="T38" fmla="*/ 13 w 13"/>
              <a:gd name="T39" fmla="*/ 192 h 453"/>
              <a:gd name="T40" fmla="*/ 13 w 13"/>
              <a:gd name="T41" fmla="*/ 233 h 453"/>
              <a:gd name="T42" fmla="*/ 0 w 13"/>
              <a:gd name="T43" fmla="*/ 220 h 453"/>
              <a:gd name="T44" fmla="*/ 13 w 13"/>
              <a:gd name="T45" fmla="*/ 247 h 453"/>
              <a:gd name="T46" fmla="*/ 0 w 13"/>
              <a:gd name="T47" fmla="*/ 261 h 453"/>
              <a:gd name="T48" fmla="*/ 13 w 13"/>
              <a:gd name="T49" fmla="*/ 247 h 453"/>
              <a:gd name="T50" fmla="*/ 13 w 13"/>
              <a:gd name="T51" fmla="*/ 288 h 453"/>
              <a:gd name="T52" fmla="*/ 0 w 13"/>
              <a:gd name="T53" fmla="*/ 275 h 453"/>
              <a:gd name="T54" fmla="*/ 13 w 13"/>
              <a:gd name="T55" fmla="*/ 302 h 453"/>
              <a:gd name="T56" fmla="*/ 0 w 13"/>
              <a:gd name="T57" fmla="*/ 316 h 453"/>
              <a:gd name="T58" fmla="*/ 13 w 13"/>
              <a:gd name="T59" fmla="*/ 302 h 453"/>
              <a:gd name="T60" fmla="*/ 13 w 13"/>
              <a:gd name="T61" fmla="*/ 343 h 453"/>
              <a:gd name="T62" fmla="*/ 0 w 13"/>
              <a:gd name="T63" fmla="*/ 330 h 453"/>
              <a:gd name="T64" fmla="*/ 13 w 13"/>
              <a:gd name="T65" fmla="*/ 357 h 453"/>
              <a:gd name="T66" fmla="*/ 0 w 13"/>
              <a:gd name="T67" fmla="*/ 371 h 453"/>
              <a:gd name="T68" fmla="*/ 13 w 13"/>
              <a:gd name="T69" fmla="*/ 357 h 453"/>
              <a:gd name="T70" fmla="*/ 13 w 13"/>
              <a:gd name="T71" fmla="*/ 399 h 453"/>
              <a:gd name="T72" fmla="*/ 0 w 13"/>
              <a:gd name="T73" fmla="*/ 385 h 453"/>
              <a:gd name="T74" fmla="*/ 13 w 13"/>
              <a:gd name="T75" fmla="*/ 412 h 453"/>
              <a:gd name="T76" fmla="*/ 0 w 13"/>
              <a:gd name="T77" fmla="*/ 426 h 453"/>
              <a:gd name="T78" fmla="*/ 13 w 13"/>
              <a:gd name="T79" fmla="*/ 412 h 453"/>
              <a:gd name="T80" fmla="*/ 13 w 13"/>
              <a:gd name="T81" fmla="*/ 453 h 453"/>
              <a:gd name="T82" fmla="*/ 0 w 13"/>
              <a:gd name="T83" fmla="*/ 44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453">
                <a:moveTo>
                  <a:pt x="13" y="0"/>
                </a:moveTo>
                <a:lnTo>
                  <a:pt x="13" y="13"/>
                </a:lnTo>
                <a:lnTo>
                  <a:pt x="0" y="13"/>
                </a:lnTo>
                <a:lnTo>
                  <a:pt x="0" y="0"/>
                </a:lnTo>
                <a:lnTo>
                  <a:pt x="13" y="0"/>
                </a:lnTo>
                <a:close/>
                <a:moveTo>
                  <a:pt x="13" y="27"/>
                </a:moveTo>
                <a:lnTo>
                  <a:pt x="13" y="41"/>
                </a:lnTo>
                <a:lnTo>
                  <a:pt x="0" y="41"/>
                </a:lnTo>
                <a:lnTo>
                  <a:pt x="0" y="27"/>
                </a:lnTo>
                <a:lnTo>
                  <a:pt x="13" y="27"/>
                </a:lnTo>
                <a:close/>
                <a:moveTo>
                  <a:pt x="13" y="55"/>
                </a:moveTo>
                <a:lnTo>
                  <a:pt x="13" y="68"/>
                </a:lnTo>
                <a:lnTo>
                  <a:pt x="0" y="68"/>
                </a:lnTo>
                <a:lnTo>
                  <a:pt x="0" y="55"/>
                </a:lnTo>
                <a:lnTo>
                  <a:pt x="13" y="55"/>
                </a:lnTo>
                <a:close/>
                <a:moveTo>
                  <a:pt x="13" y="82"/>
                </a:moveTo>
                <a:lnTo>
                  <a:pt x="13" y="96"/>
                </a:lnTo>
                <a:lnTo>
                  <a:pt x="0" y="96"/>
                </a:lnTo>
                <a:lnTo>
                  <a:pt x="0" y="82"/>
                </a:lnTo>
                <a:lnTo>
                  <a:pt x="13" y="82"/>
                </a:lnTo>
                <a:close/>
                <a:moveTo>
                  <a:pt x="13" y="110"/>
                </a:moveTo>
                <a:lnTo>
                  <a:pt x="13" y="123"/>
                </a:lnTo>
                <a:lnTo>
                  <a:pt x="0" y="123"/>
                </a:lnTo>
                <a:lnTo>
                  <a:pt x="0" y="110"/>
                </a:lnTo>
                <a:lnTo>
                  <a:pt x="13" y="110"/>
                </a:lnTo>
                <a:close/>
                <a:moveTo>
                  <a:pt x="13" y="137"/>
                </a:moveTo>
                <a:lnTo>
                  <a:pt x="13" y="151"/>
                </a:lnTo>
                <a:lnTo>
                  <a:pt x="0" y="151"/>
                </a:lnTo>
                <a:lnTo>
                  <a:pt x="0" y="137"/>
                </a:lnTo>
                <a:lnTo>
                  <a:pt x="13" y="137"/>
                </a:lnTo>
                <a:close/>
                <a:moveTo>
                  <a:pt x="13" y="165"/>
                </a:moveTo>
                <a:lnTo>
                  <a:pt x="13" y="178"/>
                </a:lnTo>
                <a:lnTo>
                  <a:pt x="0" y="178"/>
                </a:lnTo>
                <a:lnTo>
                  <a:pt x="0" y="165"/>
                </a:lnTo>
                <a:lnTo>
                  <a:pt x="13" y="165"/>
                </a:lnTo>
                <a:close/>
                <a:moveTo>
                  <a:pt x="13" y="192"/>
                </a:moveTo>
                <a:lnTo>
                  <a:pt x="13" y="206"/>
                </a:lnTo>
                <a:lnTo>
                  <a:pt x="0" y="206"/>
                </a:lnTo>
                <a:lnTo>
                  <a:pt x="0" y="192"/>
                </a:lnTo>
                <a:lnTo>
                  <a:pt x="13" y="192"/>
                </a:lnTo>
                <a:close/>
                <a:moveTo>
                  <a:pt x="13" y="220"/>
                </a:moveTo>
                <a:lnTo>
                  <a:pt x="13" y="233"/>
                </a:lnTo>
                <a:lnTo>
                  <a:pt x="0" y="233"/>
                </a:lnTo>
                <a:lnTo>
                  <a:pt x="0" y="220"/>
                </a:lnTo>
                <a:lnTo>
                  <a:pt x="13" y="220"/>
                </a:lnTo>
                <a:close/>
                <a:moveTo>
                  <a:pt x="13" y="247"/>
                </a:moveTo>
                <a:lnTo>
                  <a:pt x="13" y="261"/>
                </a:lnTo>
                <a:lnTo>
                  <a:pt x="0" y="261"/>
                </a:lnTo>
                <a:lnTo>
                  <a:pt x="0" y="247"/>
                </a:lnTo>
                <a:lnTo>
                  <a:pt x="13" y="247"/>
                </a:lnTo>
                <a:close/>
                <a:moveTo>
                  <a:pt x="13" y="275"/>
                </a:moveTo>
                <a:lnTo>
                  <a:pt x="13" y="288"/>
                </a:lnTo>
                <a:lnTo>
                  <a:pt x="0" y="288"/>
                </a:lnTo>
                <a:lnTo>
                  <a:pt x="0" y="275"/>
                </a:lnTo>
                <a:lnTo>
                  <a:pt x="13" y="275"/>
                </a:lnTo>
                <a:close/>
                <a:moveTo>
                  <a:pt x="13" y="302"/>
                </a:moveTo>
                <a:lnTo>
                  <a:pt x="13" y="316"/>
                </a:lnTo>
                <a:lnTo>
                  <a:pt x="0" y="316"/>
                </a:lnTo>
                <a:lnTo>
                  <a:pt x="0" y="302"/>
                </a:lnTo>
                <a:lnTo>
                  <a:pt x="13" y="302"/>
                </a:lnTo>
                <a:close/>
                <a:moveTo>
                  <a:pt x="13" y="330"/>
                </a:moveTo>
                <a:lnTo>
                  <a:pt x="13" y="343"/>
                </a:lnTo>
                <a:lnTo>
                  <a:pt x="0" y="343"/>
                </a:lnTo>
                <a:lnTo>
                  <a:pt x="0" y="330"/>
                </a:lnTo>
                <a:lnTo>
                  <a:pt x="13" y="330"/>
                </a:lnTo>
                <a:close/>
                <a:moveTo>
                  <a:pt x="13" y="357"/>
                </a:moveTo>
                <a:lnTo>
                  <a:pt x="13" y="371"/>
                </a:lnTo>
                <a:lnTo>
                  <a:pt x="0" y="371"/>
                </a:lnTo>
                <a:lnTo>
                  <a:pt x="0" y="357"/>
                </a:lnTo>
                <a:lnTo>
                  <a:pt x="13" y="357"/>
                </a:lnTo>
                <a:close/>
                <a:moveTo>
                  <a:pt x="13" y="385"/>
                </a:moveTo>
                <a:lnTo>
                  <a:pt x="13" y="399"/>
                </a:lnTo>
                <a:lnTo>
                  <a:pt x="0" y="399"/>
                </a:lnTo>
                <a:lnTo>
                  <a:pt x="0" y="385"/>
                </a:lnTo>
                <a:lnTo>
                  <a:pt x="13" y="385"/>
                </a:lnTo>
                <a:close/>
                <a:moveTo>
                  <a:pt x="13" y="412"/>
                </a:moveTo>
                <a:lnTo>
                  <a:pt x="13" y="426"/>
                </a:lnTo>
                <a:lnTo>
                  <a:pt x="0" y="426"/>
                </a:lnTo>
                <a:lnTo>
                  <a:pt x="0" y="412"/>
                </a:lnTo>
                <a:lnTo>
                  <a:pt x="13" y="412"/>
                </a:lnTo>
                <a:close/>
                <a:moveTo>
                  <a:pt x="13" y="440"/>
                </a:moveTo>
                <a:lnTo>
                  <a:pt x="13" y="453"/>
                </a:lnTo>
                <a:lnTo>
                  <a:pt x="0" y="453"/>
                </a:lnTo>
                <a:lnTo>
                  <a:pt x="0" y="440"/>
                </a:lnTo>
                <a:lnTo>
                  <a:pt x="13" y="440"/>
                </a:lnTo>
                <a:close/>
              </a:path>
            </a:pathLst>
          </a:custGeom>
          <a:solidFill>
            <a:srgbClr val="000000"/>
          </a:solidFill>
          <a:ln w="0">
            <a:solidFill>
              <a:srgbClr val="000000"/>
            </a:solidFill>
            <a:prstDash val="solid"/>
            <a:round/>
            <a:headEnd/>
            <a:tailEnd/>
          </a:ln>
        </p:spPr>
        <p:txBody>
          <a:bodyPr/>
          <a:lstStyle/>
          <a:p>
            <a:endParaRPr lang="fi-FI"/>
          </a:p>
        </p:txBody>
      </p:sp>
      <p:sp>
        <p:nvSpPr>
          <p:cNvPr id="3957121" name="Line 385"/>
          <p:cNvSpPr>
            <a:spLocks noChangeShapeType="1"/>
          </p:cNvSpPr>
          <p:nvPr/>
        </p:nvSpPr>
        <p:spPr bwMode="auto">
          <a:xfrm>
            <a:off x="6064250" y="4644306"/>
            <a:ext cx="781050" cy="7461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22" name="Line 386"/>
          <p:cNvSpPr>
            <a:spLocks noChangeShapeType="1"/>
          </p:cNvSpPr>
          <p:nvPr/>
        </p:nvSpPr>
        <p:spPr bwMode="auto">
          <a:xfrm flipV="1">
            <a:off x="6003925" y="4476031"/>
            <a:ext cx="106363" cy="825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23" name="Line 387"/>
          <p:cNvSpPr>
            <a:spLocks noChangeShapeType="1"/>
          </p:cNvSpPr>
          <p:nvPr/>
        </p:nvSpPr>
        <p:spPr bwMode="auto">
          <a:xfrm>
            <a:off x="6064250" y="4571281"/>
            <a:ext cx="346075" cy="4603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24" name="Line 388"/>
          <p:cNvSpPr>
            <a:spLocks noChangeShapeType="1"/>
          </p:cNvSpPr>
          <p:nvPr/>
        </p:nvSpPr>
        <p:spPr bwMode="auto">
          <a:xfrm flipH="1">
            <a:off x="5797550" y="4301406"/>
            <a:ext cx="325438" cy="55562"/>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957125" name="Line 389"/>
          <p:cNvSpPr>
            <a:spLocks noChangeShapeType="1"/>
          </p:cNvSpPr>
          <p:nvPr/>
        </p:nvSpPr>
        <p:spPr bwMode="auto">
          <a:xfrm flipH="1">
            <a:off x="6308725" y="4244256"/>
            <a:ext cx="239713" cy="571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nvGrpSpPr>
          <p:cNvPr id="3957126" name="Group 390"/>
          <p:cNvGrpSpPr>
            <a:grpSpLocks/>
          </p:cNvGrpSpPr>
          <p:nvPr/>
        </p:nvGrpSpPr>
        <p:grpSpPr bwMode="auto">
          <a:xfrm>
            <a:off x="2111375" y="2566268"/>
            <a:ext cx="2087563" cy="471488"/>
            <a:chOff x="1330" y="2921"/>
            <a:chExt cx="1315" cy="297"/>
          </a:xfrm>
        </p:grpSpPr>
        <p:sp>
          <p:nvSpPr>
            <p:cNvPr id="3957127" name="Freeform 391"/>
            <p:cNvSpPr>
              <a:spLocks/>
            </p:cNvSpPr>
            <p:nvPr/>
          </p:nvSpPr>
          <p:spPr bwMode="auto">
            <a:xfrm>
              <a:off x="1330" y="2921"/>
              <a:ext cx="1315" cy="297"/>
            </a:xfrm>
            <a:custGeom>
              <a:avLst/>
              <a:gdLst>
                <a:gd name="T0" fmla="*/ 986 w 1315"/>
                <a:gd name="T1" fmla="*/ 0 h 297"/>
                <a:gd name="T2" fmla="*/ 986 w 1315"/>
                <a:gd name="T3" fmla="*/ 74 h 297"/>
                <a:gd name="T4" fmla="*/ 0 w 1315"/>
                <a:gd name="T5" fmla="*/ 74 h 297"/>
                <a:gd name="T6" fmla="*/ 0 w 1315"/>
                <a:gd name="T7" fmla="*/ 222 h 297"/>
                <a:gd name="T8" fmla="*/ 986 w 1315"/>
                <a:gd name="T9" fmla="*/ 222 h 297"/>
                <a:gd name="T10" fmla="*/ 986 w 1315"/>
                <a:gd name="T11" fmla="*/ 297 h 297"/>
                <a:gd name="T12" fmla="*/ 1315 w 1315"/>
                <a:gd name="T13" fmla="*/ 148 h 297"/>
                <a:gd name="T14" fmla="*/ 986 w 1315"/>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5" h="297">
                  <a:moveTo>
                    <a:pt x="986" y="0"/>
                  </a:moveTo>
                  <a:lnTo>
                    <a:pt x="986" y="74"/>
                  </a:lnTo>
                  <a:lnTo>
                    <a:pt x="0" y="74"/>
                  </a:lnTo>
                  <a:lnTo>
                    <a:pt x="0" y="222"/>
                  </a:lnTo>
                  <a:lnTo>
                    <a:pt x="986" y="222"/>
                  </a:lnTo>
                  <a:lnTo>
                    <a:pt x="986" y="297"/>
                  </a:lnTo>
                  <a:lnTo>
                    <a:pt x="1315" y="148"/>
                  </a:lnTo>
                  <a:lnTo>
                    <a:pt x="9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3957128" name="Freeform 392"/>
            <p:cNvSpPr>
              <a:spLocks/>
            </p:cNvSpPr>
            <p:nvPr/>
          </p:nvSpPr>
          <p:spPr bwMode="auto">
            <a:xfrm>
              <a:off x="1330" y="2921"/>
              <a:ext cx="1315" cy="297"/>
            </a:xfrm>
            <a:custGeom>
              <a:avLst/>
              <a:gdLst>
                <a:gd name="T0" fmla="*/ 986 w 1315"/>
                <a:gd name="T1" fmla="*/ 0 h 297"/>
                <a:gd name="T2" fmla="*/ 986 w 1315"/>
                <a:gd name="T3" fmla="*/ 74 h 297"/>
                <a:gd name="T4" fmla="*/ 0 w 1315"/>
                <a:gd name="T5" fmla="*/ 74 h 297"/>
                <a:gd name="T6" fmla="*/ 0 w 1315"/>
                <a:gd name="T7" fmla="*/ 222 h 297"/>
                <a:gd name="T8" fmla="*/ 986 w 1315"/>
                <a:gd name="T9" fmla="*/ 222 h 297"/>
                <a:gd name="T10" fmla="*/ 986 w 1315"/>
                <a:gd name="T11" fmla="*/ 297 h 297"/>
                <a:gd name="T12" fmla="*/ 1315 w 1315"/>
                <a:gd name="T13" fmla="*/ 148 h 297"/>
                <a:gd name="T14" fmla="*/ 986 w 1315"/>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5" h="297">
                  <a:moveTo>
                    <a:pt x="986" y="0"/>
                  </a:moveTo>
                  <a:lnTo>
                    <a:pt x="986" y="74"/>
                  </a:lnTo>
                  <a:lnTo>
                    <a:pt x="0" y="74"/>
                  </a:lnTo>
                  <a:lnTo>
                    <a:pt x="0" y="222"/>
                  </a:lnTo>
                  <a:lnTo>
                    <a:pt x="986" y="222"/>
                  </a:lnTo>
                  <a:lnTo>
                    <a:pt x="986" y="297"/>
                  </a:lnTo>
                  <a:lnTo>
                    <a:pt x="1315" y="148"/>
                  </a:lnTo>
                  <a:lnTo>
                    <a:pt x="986" y="0"/>
                  </a:lnTo>
                  <a:close/>
                </a:path>
              </a:pathLst>
            </a:custGeom>
            <a:solidFill>
              <a:schemeClr val="bg1"/>
            </a:solidFill>
            <a:ln w="20638">
              <a:solidFill>
                <a:srgbClr val="000000"/>
              </a:solidFill>
              <a:prstDash val="solid"/>
              <a:round/>
              <a:headEnd/>
              <a:tailEnd/>
            </a:ln>
          </p:spPr>
          <p:txBody>
            <a:bodyPr/>
            <a:lstStyle/>
            <a:p>
              <a:endParaRPr lang="fi-FI"/>
            </a:p>
          </p:txBody>
        </p:sp>
      </p:grpSp>
      <p:sp>
        <p:nvSpPr>
          <p:cNvPr id="3957129" name="Rectangle 393"/>
          <p:cNvSpPr>
            <a:spLocks noChangeArrowheads="1"/>
          </p:cNvSpPr>
          <p:nvPr/>
        </p:nvSpPr>
        <p:spPr bwMode="auto">
          <a:xfrm>
            <a:off x="2487613" y="2680568"/>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Active project</a:t>
            </a:r>
            <a:endParaRPr lang="en-US"/>
          </a:p>
        </p:txBody>
      </p:sp>
      <p:grpSp>
        <p:nvGrpSpPr>
          <p:cNvPr id="3957130" name="Group 394"/>
          <p:cNvGrpSpPr>
            <a:grpSpLocks/>
          </p:cNvGrpSpPr>
          <p:nvPr/>
        </p:nvGrpSpPr>
        <p:grpSpPr bwMode="auto">
          <a:xfrm>
            <a:off x="5965825" y="2566268"/>
            <a:ext cx="2195513" cy="471488"/>
            <a:chOff x="3758" y="2921"/>
            <a:chExt cx="1383" cy="297"/>
          </a:xfrm>
        </p:grpSpPr>
        <p:sp>
          <p:nvSpPr>
            <p:cNvPr id="3957131" name="Freeform 395"/>
            <p:cNvSpPr>
              <a:spLocks/>
            </p:cNvSpPr>
            <p:nvPr/>
          </p:nvSpPr>
          <p:spPr bwMode="auto">
            <a:xfrm>
              <a:off x="3758" y="2921"/>
              <a:ext cx="1383" cy="297"/>
            </a:xfrm>
            <a:custGeom>
              <a:avLst/>
              <a:gdLst>
                <a:gd name="T0" fmla="*/ 1037 w 1383"/>
                <a:gd name="T1" fmla="*/ 0 h 297"/>
                <a:gd name="T2" fmla="*/ 1037 w 1383"/>
                <a:gd name="T3" fmla="*/ 74 h 297"/>
                <a:gd name="T4" fmla="*/ 0 w 1383"/>
                <a:gd name="T5" fmla="*/ 74 h 297"/>
                <a:gd name="T6" fmla="*/ 0 w 1383"/>
                <a:gd name="T7" fmla="*/ 223 h 297"/>
                <a:gd name="T8" fmla="*/ 1037 w 1383"/>
                <a:gd name="T9" fmla="*/ 223 h 297"/>
                <a:gd name="T10" fmla="*/ 1037 w 1383"/>
                <a:gd name="T11" fmla="*/ 297 h 297"/>
                <a:gd name="T12" fmla="*/ 1383 w 1383"/>
                <a:gd name="T13" fmla="*/ 148 h 297"/>
                <a:gd name="T14" fmla="*/ 1037 w 1383"/>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3" h="297">
                  <a:moveTo>
                    <a:pt x="1037" y="0"/>
                  </a:moveTo>
                  <a:lnTo>
                    <a:pt x="1037" y="74"/>
                  </a:lnTo>
                  <a:lnTo>
                    <a:pt x="0" y="74"/>
                  </a:lnTo>
                  <a:lnTo>
                    <a:pt x="0" y="223"/>
                  </a:lnTo>
                  <a:lnTo>
                    <a:pt x="1037" y="223"/>
                  </a:lnTo>
                  <a:lnTo>
                    <a:pt x="1037" y="297"/>
                  </a:lnTo>
                  <a:lnTo>
                    <a:pt x="1383" y="148"/>
                  </a:lnTo>
                  <a:lnTo>
                    <a:pt x="103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3957132" name="Freeform 396"/>
            <p:cNvSpPr>
              <a:spLocks/>
            </p:cNvSpPr>
            <p:nvPr/>
          </p:nvSpPr>
          <p:spPr bwMode="auto">
            <a:xfrm>
              <a:off x="3758" y="2921"/>
              <a:ext cx="1383" cy="297"/>
            </a:xfrm>
            <a:custGeom>
              <a:avLst/>
              <a:gdLst>
                <a:gd name="T0" fmla="*/ 1037 w 1383"/>
                <a:gd name="T1" fmla="*/ 0 h 297"/>
                <a:gd name="T2" fmla="*/ 1037 w 1383"/>
                <a:gd name="T3" fmla="*/ 74 h 297"/>
                <a:gd name="T4" fmla="*/ 0 w 1383"/>
                <a:gd name="T5" fmla="*/ 74 h 297"/>
                <a:gd name="T6" fmla="*/ 0 w 1383"/>
                <a:gd name="T7" fmla="*/ 223 h 297"/>
                <a:gd name="T8" fmla="*/ 1037 w 1383"/>
                <a:gd name="T9" fmla="*/ 223 h 297"/>
                <a:gd name="T10" fmla="*/ 1037 w 1383"/>
                <a:gd name="T11" fmla="*/ 297 h 297"/>
                <a:gd name="T12" fmla="*/ 1383 w 1383"/>
                <a:gd name="T13" fmla="*/ 148 h 297"/>
                <a:gd name="T14" fmla="*/ 1037 w 1383"/>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3" h="297">
                  <a:moveTo>
                    <a:pt x="1037" y="0"/>
                  </a:moveTo>
                  <a:lnTo>
                    <a:pt x="1037" y="74"/>
                  </a:lnTo>
                  <a:lnTo>
                    <a:pt x="0" y="74"/>
                  </a:lnTo>
                  <a:lnTo>
                    <a:pt x="0" y="223"/>
                  </a:lnTo>
                  <a:lnTo>
                    <a:pt x="1037" y="223"/>
                  </a:lnTo>
                  <a:lnTo>
                    <a:pt x="1037" y="297"/>
                  </a:lnTo>
                  <a:lnTo>
                    <a:pt x="1383" y="148"/>
                  </a:lnTo>
                  <a:lnTo>
                    <a:pt x="1037" y="0"/>
                  </a:lnTo>
                  <a:close/>
                </a:path>
              </a:pathLst>
            </a:custGeom>
            <a:solidFill>
              <a:schemeClr val="bg1"/>
            </a:solidFill>
            <a:ln w="20638">
              <a:solidFill>
                <a:srgbClr val="000000"/>
              </a:solidFill>
              <a:prstDash val="solid"/>
              <a:round/>
              <a:headEnd/>
              <a:tailEnd/>
            </a:ln>
          </p:spPr>
          <p:txBody>
            <a:bodyPr/>
            <a:lstStyle/>
            <a:p>
              <a:endParaRPr lang="fi-FI"/>
            </a:p>
          </p:txBody>
        </p:sp>
      </p:grpSp>
      <p:sp>
        <p:nvSpPr>
          <p:cNvPr id="3957133" name="Rectangle 397"/>
          <p:cNvSpPr>
            <a:spLocks noChangeArrowheads="1"/>
          </p:cNvSpPr>
          <p:nvPr/>
        </p:nvSpPr>
        <p:spPr bwMode="auto">
          <a:xfrm>
            <a:off x="6388100" y="2701206"/>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Active project</a:t>
            </a:r>
            <a:endParaRPr lang="en-US"/>
          </a:p>
        </p:txBody>
      </p:sp>
      <p:sp>
        <p:nvSpPr>
          <p:cNvPr id="3957134" name="Freeform 398"/>
          <p:cNvSpPr>
            <a:spLocks/>
          </p:cNvSpPr>
          <p:nvPr/>
        </p:nvSpPr>
        <p:spPr bwMode="auto">
          <a:xfrm>
            <a:off x="4252913" y="2566268"/>
            <a:ext cx="1660525" cy="471488"/>
          </a:xfrm>
          <a:custGeom>
            <a:avLst/>
            <a:gdLst>
              <a:gd name="T0" fmla="*/ 784 w 1046"/>
              <a:gd name="T1" fmla="*/ 0 h 297"/>
              <a:gd name="T2" fmla="*/ 784 w 1046"/>
              <a:gd name="T3" fmla="*/ 74 h 297"/>
              <a:gd name="T4" fmla="*/ 0 w 1046"/>
              <a:gd name="T5" fmla="*/ 74 h 297"/>
              <a:gd name="T6" fmla="*/ 0 w 1046"/>
              <a:gd name="T7" fmla="*/ 223 h 297"/>
              <a:gd name="T8" fmla="*/ 784 w 1046"/>
              <a:gd name="T9" fmla="*/ 223 h 297"/>
              <a:gd name="T10" fmla="*/ 784 w 1046"/>
              <a:gd name="T11" fmla="*/ 297 h 297"/>
              <a:gd name="T12" fmla="*/ 1046 w 1046"/>
              <a:gd name="T13" fmla="*/ 148 h 297"/>
              <a:gd name="T14" fmla="*/ 784 w 1046"/>
              <a:gd name="T15" fmla="*/ 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6" h="297">
                <a:moveTo>
                  <a:pt x="784" y="0"/>
                </a:moveTo>
                <a:lnTo>
                  <a:pt x="784" y="74"/>
                </a:lnTo>
                <a:lnTo>
                  <a:pt x="0" y="74"/>
                </a:lnTo>
                <a:lnTo>
                  <a:pt x="0" y="223"/>
                </a:lnTo>
                <a:lnTo>
                  <a:pt x="784" y="223"/>
                </a:lnTo>
                <a:lnTo>
                  <a:pt x="784" y="297"/>
                </a:lnTo>
                <a:lnTo>
                  <a:pt x="1046" y="148"/>
                </a:lnTo>
                <a:lnTo>
                  <a:pt x="784" y="0"/>
                </a:lnTo>
                <a:close/>
              </a:path>
            </a:pathLst>
          </a:custGeom>
          <a:solidFill>
            <a:srgbClr val="EAEAEA"/>
          </a:solidFill>
          <a:ln w="20638">
            <a:solidFill>
              <a:srgbClr val="000000"/>
            </a:solidFill>
            <a:prstDash val="solid"/>
            <a:round/>
            <a:headEnd/>
            <a:tailEnd/>
          </a:ln>
        </p:spPr>
        <p:txBody>
          <a:bodyPr/>
          <a:lstStyle/>
          <a:p>
            <a:endParaRPr lang="fi-FI"/>
          </a:p>
        </p:txBody>
      </p:sp>
      <p:sp>
        <p:nvSpPr>
          <p:cNvPr id="3957135" name="Rectangle 399"/>
          <p:cNvSpPr>
            <a:spLocks noChangeArrowheads="1"/>
          </p:cNvSpPr>
          <p:nvPr/>
        </p:nvSpPr>
        <p:spPr bwMode="auto">
          <a:xfrm>
            <a:off x="4584700" y="2680568"/>
            <a:ext cx="925513" cy="244475"/>
          </a:xfrm>
          <a:prstGeom prst="rect">
            <a:avLst/>
          </a:prstGeom>
          <a:noFill/>
          <a:ln>
            <a:noFill/>
          </a:ln>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No project</a:t>
            </a:r>
            <a:endParaRPr lang="en-US"/>
          </a:p>
        </p:txBody>
      </p:sp>
      <p:sp>
        <p:nvSpPr>
          <p:cNvPr id="3957136" name="Rectangle 400"/>
          <p:cNvSpPr>
            <a:spLocks noChangeArrowheads="1"/>
          </p:cNvSpPr>
          <p:nvPr/>
        </p:nvSpPr>
        <p:spPr bwMode="auto">
          <a:xfrm>
            <a:off x="686037" y="3180631"/>
            <a:ext cx="6075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accent2"/>
                </a:solidFill>
              </a:rPr>
              <a:t>Project</a:t>
            </a:r>
            <a:endParaRPr lang="en-US" dirty="0">
              <a:solidFill>
                <a:schemeClr val="accent2"/>
              </a:solidFill>
            </a:endParaRPr>
          </a:p>
        </p:txBody>
      </p:sp>
      <p:sp>
        <p:nvSpPr>
          <p:cNvPr id="3957137" name="Rectangle 401"/>
          <p:cNvSpPr>
            <a:spLocks noChangeArrowheads="1"/>
          </p:cNvSpPr>
          <p:nvPr/>
        </p:nvSpPr>
        <p:spPr bwMode="auto">
          <a:xfrm>
            <a:off x="640727" y="3390181"/>
            <a:ext cx="785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chemeClr val="accent2"/>
                </a:solidFill>
              </a:rPr>
              <a:t>networks</a:t>
            </a:r>
            <a:endParaRPr lang="en-US">
              <a:solidFill>
                <a:schemeClr val="accent2"/>
              </a:solidFill>
            </a:endParaRPr>
          </a:p>
        </p:txBody>
      </p:sp>
      <p:sp>
        <p:nvSpPr>
          <p:cNvPr id="3957138" name="Rectangle 402"/>
          <p:cNvSpPr>
            <a:spLocks noChangeArrowheads="1"/>
          </p:cNvSpPr>
          <p:nvPr/>
        </p:nvSpPr>
        <p:spPr bwMode="auto">
          <a:xfrm>
            <a:off x="664494" y="4376018"/>
            <a:ext cx="79508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accent2"/>
                </a:solidFill>
              </a:rPr>
              <a:t>Business</a:t>
            </a:r>
            <a:endParaRPr lang="en-US" dirty="0">
              <a:solidFill>
                <a:schemeClr val="accent2"/>
              </a:solidFill>
            </a:endParaRPr>
          </a:p>
        </p:txBody>
      </p:sp>
      <p:sp>
        <p:nvSpPr>
          <p:cNvPr id="3957139" name="Rectangle 403"/>
          <p:cNvSpPr>
            <a:spLocks noChangeArrowheads="1"/>
          </p:cNvSpPr>
          <p:nvPr/>
        </p:nvSpPr>
        <p:spPr bwMode="auto">
          <a:xfrm>
            <a:off x="672958" y="4585568"/>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chemeClr val="accent2"/>
                </a:solidFill>
              </a:rPr>
              <a:t>network</a:t>
            </a:r>
            <a:endParaRPr lang="en-US" dirty="0">
              <a:solidFill>
                <a:schemeClr val="accent2"/>
              </a:solidFill>
            </a:endParaRPr>
          </a:p>
        </p:txBody>
      </p:sp>
      <p:sp>
        <p:nvSpPr>
          <p:cNvPr id="3957140" name="Rectangle 404"/>
          <p:cNvSpPr>
            <a:spLocks noChangeArrowheads="1"/>
          </p:cNvSpPr>
          <p:nvPr/>
        </p:nvSpPr>
        <p:spPr bwMode="auto">
          <a:xfrm>
            <a:off x="539552" y="3618781"/>
            <a:ext cx="1277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b="1" dirty="0">
                <a:solidFill>
                  <a:srgbClr val="000000"/>
                </a:solidFill>
              </a:rPr>
              <a:t>of </a:t>
            </a:r>
            <a:r>
              <a:rPr lang="en-US" b="1" dirty="0" smtClean="0">
                <a:solidFill>
                  <a:srgbClr val="000000"/>
                </a:solidFill>
              </a:rPr>
              <a:t>individual</a:t>
            </a:r>
            <a:endParaRPr lang="en-US" dirty="0"/>
          </a:p>
        </p:txBody>
      </p:sp>
      <p:sp>
        <p:nvSpPr>
          <p:cNvPr id="3957141" name="Rectangle 405"/>
          <p:cNvSpPr>
            <a:spLocks noChangeArrowheads="1"/>
          </p:cNvSpPr>
          <p:nvPr/>
        </p:nvSpPr>
        <p:spPr bwMode="auto">
          <a:xfrm>
            <a:off x="654050" y="3818806"/>
            <a:ext cx="688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a:solidFill>
                  <a:srgbClr val="000000"/>
                </a:solidFill>
              </a:rPr>
              <a:t>projects</a:t>
            </a:r>
            <a:endParaRPr lang="en-US" dirty="0"/>
          </a:p>
        </p:txBody>
      </p:sp>
      <p:grpSp>
        <p:nvGrpSpPr>
          <p:cNvPr id="3957142" name="Group 406"/>
          <p:cNvGrpSpPr>
            <a:grpSpLocks/>
          </p:cNvGrpSpPr>
          <p:nvPr/>
        </p:nvGrpSpPr>
        <p:grpSpPr bwMode="auto">
          <a:xfrm>
            <a:off x="3105150" y="4653831"/>
            <a:ext cx="171450" cy="82550"/>
            <a:chOff x="1956" y="2674"/>
            <a:chExt cx="108" cy="52"/>
          </a:xfrm>
        </p:grpSpPr>
        <p:sp>
          <p:nvSpPr>
            <p:cNvPr id="3957143" name="Oval 407"/>
            <p:cNvSpPr>
              <a:spLocks noChangeArrowheads="1"/>
            </p:cNvSpPr>
            <p:nvPr/>
          </p:nvSpPr>
          <p:spPr bwMode="auto">
            <a:xfrm>
              <a:off x="1956" y="2674"/>
              <a:ext cx="108" cy="52"/>
            </a:xfrm>
            <a:prstGeom prst="ellipse">
              <a:avLst/>
            </a:prstGeom>
            <a:solidFill>
              <a:srgbClr val="CCECFF"/>
            </a:solidFill>
            <a:ln w="0">
              <a:solidFill>
                <a:srgbClr val="000000"/>
              </a:solidFill>
              <a:round/>
              <a:headEnd/>
              <a:tailEnd/>
            </a:ln>
          </p:spPr>
          <p:txBody>
            <a:bodyPr/>
            <a:lstStyle/>
            <a:p>
              <a:endParaRPr lang="fi-FI"/>
            </a:p>
          </p:txBody>
        </p:sp>
        <p:sp>
          <p:nvSpPr>
            <p:cNvPr id="3957144" name="Oval 408"/>
            <p:cNvSpPr>
              <a:spLocks noChangeArrowheads="1"/>
            </p:cNvSpPr>
            <p:nvPr/>
          </p:nvSpPr>
          <p:spPr bwMode="auto">
            <a:xfrm>
              <a:off x="1956" y="2674"/>
              <a:ext cx="108" cy="52"/>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grpSp>
        <p:nvGrpSpPr>
          <p:cNvPr id="3957145" name="Group 409"/>
          <p:cNvGrpSpPr>
            <a:grpSpLocks/>
          </p:cNvGrpSpPr>
          <p:nvPr/>
        </p:nvGrpSpPr>
        <p:grpSpPr bwMode="auto">
          <a:xfrm>
            <a:off x="6853238" y="4653831"/>
            <a:ext cx="169862" cy="84137"/>
            <a:chOff x="4272" y="2674"/>
            <a:chExt cx="107" cy="53"/>
          </a:xfrm>
        </p:grpSpPr>
        <p:sp>
          <p:nvSpPr>
            <p:cNvPr id="3957146" name="Oval 410"/>
            <p:cNvSpPr>
              <a:spLocks noChangeArrowheads="1"/>
            </p:cNvSpPr>
            <p:nvPr/>
          </p:nvSpPr>
          <p:spPr bwMode="auto">
            <a:xfrm>
              <a:off x="4272" y="2674"/>
              <a:ext cx="107" cy="53"/>
            </a:xfrm>
            <a:prstGeom prst="ellipse">
              <a:avLst/>
            </a:prstGeom>
            <a:solidFill>
              <a:srgbClr val="CCECFF"/>
            </a:solidFill>
            <a:ln w="0">
              <a:solidFill>
                <a:srgbClr val="000000"/>
              </a:solidFill>
              <a:round/>
              <a:headEnd/>
              <a:tailEnd/>
            </a:ln>
          </p:spPr>
          <p:txBody>
            <a:bodyPr/>
            <a:lstStyle/>
            <a:p>
              <a:endParaRPr lang="fi-FI"/>
            </a:p>
          </p:txBody>
        </p:sp>
        <p:sp>
          <p:nvSpPr>
            <p:cNvPr id="3957147" name="Oval 411"/>
            <p:cNvSpPr>
              <a:spLocks noChangeArrowheads="1"/>
            </p:cNvSpPr>
            <p:nvPr/>
          </p:nvSpPr>
          <p:spPr bwMode="auto">
            <a:xfrm>
              <a:off x="4272" y="2674"/>
              <a:ext cx="107" cy="53"/>
            </a:xfrm>
            <a:prstGeom prst="ellipse">
              <a:avLst/>
            </a:pr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grpSp>
      <p:sp>
        <p:nvSpPr>
          <p:cNvPr id="3957148" name="Text Box 412"/>
          <p:cNvSpPr txBox="1">
            <a:spLocks noChangeArrowheads="1"/>
          </p:cNvSpPr>
          <p:nvPr/>
        </p:nvSpPr>
        <p:spPr bwMode="auto">
          <a:xfrm>
            <a:off x="15663" y="6342093"/>
            <a:ext cx="290015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lgn="l" eaLnBrk="0" hangingPunct="0">
              <a:spcBef>
                <a:spcPct val="0"/>
              </a:spcBef>
              <a:defRPr sz="2400">
                <a:solidFill>
                  <a:schemeClr val="tx1"/>
                </a:solidFill>
                <a:latin typeface="Times New Roman" pitchFamily="18" charset="0"/>
              </a:defRPr>
            </a:lvl1pPr>
            <a:lvl2pPr marL="742950" indent="-285750" algn="l" eaLnBrk="0" hangingPunct="0">
              <a:spcBef>
                <a:spcPct val="0"/>
              </a:spcBef>
              <a:defRPr sz="2400">
                <a:solidFill>
                  <a:schemeClr val="tx1"/>
                </a:solidFill>
                <a:latin typeface="Times New Roman" pitchFamily="18" charset="0"/>
              </a:defRPr>
            </a:lvl2pPr>
            <a:lvl3pPr marL="1143000" indent="-228600" algn="l" eaLnBrk="0" hangingPunct="0">
              <a:spcBef>
                <a:spcPct val="0"/>
              </a:spcBef>
              <a:defRPr sz="2400">
                <a:solidFill>
                  <a:schemeClr val="tx1"/>
                </a:solidFill>
                <a:latin typeface="Times New Roman" pitchFamily="18" charset="0"/>
              </a:defRPr>
            </a:lvl3pPr>
            <a:lvl4pPr marL="1600200" indent="-228600" algn="l" eaLnBrk="0" hangingPunct="0">
              <a:spcBef>
                <a:spcPct val="0"/>
              </a:spcBef>
              <a:defRPr sz="2400">
                <a:solidFill>
                  <a:schemeClr val="tx1"/>
                </a:solidFill>
                <a:latin typeface="Times New Roman" pitchFamily="18" charset="0"/>
              </a:defRPr>
            </a:lvl4pPr>
            <a:lvl5pPr marL="2057400" indent="-228600" algn="l"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spcBef>
                <a:spcPct val="50000"/>
              </a:spcBef>
            </a:pPr>
            <a:r>
              <a:rPr lang="fi-FI" sz="900" dirty="0" err="1">
                <a:latin typeface="Tahoma" pitchFamily="34" charset="0"/>
              </a:rPr>
              <a:t>modified</a:t>
            </a:r>
            <a:r>
              <a:rPr lang="fi-FI" sz="900" dirty="0">
                <a:latin typeface="Tahoma" pitchFamily="34" charset="0"/>
              </a:rPr>
              <a:t> </a:t>
            </a:r>
            <a:r>
              <a:rPr lang="fi-FI" sz="900" dirty="0" err="1">
                <a:latin typeface="Tahoma" pitchFamily="34" charset="0"/>
              </a:rPr>
              <a:t>from</a:t>
            </a:r>
            <a:r>
              <a:rPr lang="fi-FI" sz="900" dirty="0">
                <a:latin typeface="Tahoma" pitchFamily="34" charset="0"/>
              </a:rPr>
              <a:t> Eloranta 2007 </a:t>
            </a:r>
            <a:r>
              <a:rPr lang="fi-FI" sz="900" dirty="0" smtClean="0">
                <a:latin typeface="Tahoma" pitchFamily="34" charset="0"/>
              </a:rPr>
              <a:t>(= Kirsi Aaltonen, 2007)</a:t>
            </a:r>
          </a:p>
          <a:p>
            <a:pPr algn="r" eaLnBrk="1" hangingPunct="1">
              <a:spcBef>
                <a:spcPct val="50000"/>
              </a:spcBef>
            </a:pPr>
            <a:r>
              <a:rPr lang="fi-FI" sz="900" dirty="0" smtClean="0">
                <a:latin typeface="Tahoma" pitchFamily="34" charset="0"/>
              </a:rPr>
              <a:t>&amp; </a:t>
            </a:r>
            <a:r>
              <a:rPr lang="fi-FI" sz="900" dirty="0">
                <a:latin typeface="Tahoma" pitchFamily="34" charset="0"/>
              </a:rPr>
              <a:t>Artto, Eloranta, &amp; Kujala, 2008</a:t>
            </a:r>
            <a:endParaRPr lang="en-US" sz="900" dirty="0">
              <a:latin typeface="Tahoma" pitchFamily="34" charset="0"/>
            </a:endParaRPr>
          </a:p>
        </p:txBody>
      </p:sp>
      <p:sp>
        <p:nvSpPr>
          <p:cNvPr id="413" name="Rectangle 404"/>
          <p:cNvSpPr>
            <a:spLocks noChangeArrowheads="1"/>
          </p:cNvSpPr>
          <p:nvPr/>
        </p:nvSpPr>
        <p:spPr bwMode="auto">
          <a:xfrm>
            <a:off x="423305" y="4798293"/>
            <a:ext cx="12774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b="1" dirty="0" smtClean="0">
                <a:solidFill>
                  <a:srgbClr val="000000"/>
                </a:solidFill>
              </a:rPr>
              <a:t>(of firms or of organizations)</a:t>
            </a:r>
            <a:endParaRPr lang="en-US" dirty="0"/>
          </a:p>
        </p:txBody>
      </p:sp>
    </p:spTree>
    <p:extLst>
      <p:ext uri="{BB962C8B-B14F-4D97-AF65-F5344CB8AC3E}">
        <p14:creationId xmlns:p14="http://schemas.microsoft.com/office/powerpoint/2010/main" val="1475319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5122" name="Rectangle 2"/>
          <p:cNvSpPr>
            <a:spLocks noGrp="1" noChangeArrowheads="1"/>
          </p:cNvSpPr>
          <p:nvPr>
            <p:ph type="title"/>
          </p:nvPr>
        </p:nvSpPr>
        <p:spPr>
          <a:xfrm>
            <a:off x="34925" y="549275"/>
            <a:ext cx="7773988" cy="1019175"/>
          </a:xfrm>
        </p:spPr>
        <p:txBody>
          <a:bodyPr/>
          <a:lstStyle/>
          <a:p>
            <a:pPr algn="l"/>
            <a:r>
              <a:rPr lang="en-US" sz="2400"/>
              <a:t>Subcontractors’ business relationships as risk sources in project networks </a:t>
            </a:r>
          </a:p>
        </p:txBody>
      </p:sp>
      <p:sp>
        <p:nvSpPr>
          <p:cNvPr id="3845123" name="Oval 3"/>
          <p:cNvSpPr>
            <a:spLocks noChangeArrowheads="1"/>
          </p:cNvSpPr>
          <p:nvPr/>
        </p:nvSpPr>
        <p:spPr bwMode="auto">
          <a:xfrm>
            <a:off x="5797550" y="2565400"/>
            <a:ext cx="1150938" cy="9350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fi-FI" sz="1600"/>
              <a:t>Client</a:t>
            </a:r>
            <a:endParaRPr lang="en-US" sz="1600"/>
          </a:p>
        </p:txBody>
      </p:sp>
      <p:sp>
        <p:nvSpPr>
          <p:cNvPr id="3845124" name="Oval 4"/>
          <p:cNvSpPr>
            <a:spLocks noChangeArrowheads="1"/>
          </p:cNvSpPr>
          <p:nvPr/>
        </p:nvSpPr>
        <p:spPr bwMode="auto">
          <a:xfrm>
            <a:off x="1547813" y="3500438"/>
            <a:ext cx="1150937" cy="935037"/>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ECECE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fi-FI" sz="1600"/>
              <a:t>Competitor</a:t>
            </a:r>
            <a:endParaRPr lang="en-US" sz="1600"/>
          </a:p>
        </p:txBody>
      </p:sp>
      <p:sp>
        <p:nvSpPr>
          <p:cNvPr id="3845125" name="Line 5"/>
          <p:cNvSpPr>
            <a:spLocks noChangeShapeType="1"/>
          </p:cNvSpPr>
          <p:nvPr/>
        </p:nvSpPr>
        <p:spPr bwMode="auto">
          <a:xfrm flipV="1">
            <a:off x="2627313" y="5013325"/>
            <a:ext cx="1008062" cy="71438"/>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26" name="Line 6"/>
          <p:cNvSpPr>
            <a:spLocks noChangeShapeType="1"/>
          </p:cNvSpPr>
          <p:nvPr/>
        </p:nvSpPr>
        <p:spPr bwMode="auto">
          <a:xfrm flipV="1">
            <a:off x="2555875" y="3789363"/>
            <a:ext cx="1295400" cy="1295400"/>
          </a:xfrm>
          <a:prstGeom prst="line">
            <a:avLst/>
          </a:prstGeom>
          <a:noFill/>
          <a:ln w="158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27" name="Line 7"/>
          <p:cNvSpPr>
            <a:spLocks noChangeShapeType="1"/>
          </p:cNvSpPr>
          <p:nvPr/>
        </p:nvSpPr>
        <p:spPr bwMode="auto">
          <a:xfrm flipV="1">
            <a:off x="4572000" y="3213100"/>
            <a:ext cx="1295400" cy="215900"/>
          </a:xfrm>
          <a:prstGeom prst="line">
            <a:avLst/>
          </a:prstGeom>
          <a:noFill/>
          <a:ln w="28575">
            <a:solidFill>
              <a:schemeClr val="tx1"/>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28" name="Line 8"/>
          <p:cNvSpPr>
            <a:spLocks noChangeShapeType="1"/>
          </p:cNvSpPr>
          <p:nvPr/>
        </p:nvSpPr>
        <p:spPr bwMode="auto">
          <a:xfrm flipH="1" flipV="1">
            <a:off x="4427538" y="3716338"/>
            <a:ext cx="1152525" cy="1008062"/>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29" name="Line 9"/>
          <p:cNvSpPr>
            <a:spLocks noChangeShapeType="1"/>
          </p:cNvSpPr>
          <p:nvPr/>
        </p:nvSpPr>
        <p:spPr bwMode="auto">
          <a:xfrm flipV="1">
            <a:off x="4500563" y="3213100"/>
            <a:ext cx="1368425" cy="1439863"/>
          </a:xfrm>
          <a:prstGeom prst="line">
            <a:avLst/>
          </a:prstGeom>
          <a:noFill/>
          <a:ln w="28575">
            <a:solidFill>
              <a:schemeClr val="tx1"/>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30" name="Oval 10"/>
          <p:cNvSpPr>
            <a:spLocks noChangeArrowheads="1"/>
          </p:cNvSpPr>
          <p:nvPr/>
        </p:nvSpPr>
        <p:spPr bwMode="auto">
          <a:xfrm>
            <a:off x="5581650" y="4365625"/>
            <a:ext cx="1150938" cy="935038"/>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ECECE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fi-FI" sz="1600"/>
              <a:t>Non-</a:t>
            </a:r>
          </a:p>
          <a:p>
            <a:pPr>
              <a:spcBef>
                <a:spcPct val="0"/>
              </a:spcBef>
            </a:pPr>
            <a:r>
              <a:rPr lang="fi-FI" sz="1600"/>
              <a:t>business</a:t>
            </a:r>
            <a:br>
              <a:rPr lang="fi-FI" sz="1600"/>
            </a:br>
            <a:r>
              <a:rPr lang="fi-FI" sz="1600"/>
              <a:t>actor</a:t>
            </a:r>
            <a:endParaRPr lang="en-US" sz="1600"/>
          </a:p>
        </p:txBody>
      </p:sp>
      <p:sp>
        <p:nvSpPr>
          <p:cNvPr id="3845131" name="Oval 11"/>
          <p:cNvSpPr>
            <a:spLocks noChangeArrowheads="1"/>
          </p:cNvSpPr>
          <p:nvPr/>
        </p:nvSpPr>
        <p:spPr bwMode="auto">
          <a:xfrm>
            <a:off x="3563938" y="2924175"/>
            <a:ext cx="1150937" cy="935038"/>
          </a:xfrm>
          <a:prstGeom prst="ellipse">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fi-FI" sz="1800"/>
              <a:t>Contractor</a:t>
            </a:r>
            <a:endParaRPr lang="en-US" sz="1800"/>
          </a:p>
        </p:txBody>
      </p:sp>
      <p:sp>
        <p:nvSpPr>
          <p:cNvPr id="3845132" name="Line 12"/>
          <p:cNvSpPr>
            <a:spLocks noChangeShapeType="1"/>
          </p:cNvSpPr>
          <p:nvPr/>
        </p:nvSpPr>
        <p:spPr bwMode="auto">
          <a:xfrm flipH="1" flipV="1">
            <a:off x="4211638" y="3860800"/>
            <a:ext cx="0" cy="792163"/>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33" name="Line 13"/>
          <p:cNvSpPr>
            <a:spLocks noChangeShapeType="1"/>
          </p:cNvSpPr>
          <p:nvPr/>
        </p:nvSpPr>
        <p:spPr bwMode="auto">
          <a:xfrm flipH="1">
            <a:off x="4787900" y="4797425"/>
            <a:ext cx="792163" cy="71438"/>
          </a:xfrm>
          <a:prstGeom prst="line">
            <a:avLst/>
          </a:prstGeom>
          <a:noFill/>
          <a:ln w="28575">
            <a:solidFill>
              <a:schemeClr val="tx1"/>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34" name="Line 14"/>
          <p:cNvSpPr>
            <a:spLocks noChangeShapeType="1"/>
          </p:cNvSpPr>
          <p:nvPr/>
        </p:nvSpPr>
        <p:spPr bwMode="auto">
          <a:xfrm>
            <a:off x="2700338" y="4076700"/>
            <a:ext cx="1295400" cy="647700"/>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35" name="Oval 15"/>
          <p:cNvSpPr>
            <a:spLocks noChangeArrowheads="1"/>
          </p:cNvSpPr>
          <p:nvPr/>
        </p:nvSpPr>
        <p:spPr bwMode="auto">
          <a:xfrm>
            <a:off x="3635375" y="4581525"/>
            <a:ext cx="1150938" cy="935038"/>
          </a:xfrm>
          <a:prstGeom prst="ellipse">
            <a:avLst/>
          </a:prstGeom>
          <a:solidFill>
            <a:srgbClr val="DDDDD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fi-FI" sz="1800"/>
              <a:t>Sub-</a:t>
            </a:r>
          </a:p>
          <a:p>
            <a:pPr>
              <a:spcBef>
                <a:spcPct val="0"/>
              </a:spcBef>
            </a:pPr>
            <a:r>
              <a:rPr lang="fi-FI" sz="1800"/>
              <a:t>contractor</a:t>
            </a:r>
            <a:endParaRPr lang="en-US" sz="1800"/>
          </a:p>
        </p:txBody>
      </p:sp>
      <p:sp>
        <p:nvSpPr>
          <p:cNvPr id="3845136" name="Line 16"/>
          <p:cNvSpPr>
            <a:spLocks noChangeShapeType="1"/>
          </p:cNvSpPr>
          <p:nvPr/>
        </p:nvSpPr>
        <p:spPr bwMode="auto">
          <a:xfrm flipV="1">
            <a:off x="2700338" y="3644900"/>
            <a:ext cx="935037" cy="360363"/>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845137" name="Oval 17"/>
          <p:cNvSpPr>
            <a:spLocks noChangeArrowheads="1"/>
          </p:cNvSpPr>
          <p:nvPr/>
        </p:nvSpPr>
        <p:spPr bwMode="auto">
          <a:xfrm>
            <a:off x="1619250" y="5013325"/>
            <a:ext cx="1150938" cy="9350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lang="fi-FI" sz="1600"/>
              <a:t>Sub-</a:t>
            </a:r>
          </a:p>
          <a:p>
            <a:pPr>
              <a:spcBef>
                <a:spcPct val="0"/>
              </a:spcBef>
            </a:pPr>
            <a:r>
              <a:rPr lang="fi-FI" sz="1600"/>
              <a:t>contractor</a:t>
            </a:r>
            <a:endParaRPr lang="en-US" sz="1600"/>
          </a:p>
        </p:txBody>
      </p:sp>
      <p:sp>
        <p:nvSpPr>
          <p:cNvPr id="3845138" name="Text Box 18"/>
          <p:cNvSpPr txBox="1">
            <a:spLocks noChangeArrowheads="1"/>
          </p:cNvSpPr>
          <p:nvPr/>
        </p:nvSpPr>
        <p:spPr bwMode="auto">
          <a:xfrm>
            <a:off x="38100" y="6597650"/>
            <a:ext cx="1581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0"/>
              </a:spcBef>
              <a:defRPr sz="2400">
                <a:solidFill>
                  <a:schemeClr val="tx1"/>
                </a:solidFill>
                <a:latin typeface="Times New Roman" pitchFamily="18" charset="0"/>
              </a:defRPr>
            </a:lvl1pPr>
            <a:lvl2pPr marL="571500" algn="l" eaLnBrk="0" hangingPunct="0">
              <a:spcBef>
                <a:spcPct val="0"/>
              </a:spcBef>
              <a:defRPr sz="2400">
                <a:solidFill>
                  <a:schemeClr val="tx1"/>
                </a:solidFill>
                <a:latin typeface="Times New Roman" pitchFamily="18" charset="0"/>
              </a:defRPr>
            </a:lvl2pPr>
            <a:lvl3pPr marL="1143000" algn="l" eaLnBrk="0" hangingPunct="0">
              <a:spcBef>
                <a:spcPct val="0"/>
              </a:spcBef>
              <a:defRPr sz="2400">
                <a:solidFill>
                  <a:schemeClr val="tx1"/>
                </a:solidFill>
                <a:latin typeface="Times New Roman" pitchFamily="18" charset="0"/>
              </a:defRPr>
            </a:lvl3pPr>
            <a:lvl4pPr marL="1714500" algn="l" eaLnBrk="0" hangingPunct="0">
              <a:spcBef>
                <a:spcPct val="0"/>
              </a:spcBef>
              <a:defRPr sz="2400">
                <a:solidFill>
                  <a:schemeClr val="tx1"/>
                </a:solidFill>
                <a:latin typeface="Times New Roman" pitchFamily="18" charset="0"/>
              </a:defRPr>
            </a:lvl4pPr>
            <a:lvl5pPr marL="2286000" algn="l" eaLnBrk="0" hangingPunct="0">
              <a:spcBef>
                <a:spcPct val="0"/>
              </a:spcBef>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i-FI" sz="900" dirty="0">
                <a:latin typeface="Arial" charset="0"/>
              </a:rPr>
              <a:t>Artto, Eloranta, Kujala 2008</a:t>
            </a:r>
            <a:endParaRPr lang="en-US" sz="900" dirty="0">
              <a:latin typeface="Arial" charset="0"/>
            </a:endParaRPr>
          </a:p>
        </p:txBody>
      </p:sp>
    </p:spTree>
    <p:extLst>
      <p:ext uri="{BB962C8B-B14F-4D97-AF65-F5344CB8AC3E}">
        <p14:creationId xmlns:p14="http://schemas.microsoft.com/office/powerpoint/2010/main" val="3991717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036496" cy="1019175"/>
          </a:xfrm>
        </p:spPr>
        <p:txBody>
          <a:bodyPr/>
          <a:lstStyle/>
          <a:p>
            <a:r>
              <a:rPr lang="en-US" sz="3200" dirty="0" smtClean="0"/>
              <a:t>Building market position: case </a:t>
            </a:r>
            <a:r>
              <a:rPr lang="en-US" sz="3200" dirty="0" err="1" smtClean="0"/>
              <a:t>Metso</a:t>
            </a:r>
            <a:r>
              <a:rPr lang="en-US" sz="3200" dirty="0" smtClean="0"/>
              <a:t> in Russian oil and gas markets</a:t>
            </a:r>
            <a:endParaRPr lang="en-US" sz="3200" dirty="0"/>
          </a:p>
        </p:txBody>
      </p:sp>
      <p:sp>
        <p:nvSpPr>
          <p:cNvPr id="3" name="Content Placeholder 2"/>
          <p:cNvSpPr>
            <a:spLocks noGrp="1"/>
          </p:cNvSpPr>
          <p:nvPr>
            <p:ph idx="1"/>
          </p:nvPr>
        </p:nvSpPr>
        <p:spPr>
          <a:xfrm>
            <a:off x="251520" y="1916832"/>
            <a:ext cx="8712968" cy="4237038"/>
          </a:xfrm>
        </p:spPr>
        <p:txBody>
          <a:bodyPr/>
          <a:lstStyle/>
          <a:p>
            <a:r>
              <a:rPr lang="en-US" sz="2400" dirty="0"/>
              <a:t>Ahola T., Kujala J., Aaltonen K., </a:t>
            </a:r>
            <a:r>
              <a:rPr lang="en-US" sz="2400" dirty="0" err="1"/>
              <a:t>Laaksonen</a:t>
            </a:r>
            <a:r>
              <a:rPr lang="en-US" sz="2400" dirty="0"/>
              <a:t> T. (2013). Constructing the market position of a project-based firm. International Journal of Project Management, 31(3):355-365</a:t>
            </a:r>
            <a:r>
              <a:rPr lang="en-US" sz="2400" dirty="0" smtClean="0"/>
              <a:t>.</a:t>
            </a:r>
          </a:p>
          <a:p>
            <a:endParaRPr lang="en-US" sz="2400" dirty="0"/>
          </a:p>
          <a:p>
            <a:r>
              <a:rPr lang="en-US" sz="2400" dirty="0" smtClean="0"/>
              <a:t>In order to be successful project-based firms need to create</a:t>
            </a:r>
          </a:p>
          <a:p>
            <a:pPr lvl="1"/>
            <a:r>
              <a:rPr lang="en-US" sz="2000" dirty="0" smtClean="0"/>
              <a:t>Core technologies, competences and delivery capability (</a:t>
            </a:r>
            <a:r>
              <a:rPr lang="en-US" sz="2000" b="1" dirty="0" smtClean="0">
                <a:solidFill>
                  <a:srgbClr val="082DCA"/>
                </a:solidFill>
              </a:rPr>
              <a:t>functional positioning</a:t>
            </a:r>
            <a:r>
              <a:rPr lang="en-US" sz="2000" dirty="0" smtClean="0"/>
              <a:t>)</a:t>
            </a:r>
          </a:p>
          <a:p>
            <a:pPr lvl="1"/>
            <a:r>
              <a:rPr lang="en-US" sz="2000" dirty="0" smtClean="0"/>
              <a:t>Relationships with key business and non-business related actors (</a:t>
            </a:r>
            <a:r>
              <a:rPr lang="en-US" sz="2000" b="1" dirty="0" smtClean="0">
                <a:solidFill>
                  <a:srgbClr val="082DCA"/>
                </a:solidFill>
              </a:rPr>
              <a:t>relational positioning</a:t>
            </a:r>
            <a:r>
              <a:rPr lang="en-US" sz="2000" dirty="0" smtClean="0"/>
              <a:t>)</a:t>
            </a:r>
          </a:p>
          <a:p>
            <a:pPr lvl="1"/>
            <a:r>
              <a:rPr lang="en-US" sz="2000" dirty="0" smtClean="0"/>
              <a:t>These two interrelated concepts form </a:t>
            </a:r>
            <a:r>
              <a:rPr lang="en-US" sz="2000" dirty="0" smtClean="0">
                <a:solidFill>
                  <a:srgbClr val="082DCA"/>
                </a:solidFill>
              </a:rPr>
              <a:t>market position </a:t>
            </a:r>
            <a:r>
              <a:rPr lang="en-US" sz="2000" dirty="0" smtClean="0"/>
              <a:t>of a project-based firm.</a:t>
            </a:r>
            <a:endParaRPr lang="en-US" sz="2000" dirty="0"/>
          </a:p>
        </p:txBody>
      </p:sp>
    </p:spTree>
    <p:extLst>
      <p:ext uri="{BB962C8B-B14F-4D97-AF65-F5344CB8AC3E}">
        <p14:creationId xmlns:p14="http://schemas.microsoft.com/office/powerpoint/2010/main" val="1965287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1019175"/>
          </a:xfrm>
        </p:spPr>
        <p:txBody>
          <a:bodyPr/>
          <a:lstStyle/>
          <a:p>
            <a:r>
              <a:rPr lang="en-US" sz="3200" dirty="0" smtClean="0"/>
              <a:t>Challenge for </a:t>
            </a:r>
            <a:r>
              <a:rPr lang="en-US" sz="3200" dirty="0" err="1" smtClean="0"/>
              <a:t>Metso</a:t>
            </a:r>
            <a:r>
              <a:rPr lang="en-US" sz="3200" dirty="0" smtClean="0"/>
              <a:t> Automation in 1990’s</a:t>
            </a:r>
            <a:endParaRPr lang="en-US" sz="3200" dirty="0"/>
          </a:p>
        </p:txBody>
      </p:sp>
      <p:sp>
        <p:nvSpPr>
          <p:cNvPr id="3" name="Content Placeholder 2"/>
          <p:cNvSpPr>
            <a:spLocks noGrp="1"/>
          </p:cNvSpPr>
          <p:nvPr>
            <p:ph idx="1"/>
          </p:nvPr>
        </p:nvSpPr>
        <p:spPr/>
        <p:txBody>
          <a:bodyPr/>
          <a:lstStyle/>
          <a:p>
            <a:r>
              <a:rPr lang="en-US" sz="2400" dirty="0" smtClean="0"/>
              <a:t>In late 1990’s </a:t>
            </a:r>
            <a:r>
              <a:rPr lang="en-US" sz="2400" dirty="0" err="1" smtClean="0"/>
              <a:t>Metso</a:t>
            </a:r>
            <a:r>
              <a:rPr lang="en-US" sz="2400" dirty="0" smtClean="0"/>
              <a:t> Automation had very few deliveries for Oil and Gas business in Russia</a:t>
            </a:r>
          </a:p>
          <a:p>
            <a:r>
              <a:rPr lang="en-US" sz="2400" dirty="0" smtClean="0"/>
              <a:t>It was not well known and considered as capable supplier in the market segment</a:t>
            </a:r>
          </a:p>
          <a:p>
            <a:r>
              <a:rPr lang="en-US" sz="2400" dirty="0" smtClean="0"/>
              <a:t>Project product (=delivery of complete system to customer) had not been modified to meet specific requirements of this market segment</a:t>
            </a:r>
          </a:p>
          <a:p>
            <a:r>
              <a:rPr lang="en-US" sz="2400" dirty="0" smtClean="0"/>
              <a:t>The market potential was very large and a few big customers dominated the market</a:t>
            </a:r>
          </a:p>
          <a:p>
            <a:pPr marL="0" indent="0">
              <a:buNone/>
            </a:pPr>
            <a:endParaRPr lang="en-US" sz="2400" dirty="0" smtClean="0"/>
          </a:p>
          <a:p>
            <a:endParaRPr lang="en-US" sz="2400" dirty="0" smtClean="0"/>
          </a:p>
          <a:p>
            <a:endParaRPr lang="en-US" dirty="0" smtClean="0"/>
          </a:p>
          <a:p>
            <a:endParaRPr lang="en-US" dirty="0" smtClean="0"/>
          </a:p>
        </p:txBody>
      </p:sp>
    </p:spTree>
    <p:extLst>
      <p:ext uri="{BB962C8B-B14F-4D97-AF65-F5344CB8AC3E}">
        <p14:creationId xmlns:p14="http://schemas.microsoft.com/office/powerpoint/2010/main" val="3779713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3" name="Rectangle 88"/>
          <p:cNvSpPr>
            <a:spLocks noChangeArrowheads="1"/>
          </p:cNvSpPr>
          <p:nvPr/>
        </p:nvSpPr>
        <p:spPr bwMode="auto">
          <a:xfrm>
            <a:off x="724463" y="900113"/>
            <a:ext cx="7688965" cy="64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en-US" sz="3600" b="1" i="1" dirty="0" err="1"/>
              <a:t>Структура</a:t>
            </a:r>
            <a:r>
              <a:rPr lang="en-US" sz="3600" b="1" i="1" dirty="0"/>
              <a:t> </a:t>
            </a:r>
            <a:r>
              <a:rPr lang="en-US" sz="3600" b="1" i="1" dirty="0" err="1"/>
              <a:t>системы</a:t>
            </a:r>
            <a:r>
              <a:rPr lang="en-US" sz="3600" b="1" i="1" dirty="0"/>
              <a:t> </a:t>
            </a:r>
            <a:r>
              <a:rPr lang="en-US" sz="3600" b="1" i="1" dirty="0" err="1"/>
              <a:t>metsoDNA</a:t>
            </a:r>
            <a:endParaRPr lang="en-US" sz="3600" b="1" i="1" dirty="0"/>
          </a:p>
        </p:txBody>
      </p:sp>
      <p:sp>
        <p:nvSpPr>
          <p:cNvPr id="4248" name="Footer Placeholder 1704"/>
          <p:cNvSpPr>
            <a:spLocks noGrp="1"/>
          </p:cNvSpPr>
          <p:nvPr>
            <p:ph type="ftr" sz="quarter" idx="4294967295"/>
          </p:nvPr>
        </p:nvSpPr>
        <p:spPr>
          <a:xfrm>
            <a:off x="3030538" y="6597352"/>
            <a:ext cx="3217862" cy="180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800" dirty="0" smtClean="0">
                <a:latin typeface="Arial Narrow" pitchFamily="34" charset="0"/>
              </a:rPr>
              <a:t>TL/9-2009</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71" y="2060848"/>
            <a:ext cx="6894933" cy="449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05790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a:t>
            </a:r>
            <a:r>
              <a:rPr lang="en-US" dirty="0" err="1"/>
              <a:t>Surgutneftegaz</a:t>
            </a:r>
            <a:r>
              <a:rPr lang="en-US" dirty="0"/>
              <a:t> (SNG</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684212" y="1916832"/>
            <a:ext cx="8136259" cy="2650828"/>
          </a:xfrm>
        </p:spPr>
        <p:txBody>
          <a:bodyPr/>
          <a:lstStyle/>
          <a:p>
            <a:r>
              <a:rPr lang="en-US" sz="2000" dirty="0">
                <a:solidFill>
                  <a:schemeClr val="accent2"/>
                </a:solidFill>
              </a:rPr>
              <a:t>1  Identified as potential customer in May 1996</a:t>
            </a:r>
            <a:endParaRPr lang="en-US" sz="2000" dirty="0">
              <a:solidFill>
                <a:srgbClr val="808000"/>
              </a:solidFill>
            </a:endParaRPr>
          </a:p>
          <a:p>
            <a:r>
              <a:rPr lang="en-US" sz="2000" dirty="0">
                <a:solidFill>
                  <a:srgbClr val="666633"/>
                </a:solidFill>
              </a:rPr>
              <a:t>2  </a:t>
            </a:r>
            <a:r>
              <a:rPr lang="en-US" sz="2000" dirty="0"/>
              <a:t>General </a:t>
            </a:r>
            <a:r>
              <a:rPr lang="en-US" sz="2000" dirty="0" smtClean="0"/>
              <a:t>marketing</a:t>
            </a:r>
            <a:endParaRPr lang="en-US" sz="2000" dirty="0"/>
          </a:p>
          <a:p>
            <a:r>
              <a:rPr lang="en-US" sz="2000" dirty="0"/>
              <a:t>3  Project selection (3 compressor stations) Q3/98</a:t>
            </a:r>
          </a:p>
          <a:p>
            <a:r>
              <a:rPr lang="en-US" sz="2000" dirty="0"/>
              <a:t>4  Solution outlines, </a:t>
            </a:r>
            <a:r>
              <a:rPr lang="en-US" sz="2000" dirty="0" smtClean="0"/>
              <a:t>discussions </a:t>
            </a:r>
            <a:r>
              <a:rPr lang="en-US" sz="2000" dirty="0"/>
              <a:t>Q4/98-Q1/99</a:t>
            </a:r>
          </a:p>
          <a:p>
            <a:r>
              <a:rPr lang="en-US" sz="2000" dirty="0">
                <a:solidFill>
                  <a:schemeClr val="accent2"/>
                </a:solidFill>
              </a:rPr>
              <a:t>5  Quotation Q2/99</a:t>
            </a:r>
          </a:p>
          <a:p>
            <a:r>
              <a:rPr lang="en-US" sz="2000" dirty="0">
                <a:solidFill>
                  <a:srgbClr val="666633"/>
                </a:solidFill>
              </a:rPr>
              <a:t>6  </a:t>
            </a:r>
            <a:r>
              <a:rPr lang="en-US" sz="2000" dirty="0"/>
              <a:t>Sales process </a:t>
            </a:r>
            <a:r>
              <a:rPr lang="en-US" sz="2000" dirty="0" smtClean="0"/>
              <a:t>and negotiation process</a:t>
            </a:r>
            <a:endParaRPr lang="en-US" sz="2000" dirty="0"/>
          </a:p>
          <a:p>
            <a:r>
              <a:rPr lang="en-US" sz="2000" dirty="0"/>
              <a:t>7  Tender won </a:t>
            </a:r>
            <a:r>
              <a:rPr lang="en-US" sz="2000" dirty="0" smtClean="0"/>
              <a:t>and contract signed in July 1999 </a:t>
            </a:r>
            <a:endParaRPr lang="en-US" sz="2000" dirty="0"/>
          </a:p>
          <a:p>
            <a:endParaRPr lang="en-US" sz="2000" dirty="0" smtClean="0"/>
          </a:p>
          <a:p>
            <a:endParaRPr lang="en-US" sz="2000" dirty="0"/>
          </a:p>
          <a:p>
            <a:pPr marL="0" indent="0">
              <a:buNone/>
            </a:pPr>
            <a:endParaRPr lang="en-US" sz="2000" dirty="0" smtClean="0"/>
          </a:p>
        </p:txBody>
      </p:sp>
      <p:sp>
        <p:nvSpPr>
          <p:cNvPr id="5" name="Line 4"/>
          <p:cNvSpPr>
            <a:spLocks noChangeShapeType="1"/>
          </p:cNvSpPr>
          <p:nvPr/>
        </p:nvSpPr>
        <p:spPr bwMode="auto">
          <a:xfrm>
            <a:off x="533400" y="53340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
          <p:cNvSpPr>
            <a:spLocks noChangeShapeType="1"/>
          </p:cNvSpPr>
          <p:nvPr/>
        </p:nvSpPr>
        <p:spPr bwMode="auto">
          <a:xfrm>
            <a:off x="4495800" y="5257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
          <p:cNvSpPr>
            <a:spLocks noChangeShapeType="1"/>
          </p:cNvSpPr>
          <p:nvPr/>
        </p:nvSpPr>
        <p:spPr bwMode="auto">
          <a:xfrm>
            <a:off x="2362200" y="5257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7"/>
          <p:cNvSpPr>
            <a:spLocks noChangeShapeType="1"/>
          </p:cNvSpPr>
          <p:nvPr/>
        </p:nvSpPr>
        <p:spPr bwMode="auto">
          <a:xfrm>
            <a:off x="6629400" y="5257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8"/>
          <p:cNvSpPr>
            <a:spLocks noChangeShapeType="1"/>
          </p:cNvSpPr>
          <p:nvPr/>
        </p:nvSpPr>
        <p:spPr bwMode="auto">
          <a:xfrm>
            <a:off x="8763000" y="5257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9"/>
          <p:cNvSpPr>
            <a:spLocks noChangeShapeType="1"/>
          </p:cNvSpPr>
          <p:nvPr/>
        </p:nvSpPr>
        <p:spPr bwMode="auto">
          <a:xfrm>
            <a:off x="533400" y="5257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Text Box 10"/>
          <p:cNvSpPr txBox="1">
            <a:spLocks noChangeArrowheads="1"/>
          </p:cNvSpPr>
          <p:nvPr/>
        </p:nvSpPr>
        <p:spPr bwMode="auto">
          <a:xfrm>
            <a:off x="898525" y="5394325"/>
            <a:ext cx="7131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t>1996                            1997                             1998                                 1999</a:t>
            </a:r>
          </a:p>
        </p:txBody>
      </p:sp>
      <p:sp>
        <p:nvSpPr>
          <p:cNvPr id="12" name="Text Box 11"/>
          <p:cNvSpPr txBox="1">
            <a:spLocks noChangeArrowheads="1"/>
          </p:cNvSpPr>
          <p:nvPr/>
        </p:nvSpPr>
        <p:spPr bwMode="auto">
          <a:xfrm>
            <a:off x="1143000" y="4953000"/>
            <a:ext cx="244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a:solidFill>
                  <a:schemeClr val="accent2"/>
                </a:solidFill>
              </a:rPr>
              <a:t>1</a:t>
            </a:r>
            <a:endParaRPr lang="en-US"/>
          </a:p>
        </p:txBody>
      </p:sp>
      <p:sp>
        <p:nvSpPr>
          <p:cNvPr id="13" name="Line 12"/>
          <p:cNvSpPr>
            <a:spLocks noChangeShapeType="1"/>
          </p:cNvSpPr>
          <p:nvPr/>
        </p:nvSpPr>
        <p:spPr bwMode="auto">
          <a:xfrm>
            <a:off x="1600200" y="5181600"/>
            <a:ext cx="5029200" cy="0"/>
          </a:xfrm>
          <a:prstGeom prst="line">
            <a:avLst/>
          </a:prstGeom>
          <a:noFill/>
          <a:ln w="28575">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Text Box 13"/>
          <p:cNvSpPr txBox="1">
            <a:spLocks noChangeArrowheads="1"/>
          </p:cNvSpPr>
          <p:nvPr/>
        </p:nvSpPr>
        <p:spPr bwMode="auto">
          <a:xfrm>
            <a:off x="2498725" y="486092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a:solidFill>
                  <a:srgbClr val="808000"/>
                </a:solidFill>
              </a:rPr>
              <a:t>2</a:t>
            </a:r>
            <a:endParaRPr lang="en-US"/>
          </a:p>
        </p:txBody>
      </p:sp>
      <p:sp>
        <p:nvSpPr>
          <p:cNvPr id="15" name="Line 14"/>
          <p:cNvSpPr>
            <a:spLocks noChangeShapeType="1"/>
          </p:cNvSpPr>
          <p:nvPr/>
        </p:nvSpPr>
        <p:spPr bwMode="auto">
          <a:xfrm>
            <a:off x="5562600" y="5105400"/>
            <a:ext cx="533400" cy="0"/>
          </a:xfrm>
          <a:prstGeom prst="line">
            <a:avLst/>
          </a:prstGeom>
          <a:noFill/>
          <a:ln w="28575">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Text Box 15"/>
          <p:cNvSpPr txBox="1">
            <a:spLocks noChangeArrowheads="1"/>
          </p:cNvSpPr>
          <p:nvPr/>
        </p:nvSpPr>
        <p:spPr bwMode="auto">
          <a:xfrm>
            <a:off x="5638800" y="48006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a:solidFill>
                  <a:srgbClr val="808000"/>
                </a:solidFill>
              </a:rPr>
              <a:t>3</a:t>
            </a:r>
            <a:endParaRPr lang="en-US"/>
          </a:p>
        </p:txBody>
      </p:sp>
      <p:sp>
        <p:nvSpPr>
          <p:cNvPr id="17" name="Text Box 16"/>
          <p:cNvSpPr txBox="1">
            <a:spLocks noChangeArrowheads="1"/>
          </p:cNvSpPr>
          <p:nvPr/>
        </p:nvSpPr>
        <p:spPr bwMode="auto">
          <a:xfrm>
            <a:off x="1143000" y="5105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a:solidFill>
                  <a:schemeClr val="accent2"/>
                </a:solidFill>
              </a:rPr>
              <a:t>x</a:t>
            </a:r>
            <a:endParaRPr lang="en-US"/>
          </a:p>
        </p:txBody>
      </p:sp>
      <p:sp>
        <p:nvSpPr>
          <p:cNvPr id="18" name="Line 17"/>
          <p:cNvSpPr>
            <a:spLocks noChangeShapeType="1"/>
          </p:cNvSpPr>
          <p:nvPr/>
        </p:nvSpPr>
        <p:spPr bwMode="auto">
          <a:xfrm>
            <a:off x="6096000" y="5029200"/>
            <a:ext cx="1066800" cy="0"/>
          </a:xfrm>
          <a:prstGeom prst="line">
            <a:avLst/>
          </a:prstGeom>
          <a:noFill/>
          <a:ln w="28575">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Text Box 18"/>
          <p:cNvSpPr txBox="1">
            <a:spLocks noChangeArrowheads="1"/>
          </p:cNvSpPr>
          <p:nvPr/>
        </p:nvSpPr>
        <p:spPr bwMode="auto">
          <a:xfrm>
            <a:off x="6324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a:solidFill>
                  <a:srgbClr val="808000"/>
                </a:solidFill>
              </a:rPr>
              <a:t>4</a:t>
            </a:r>
            <a:endParaRPr lang="en-US"/>
          </a:p>
        </p:txBody>
      </p:sp>
      <p:sp>
        <p:nvSpPr>
          <p:cNvPr id="20" name="Line 19"/>
          <p:cNvSpPr>
            <a:spLocks noChangeShapeType="1"/>
          </p:cNvSpPr>
          <p:nvPr/>
        </p:nvSpPr>
        <p:spPr bwMode="auto">
          <a:xfrm>
            <a:off x="7162800" y="4953000"/>
            <a:ext cx="5334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Text Box 20"/>
          <p:cNvSpPr txBox="1">
            <a:spLocks noChangeArrowheads="1"/>
          </p:cNvSpPr>
          <p:nvPr/>
        </p:nvSpPr>
        <p:spPr bwMode="auto">
          <a:xfrm>
            <a:off x="7086600" y="4648200"/>
            <a:ext cx="693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a:solidFill>
                  <a:schemeClr val="accent2"/>
                </a:solidFill>
              </a:rPr>
              <a:t>5,</a:t>
            </a:r>
            <a:r>
              <a:rPr lang="en-US" b="1">
                <a:solidFill>
                  <a:srgbClr val="808000"/>
                </a:solidFill>
              </a:rPr>
              <a:t>6, 7</a:t>
            </a:r>
            <a:endParaRPr lang="en-US"/>
          </a:p>
        </p:txBody>
      </p:sp>
      <p:sp>
        <p:nvSpPr>
          <p:cNvPr id="23" name="Text Box 23"/>
          <p:cNvSpPr txBox="1">
            <a:spLocks noChangeArrowheads="1"/>
          </p:cNvSpPr>
          <p:nvPr/>
        </p:nvSpPr>
        <p:spPr bwMode="auto">
          <a:xfrm>
            <a:off x="7659513" y="456766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solidFill>
                  <a:schemeClr val="accent2"/>
                </a:solidFill>
              </a:rPr>
              <a:t>x</a:t>
            </a:r>
            <a:endParaRPr lang="en-US" dirty="0"/>
          </a:p>
        </p:txBody>
      </p:sp>
      <p:sp>
        <p:nvSpPr>
          <p:cNvPr id="24" name="Content Placeholder 2"/>
          <p:cNvSpPr txBox="1">
            <a:spLocks/>
          </p:cNvSpPr>
          <p:nvPr/>
        </p:nvSpPr>
        <p:spPr bwMode="auto">
          <a:xfrm>
            <a:off x="756221" y="5485507"/>
            <a:ext cx="8136259" cy="118385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defTabSz="762000" rtl="0" eaLnBrk="0" fontAlgn="base" hangingPunct="0">
              <a:spcBef>
                <a:spcPct val="20000"/>
              </a:spcBef>
              <a:spcAft>
                <a:spcPct val="0"/>
              </a:spcAft>
              <a:buSzPct val="100000"/>
              <a:buChar char="•"/>
              <a:defRPr sz="28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4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000">
                <a:solidFill>
                  <a:schemeClr val="tx1"/>
                </a:solidFill>
                <a:latin typeface="+mn-lt"/>
              </a:defRPr>
            </a:lvl3pPr>
            <a:lvl4pPr marL="1600200" indent="-228600" algn="l" defTabSz="762000" rtl="0" eaLnBrk="0" fontAlgn="base" hangingPunct="0">
              <a:spcBef>
                <a:spcPct val="20000"/>
              </a:spcBef>
              <a:spcAft>
                <a:spcPct val="0"/>
              </a:spcAft>
              <a:buSzPct val="100000"/>
              <a:buChar char="–"/>
              <a:defRPr>
                <a:solidFill>
                  <a:schemeClr val="tx1"/>
                </a:solidFill>
                <a:latin typeface="+mn-lt"/>
              </a:defRPr>
            </a:lvl4pPr>
            <a:lvl5pPr marL="2057400" indent="-228600" algn="l" defTabSz="762000" rtl="0" eaLnBrk="0" fontAlgn="base" hangingPunct="0">
              <a:spcBef>
                <a:spcPct val="20000"/>
              </a:spcBef>
              <a:spcAft>
                <a:spcPct val="0"/>
              </a:spcAft>
              <a:buSzPct val="100000"/>
              <a:buChar char="•"/>
              <a:defRPr>
                <a:solidFill>
                  <a:schemeClr val="tx1"/>
                </a:solidFill>
                <a:latin typeface="+mn-lt"/>
              </a:defRPr>
            </a:lvl5pPr>
            <a:lvl6pPr marL="2514600" indent="-228600" algn="l" defTabSz="762000" rtl="0" eaLnBrk="0" fontAlgn="base" hangingPunct="0">
              <a:spcBef>
                <a:spcPct val="20000"/>
              </a:spcBef>
              <a:spcAft>
                <a:spcPct val="0"/>
              </a:spcAft>
              <a:buSzPct val="100000"/>
              <a:buChar char="•"/>
              <a:defRPr>
                <a:solidFill>
                  <a:schemeClr val="tx1"/>
                </a:solidFill>
                <a:latin typeface="+mn-lt"/>
              </a:defRPr>
            </a:lvl6pPr>
            <a:lvl7pPr marL="2971800" indent="-228600" algn="l" defTabSz="762000" rtl="0" eaLnBrk="0" fontAlgn="base" hangingPunct="0">
              <a:spcBef>
                <a:spcPct val="20000"/>
              </a:spcBef>
              <a:spcAft>
                <a:spcPct val="0"/>
              </a:spcAft>
              <a:buSzPct val="100000"/>
              <a:buChar char="•"/>
              <a:defRPr>
                <a:solidFill>
                  <a:schemeClr val="tx1"/>
                </a:solidFill>
                <a:latin typeface="+mn-lt"/>
              </a:defRPr>
            </a:lvl7pPr>
            <a:lvl8pPr marL="3429000" indent="-228600" algn="l" defTabSz="762000" rtl="0" eaLnBrk="0" fontAlgn="base" hangingPunct="0">
              <a:spcBef>
                <a:spcPct val="20000"/>
              </a:spcBef>
              <a:spcAft>
                <a:spcPct val="0"/>
              </a:spcAft>
              <a:buSzPct val="100000"/>
              <a:buChar char="•"/>
              <a:defRPr>
                <a:solidFill>
                  <a:schemeClr val="tx1"/>
                </a:solidFill>
                <a:latin typeface="+mn-lt"/>
              </a:defRPr>
            </a:lvl8pPr>
            <a:lvl9pPr marL="3886200" indent="-228600" algn="l" defTabSz="762000" rtl="0" eaLnBrk="0" fontAlgn="base" hangingPunct="0">
              <a:spcBef>
                <a:spcPct val="20000"/>
              </a:spcBef>
              <a:spcAft>
                <a:spcPct val="0"/>
              </a:spcAft>
              <a:buSzPct val="100000"/>
              <a:buChar char="•"/>
              <a:defRPr>
                <a:solidFill>
                  <a:schemeClr val="tx1"/>
                </a:solidFill>
                <a:latin typeface="+mn-lt"/>
              </a:defRPr>
            </a:lvl9pPr>
          </a:lstStyle>
          <a:p>
            <a:pPr marL="0" indent="0">
              <a:buFontTx/>
              <a:buNone/>
            </a:pPr>
            <a:endParaRPr lang="en-US" sz="2000" dirty="0" smtClean="0"/>
          </a:p>
          <a:p>
            <a:pPr marL="0" indent="0">
              <a:buFontTx/>
              <a:buNone/>
            </a:pPr>
            <a:r>
              <a:rPr lang="en-US" sz="2000" dirty="0" smtClean="0"/>
              <a:t>After these 3 systems SNG has ordered more than 50 deliveries from </a:t>
            </a:r>
            <a:r>
              <a:rPr lang="en-US" sz="2000" dirty="0" err="1" smtClean="0"/>
              <a:t>Metso</a:t>
            </a:r>
            <a:r>
              <a:rPr lang="en-US" sz="2000" dirty="0" smtClean="0"/>
              <a:t> Automation</a:t>
            </a:r>
          </a:p>
          <a:p>
            <a:endParaRPr lang="en-US" dirty="0"/>
          </a:p>
        </p:txBody>
      </p:sp>
    </p:spTree>
    <p:extLst>
      <p:ext uri="{BB962C8B-B14F-4D97-AF65-F5344CB8AC3E}">
        <p14:creationId xmlns:p14="http://schemas.microsoft.com/office/powerpoint/2010/main" val="5140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53641"/>
            <a:ext cx="8654140" cy="1019175"/>
          </a:xfrm>
        </p:spPr>
        <p:txBody>
          <a:bodyPr/>
          <a:lstStyle/>
          <a:p>
            <a:r>
              <a:rPr lang="ru-RU" sz="2800" dirty="0"/>
              <a:t>ОАО «Сургутнефтегаз» </a:t>
            </a:r>
            <a:r>
              <a:rPr lang="ru-RU" sz="2800" dirty="0" smtClean="0"/>
              <a:t>2000–2010</a:t>
            </a:r>
            <a:endParaRPr lang="en-US" sz="2800" dirty="0"/>
          </a:p>
        </p:txBody>
      </p:sp>
      <p:sp>
        <p:nvSpPr>
          <p:cNvPr id="3" name="Slide Number Placeholder 2"/>
          <p:cNvSpPr>
            <a:spLocks noGrp="1"/>
          </p:cNvSpPr>
          <p:nvPr>
            <p:ph type="sldNum" sz="quarter" idx="10"/>
          </p:nvPr>
        </p:nvSpPr>
        <p:spPr/>
        <p:txBody>
          <a:bodyPr/>
          <a:lstStyle/>
          <a:p>
            <a:pPr>
              <a:defRPr/>
            </a:pPr>
            <a:fld id="{5B7B8E9C-C2B8-4A1A-9C6C-8ACFD3BD9E8A}" type="slidenum">
              <a:rPr lang="fi-FI" smtClean="0"/>
              <a:pPr>
                <a:defRPr/>
              </a:pPr>
              <a:t>19</a:t>
            </a:fld>
            <a:endParaRPr lang="fi-FI"/>
          </a:p>
        </p:txBody>
      </p:sp>
      <p:pic>
        <p:nvPicPr>
          <p:cNvPr id="6" name="Picture 2" descr="Rus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04" y="1956946"/>
            <a:ext cx="8391276" cy="481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124718293"/>
              </p:ext>
            </p:extLst>
          </p:nvPr>
        </p:nvGraphicFramePr>
        <p:xfrm>
          <a:off x="107504" y="1071017"/>
          <a:ext cx="928688" cy="485775"/>
        </p:xfrm>
        <a:graphic>
          <a:graphicData uri="http://schemas.openxmlformats.org/presentationml/2006/ole">
            <mc:AlternateContent xmlns:mc="http://schemas.openxmlformats.org/markup-compatibility/2006">
              <mc:Choice xmlns:v="urn:schemas-microsoft-com:vml" Requires="v">
                <p:oleObj spid="_x0000_s2108" name="Document" r:id="rId5" imgW="1134036" imgH="804762" progId="Word.Document.8">
                  <p:embed/>
                </p:oleObj>
              </mc:Choice>
              <mc:Fallback>
                <p:oleObj name="Document" r:id="rId5" imgW="1134036" imgH="80476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1071017"/>
                        <a:ext cx="928688" cy="485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3"/>
          <p:cNvSpPr txBox="1">
            <a:spLocks noChangeArrowheads="1"/>
          </p:cNvSpPr>
          <p:nvPr/>
        </p:nvSpPr>
        <p:spPr>
          <a:xfrm>
            <a:off x="611561" y="1988840"/>
            <a:ext cx="3456383" cy="4680520"/>
          </a:xfrm>
          <a:prstGeom prst="rect">
            <a:avLst/>
          </a:prstGeom>
        </p:spPr>
        <p:txBody>
          <a:bodyPr/>
          <a:lstStyle/>
          <a:p>
            <a:pPr lvl="2" eaLnBrk="1" fontAlgn="auto" hangingPunct="1">
              <a:spcBef>
                <a:spcPts val="480"/>
              </a:spcBef>
              <a:spcAft>
                <a:spcPts val="0"/>
              </a:spcAft>
              <a:buClr>
                <a:srgbClr val="E05314"/>
              </a:buClr>
              <a:buSzPct val="110000"/>
              <a:defRPr/>
            </a:pPr>
            <a:r>
              <a:rPr lang="ru-RU" sz="1100" b="1" u="sng" dirty="0">
                <a:latin typeface="+mn-lt"/>
              </a:rPr>
              <a:t>Западня Сибирь:</a:t>
            </a:r>
          </a:p>
          <a:p>
            <a:pPr marL="180000" lvl="2" algn="l" eaLnBrk="1" fontAlgn="auto" hangingPunct="1">
              <a:spcBef>
                <a:spcPts val="0"/>
              </a:spcBef>
              <a:spcAft>
                <a:spcPts val="0"/>
              </a:spcAft>
              <a:buClr>
                <a:srgbClr val="E05314"/>
              </a:buClr>
              <a:buSzPct val="110000"/>
              <a:buFont typeface="Symbol" pitchFamily="18" charset="2"/>
              <a:buChar char="·"/>
              <a:defRPr/>
            </a:pPr>
            <a:r>
              <a:rPr lang="ru-RU" sz="1100" dirty="0">
                <a:latin typeface="+mn-lt"/>
              </a:rPr>
              <a:t>Компрессорная станция 3/1</a:t>
            </a:r>
            <a:r>
              <a:rPr lang="ru-RU" sz="1100" dirty="0"/>
              <a:t> и 3/2 Лянторского м/р</a:t>
            </a:r>
          </a:p>
          <a:p>
            <a:pPr marL="180000" lvl="2" algn="l" eaLnBrk="1" fontAlgn="auto" hangingPunct="1">
              <a:spcBef>
                <a:spcPts val="0"/>
              </a:spcBef>
              <a:spcAft>
                <a:spcPts val="0"/>
              </a:spcAft>
              <a:buClr>
                <a:srgbClr val="E05314"/>
              </a:buClr>
              <a:buSzPct val="110000"/>
              <a:buFont typeface="Symbol" pitchFamily="18" charset="2"/>
              <a:buChar char="·"/>
              <a:defRPr/>
            </a:pPr>
            <a:r>
              <a:rPr lang="ru-RU" sz="1100" dirty="0">
                <a:latin typeface="+mn-lt"/>
              </a:rPr>
              <a:t>ГТЭС Тяньского м/р</a:t>
            </a:r>
            <a:endParaRPr lang="fi-FI" sz="1100" dirty="0">
              <a:latin typeface="+mn-lt"/>
            </a:endParaRPr>
          </a:p>
          <a:p>
            <a:pPr marL="180000" lvl="2" algn="l">
              <a:spcBef>
                <a:spcPts val="0"/>
              </a:spcBef>
              <a:buClr>
                <a:srgbClr val="E05314"/>
              </a:buClr>
              <a:buSzPct val="110000"/>
              <a:buFont typeface="Symbol" pitchFamily="18" charset="2"/>
              <a:buChar char="·"/>
              <a:defRPr/>
            </a:pPr>
            <a:r>
              <a:rPr lang="ru-RU" sz="1100" dirty="0"/>
              <a:t>Компрессорная станция 42 Федоровского м/р</a:t>
            </a:r>
            <a:endParaRPr lang="fi-FI" sz="1100" dirty="0"/>
          </a:p>
          <a:p>
            <a:pPr marL="180000" lvl="2" algn="l" eaLnBrk="1" fontAlgn="auto" hangingPunct="1">
              <a:spcBef>
                <a:spcPts val="0"/>
              </a:spcBef>
              <a:spcAft>
                <a:spcPts val="0"/>
              </a:spcAft>
              <a:buClr>
                <a:srgbClr val="E05314"/>
              </a:buClr>
              <a:buSzPct val="110000"/>
              <a:buFont typeface="Symbol" pitchFamily="18" charset="2"/>
              <a:buChar char="·"/>
              <a:defRPr/>
            </a:pPr>
            <a:r>
              <a:rPr lang="ru-RU" sz="1100" dirty="0">
                <a:latin typeface="+mn-lt"/>
              </a:rPr>
              <a:t>Битумный завод (Установка получения битума)</a:t>
            </a:r>
            <a:endParaRPr lang="fi-FI" sz="1100" dirty="0">
              <a:latin typeface="+mn-lt"/>
            </a:endParaRPr>
          </a:p>
          <a:p>
            <a:pPr marL="180000" lvl="2" algn="l">
              <a:spcBef>
                <a:spcPts val="0"/>
              </a:spcBef>
              <a:buClr>
                <a:srgbClr val="E05314"/>
              </a:buClr>
              <a:buSzPct val="110000"/>
              <a:buFont typeface="Symbol" pitchFamily="18" charset="2"/>
              <a:buChar char="·"/>
              <a:defRPr/>
            </a:pPr>
            <a:r>
              <a:rPr lang="ru-RU" sz="1100" dirty="0"/>
              <a:t>Компрессорная станция 1 Лянторского м/р</a:t>
            </a:r>
            <a:endParaRPr lang="fi-FI" sz="1100" dirty="0"/>
          </a:p>
          <a:p>
            <a:pPr marL="180000" lvl="2" algn="l">
              <a:spcBef>
                <a:spcPts val="0"/>
              </a:spcBef>
              <a:buClr>
                <a:srgbClr val="E05314"/>
              </a:buClr>
              <a:buSzPct val="110000"/>
              <a:buFont typeface="Symbol" pitchFamily="18" charset="2"/>
              <a:buChar char="·"/>
              <a:defRPr/>
            </a:pPr>
            <a:r>
              <a:rPr lang="ru-RU" sz="1100" dirty="0"/>
              <a:t>Компрессорная станция 2 Лянторского м/р</a:t>
            </a:r>
            <a:endParaRPr lang="fi-FI" sz="1100" dirty="0">
              <a:latin typeface="+mn-lt"/>
            </a:endParaRPr>
          </a:p>
          <a:p>
            <a:pPr marL="180000" lvl="2" algn="l">
              <a:spcBef>
                <a:spcPts val="0"/>
              </a:spcBef>
              <a:buClr>
                <a:srgbClr val="E05314"/>
              </a:buClr>
              <a:buSzPct val="110000"/>
              <a:buFont typeface="Symbol" pitchFamily="18" charset="2"/>
              <a:buChar char="·"/>
              <a:defRPr/>
            </a:pPr>
            <a:r>
              <a:rPr lang="ru-RU" sz="1100" dirty="0"/>
              <a:t>Компрессорная станция 7/2 Федоровского м/р</a:t>
            </a:r>
            <a:endParaRPr lang="fi-FI" sz="1100" dirty="0"/>
          </a:p>
          <a:p>
            <a:pPr marL="180000" lvl="2" algn="l">
              <a:spcBef>
                <a:spcPts val="0"/>
              </a:spcBef>
              <a:buClr>
                <a:srgbClr val="E05314"/>
              </a:buClr>
              <a:buSzPct val="110000"/>
              <a:buFont typeface="Symbol" pitchFamily="18" charset="2"/>
              <a:buChar char="·"/>
              <a:defRPr/>
            </a:pPr>
            <a:r>
              <a:rPr lang="ru-RU" sz="1100" dirty="0"/>
              <a:t>Компрессорная станция 44 Федоровского м/р</a:t>
            </a:r>
            <a:endParaRPr lang="fi-FI" sz="1100" dirty="0"/>
          </a:p>
          <a:p>
            <a:pPr marL="180000" lvl="2" algn="l">
              <a:spcBef>
                <a:spcPts val="0"/>
              </a:spcBef>
              <a:buClr>
                <a:srgbClr val="E05314"/>
              </a:buClr>
              <a:buSzPct val="110000"/>
              <a:buFont typeface="Symbol" pitchFamily="18" charset="2"/>
              <a:buChar char="·"/>
              <a:defRPr/>
            </a:pPr>
            <a:r>
              <a:rPr lang="ru-RU" sz="1100" dirty="0"/>
              <a:t>ГТЭС Биттемского м/р</a:t>
            </a:r>
            <a:endParaRPr lang="fi-FI" sz="1100" dirty="0"/>
          </a:p>
          <a:p>
            <a:pPr marL="180000" lvl="2" algn="l">
              <a:spcBef>
                <a:spcPts val="0"/>
              </a:spcBef>
              <a:buClr>
                <a:srgbClr val="E05314"/>
              </a:buClr>
              <a:buSzPct val="110000"/>
              <a:buFont typeface="Symbol" pitchFamily="18" charset="2"/>
              <a:buChar char="·"/>
              <a:defRPr/>
            </a:pPr>
            <a:r>
              <a:rPr lang="ru-RU" sz="1100" dirty="0"/>
              <a:t>ГТЭС Русскинского м/р</a:t>
            </a:r>
            <a:endParaRPr lang="fi-FI" sz="1100" dirty="0"/>
          </a:p>
          <a:p>
            <a:pPr marL="180000" lvl="2" algn="l">
              <a:spcBef>
                <a:spcPts val="0"/>
              </a:spcBef>
              <a:buClr>
                <a:srgbClr val="E05314"/>
              </a:buClr>
              <a:buSzPct val="110000"/>
              <a:buFont typeface="Symbol" pitchFamily="18" charset="2"/>
              <a:buChar char="·"/>
              <a:defRPr/>
            </a:pPr>
            <a:r>
              <a:rPr lang="ru-RU" sz="1100" dirty="0"/>
              <a:t>ГТЭС на ДНС-1 Лукъявинского м/р</a:t>
            </a:r>
            <a:endParaRPr lang="fi-FI" sz="1100" dirty="0"/>
          </a:p>
          <a:p>
            <a:pPr marL="180000" lvl="2" algn="l">
              <a:spcBef>
                <a:spcPts val="0"/>
              </a:spcBef>
              <a:buClr>
                <a:srgbClr val="E05314"/>
              </a:buClr>
              <a:buSzPct val="110000"/>
              <a:buFont typeface="Symbol" pitchFamily="18" charset="2"/>
              <a:buChar char="·"/>
              <a:defRPr/>
            </a:pPr>
            <a:r>
              <a:rPr lang="ru-RU" sz="1100" dirty="0"/>
              <a:t>ГТЭС на КНС-11 Лянторского м/р</a:t>
            </a:r>
            <a:endParaRPr lang="fi-FI" sz="1100" dirty="0"/>
          </a:p>
          <a:p>
            <a:pPr marL="180000" lvl="2" algn="l">
              <a:spcBef>
                <a:spcPts val="0"/>
              </a:spcBef>
              <a:buClr>
                <a:srgbClr val="E05314"/>
              </a:buClr>
              <a:buSzPct val="110000"/>
              <a:buFont typeface="Symbol" pitchFamily="18" charset="2"/>
              <a:buChar char="·"/>
              <a:defRPr/>
            </a:pPr>
            <a:r>
              <a:rPr lang="ru-RU" sz="1100" dirty="0"/>
              <a:t> ГТЭС на КНС-17 Лянторского м/р</a:t>
            </a:r>
          </a:p>
          <a:p>
            <a:pPr marL="180000" lvl="2" algn="l">
              <a:spcBef>
                <a:spcPts val="0"/>
              </a:spcBef>
              <a:buClr>
                <a:srgbClr val="E05314"/>
              </a:buClr>
              <a:buSzPct val="110000"/>
              <a:buFont typeface="Symbol" pitchFamily="18" charset="2"/>
              <a:buChar char="·"/>
              <a:defRPr/>
            </a:pPr>
            <a:r>
              <a:rPr lang="ru-RU" sz="1100" dirty="0"/>
              <a:t>Компрессорная станция 41 Федоровского м/р</a:t>
            </a:r>
          </a:p>
          <a:p>
            <a:pPr marL="180000" lvl="2" algn="l">
              <a:spcBef>
                <a:spcPts val="0"/>
              </a:spcBef>
              <a:buClr>
                <a:srgbClr val="E05314"/>
              </a:buClr>
              <a:buSzPct val="110000"/>
              <a:buFont typeface="Symbol" pitchFamily="18" charset="2"/>
              <a:buChar char="·"/>
              <a:defRPr/>
            </a:pPr>
            <a:r>
              <a:rPr lang="ru-RU" sz="1100" dirty="0"/>
              <a:t>ГТЭС на ДНС-12 Конитлорского м/р</a:t>
            </a:r>
          </a:p>
          <a:p>
            <a:pPr marL="180000" lvl="2" algn="l">
              <a:spcBef>
                <a:spcPts val="0"/>
              </a:spcBef>
              <a:buClr>
                <a:srgbClr val="E05314"/>
              </a:buClr>
              <a:buSzPct val="110000"/>
              <a:buFont typeface="Symbol" pitchFamily="18" charset="2"/>
              <a:buChar char="·"/>
              <a:defRPr/>
            </a:pPr>
            <a:r>
              <a:rPr lang="ru-RU" sz="1100" dirty="0"/>
              <a:t>ГТЭС на ДНС-7 Юкьяунского м/р</a:t>
            </a:r>
          </a:p>
          <a:p>
            <a:pPr marL="180000" lvl="2" algn="l">
              <a:spcBef>
                <a:spcPts val="0"/>
              </a:spcBef>
              <a:buClr>
                <a:srgbClr val="E05314"/>
              </a:buClr>
              <a:buSzPct val="110000"/>
              <a:buFont typeface="Symbol" pitchFamily="18" charset="2"/>
              <a:buChar char="·"/>
              <a:defRPr/>
            </a:pPr>
            <a:r>
              <a:rPr lang="ru-RU" sz="1100" dirty="0"/>
              <a:t>ГТЭС на ДНС-3 Мурьяунского м/р</a:t>
            </a:r>
          </a:p>
          <a:p>
            <a:pPr marL="180000" lvl="2" algn="l">
              <a:spcBef>
                <a:spcPts val="0"/>
              </a:spcBef>
              <a:buClr>
                <a:srgbClr val="E05314"/>
              </a:buClr>
              <a:buSzPct val="110000"/>
              <a:buFont typeface="Symbol" pitchFamily="18" charset="2"/>
              <a:buChar char="·"/>
              <a:defRPr/>
            </a:pPr>
            <a:r>
              <a:rPr lang="ru-RU" sz="1050" dirty="0"/>
              <a:t>ГТЭС Западно-Камынского м/р</a:t>
            </a:r>
          </a:p>
          <a:p>
            <a:pPr marL="180000" lvl="2" algn="l">
              <a:spcBef>
                <a:spcPts val="0"/>
              </a:spcBef>
              <a:buClr>
                <a:srgbClr val="E05314"/>
              </a:buClr>
              <a:buSzPct val="110000"/>
              <a:buFont typeface="Symbol" pitchFamily="18" charset="2"/>
              <a:buChar char="·"/>
              <a:defRPr/>
            </a:pPr>
            <a:r>
              <a:rPr lang="ru-RU" sz="1050" dirty="0"/>
              <a:t>Компрессорная станция 7/1 Федоровского м/р</a:t>
            </a:r>
          </a:p>
          <a:p>
            <a:pPr marL="180000" lvl="2" algn="l">
              <a:spcBef>
                <a:spcPts val="0"/>
              </a:spcBef>
              <a:buClr>
                <a:srgbClr val="E05314"/>
              </a:buClr>
              <a:buSzPct val="110000"/>
              <a:buFont typeface="Symbol" pitchFamily="18" charset="2"/>
              <a:buChar char="·"/>
              <a:defRPr/>
            </a:pPr>
            <a:r>
              <a:rPr lang="ru-RU" sz="1050" dirty="0"/>
              <a:t>Компрессорная станция 1 Лянторского м/р – расширение</a:t>
            </a:r>
          </a:p>
          <a:p>
            <a:pPr marL="180000" lvl="2" algn="l">
              <a:spcBef>
                <a:spcPts val="0"/>
              </a:spcBef>
              <a:buClr>
                <a:srgbClr val="E05314"/>
              </a:buClr>
              <a:buSzPct val="110000"/>
              <a:buFont typeface="Symbol" pitchFamily="18" charset="2"/>
              <a:buChar char="·"/>
              <a:defRPr/>
            </a:pPr>
            <a:r>
              <a:rPr lang="ru-RU" sz="1050" dirty="0"/>
              <a:t>ГТЭС Тромъеганского м/р</a:t>
            </a:r>
            <a:endParaRPr lang="fi-FI" sz="1050" dirty="0"/>
          </a:p>
          <a:p>
            <a:pPr marL="180000" lvl="2" algn="l">
              <a:spcBef>
                <a:spcPts val="0"/>
              </a:spcBef>
              <a:buClr>
                <a:srgbClr val="E05314"/>
              </a:buClr>
              <a:buSzPct val="110000"/>
              <a:buFont typeface="Symbol" pitchFamily="18" charset="2"/>
              <a:buChar char="·"/>
              <a:defRPr/>
            </a:pPr>
            <a:r>
              <a:rPr lang="ru-RU" sz="1100" dirty="0"/>
              <a:t>ГТЭС Северо-Лабатьюганского м/р</a:t>
            </a:r>
            <a:endParaRPr lang="fi-FI" sz="1100" dirty="0"/>
          </a:p>
          <a:p>
            <a:pPr lvl="2" algn="l">
              <a:spcBef>
                <a:spcPts val="480"/>
              </a:spcBef>
              <a:buClr>
                <a:srgbClr val="E05314"/>
              </a:buClr>
              <a:buSzPct val="110000"/>
              <a:defRPr/>
            </a:pPr>
            <a:endParaRPr lang="fi-FI" sz="1100" dirty="0"/>
          </a:p>
          <a:p>
            <a:pPr lvl="2" algn="l">
              <a:spcBef>
                <a:spcPts val="480"/>
              </a:spcBef>
              <a:buClr>
                <a:srgbClr val="E05314"/>
              </a:buClr>
              <a:buSzPct val="110000"/>
              <a:buFont typeface="Symbol" pitchFamily="18" charset="2"/>
              <a:buChar char="·"/>
              <a:defRPr/>
            </a:pPr>
            <a:endParaRPr lang="fi-FI" sz="1150" dirty="0"/>
          </a:p>
        </p:txBody>
      </p:sp>
      <p:sp>
        <p:nvSpPr>
          <p:cNvPr id="10" name="Oval 12" descr="E:\Mannola\Punapallo.jpg"/>
          <p:cNvSpPr>
            <a:spLocks noChangeArrowheads="1"/>
          </p:cNvSpPr>
          <p:nvPr/>
        </p:nvSpPr>
        <p:spPr bwMode="auto">
          <a:xfrm>
            <a:off x="3714750" y="4364534"/>
            <a:ext cx="111125" cy="111125"/>
          </a:xfrm>
          <a:prstGeom prst="ellipse">
            <a:avLst/>
          </a:prstGeom>
          <a:blipFill dpi="0" rotWithShape="0">
            <a:blip r:embed="rId7" cstate="print"/>
            <a:srcRect/>
            <a:stretch>
              <a:fillRect/>
            </a:stretch>
          </a:blipFill>
          <a:ln w="9525">
            <a:noFill/>
            <a:round/>
            <a:headEnd/>
            <a:tailEnd/>
          </a:ln>
          <a:effectLst>
            <a:outerShdw dist="35921" dir="2700000" algn="ctr" rotWithShape="0">
              <a:srgbClr val="829DB6">
                <a:alpha val="50000"/>
              </a:srgbClr>
            </a:outerShdw>
          </a:effectLst>
        </p:spPr>
        <p:txBody>
          <a:bodyPr wrap="none" anchor="ctr"/>
          <a:lstStyle/>
          <a:p>
            <a:pPr fontAlgn="auto">
              <a:spcBef>
                <a:spcPts val="0"/>
              </a:spcBef>
              <a:spcAft>
                <a:spcPts val="0"/>
              </a:spcAft>
              <a:defRPr/>
            </a:pPr>
            <a:endParaRPr lang="en-US">
              <a:latin typeface="+mn-lt"/>
            </a:endParaRPr>
          </a:p>
        </p:txBody>
      </p:sp>
      <p:sp>
        <p:nvSpPr>
          <p:cNvPr id="11" name="Text Box 33"/>
          <p:cNvSpPr txBox="1">
            <a:spLocks noChangeArrowheads="1"/>
          </p:cNvSpPr>
          <p:nvPr/>
        </p:nvSpPr>
        <p:spPr bwMode="auto">
          <a:xfrm>
            <a:off x="3786188" y="4293096"/>
            <a:ext cx="785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ru-RU" sz="1200" b="1" dirty="0">
                <a:solidFill>
                  <a:srgbClr val="006261"/>
                </a:solidFill>
              </a:rPr>
              <a:t>Сургут</a:t>
            </a:r>
          </a:p>
        </p:txBody>
      </p:sp>
      <p:sp>
        <p:nvSpPr>
          <p:cNvPr id="12" name="Rectangle 4"/>
          <p:cNvSpPr txBox="1">
            <a:spLocks noChangeArrowheads="1"/>
          </p:cNvSpPr>
          <p:nvPr/>
        </p:nvSpPr>
        <p:spPr>
          <a:xfrm>
            <a:off x="4371268" y="2209480"/>
            <a:ext cx="4611687" cy="4027832"/>
          </a:xfrm>
          <a:prstGeom prst="rect">
            <a:avLst/>
          </a:prstGeom>
        </p:spPr>
        <p:txBody>
          <a:bodyPr/>
          <a:lstStyle>
            <a:lvl1pPr marL="342900" indent="-342900" algn="l" defTabSz="762000" rtl="0" eaLnBrk="0" fontAlgn="base" hangingPunct="0">
              <a:spcBef>
                <a:spcPct val="20000"/>
              </a:spcBef>
              <a:spcAft>
                <a:spcPct val="0"/>
              </a:spcAft>
              <a:buSzPct val="100000"/>
              <a:buChar char="•"/>
              <a:defRPr sz="28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4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000">
                <a:solidFill>
                  <a:schemeClr val="tx1"/>
                </a:solidFill>
                <a:latin typeface="+mn-lt"/>
              </a:defRPr>
            </a:lvl3pPr>
            <a:lvl4pPr marL="1600200" indent="-228600" algn="l" defTabSz="762000" rtl="0" eaLnBrk="0" fontAlgn="base" hangingPunct="0">
              <a:spcBef>
                <a:spcPct val="20000"/>
              </a:spcBef>
              <a:spcAft>
                <a:spcPct val="0"/>
              </a:spcAft>
              <a:buSzPct val="100000"/>
              <a:buChar char="–"/>
              <a:defRPr>
                <a:solidFill>
                  <a:schemeClr val="tx1"/>
                </a:solidFill>
                <a:latin typeface="+mn-lt"/>
              </a:defRPr>
            </a:lvl4pPr>
            <a:lvl5pPr marL="2057400" indent="-228600" algn="l" defTabSz="762000" rtl="0" eaLnBrk="0" fontAlgn="base" hangingPunct="0">
              <a:spcBef>
                <a:spcPct val="20000"/>
              </a:spcBef>
              <a:spcAft>
                <a:spcPct val="0"/>
              </a:spcAft>
              <a:buSzPct val="100000"/>
              <a:buChar char="•"/>
              <a:defRPr>
                <a:solidFill>
                  <a:schemeClr val="tx1"/>
                </a:solidFill>
                <a:latin typeface="+mn-lt"/>
              </a:defRPr>
            </a:lvl5pPr>
            <a:lvl6pPr marL="2514600" indent="-228600" algn="l" defTabSz="762000" rtl="0" eaLnBrk="0" fontAlgn="base" hangingPunct="0">
              <a:spcBef>
                <a:spcPct val="20000"/>
              </a:spcBef>
              <a:spcAft>
                <a:spcPct val="0"/>
              </a:spcAft>
              <a:buSzPct val="100000"/>
              <a:buChar char="•"/>
              <a:defRPr>
                <a:solidFill>
                  <a:schemeClr val="tx1"/>
                </a:solidFill>
                <a:latin typeface="+mn-lt"/>
              </a:defRPr>
            </a:lvl6pPr>
            <a:lvl7pPr marL="2971800" indent="-228600" algn="l" defTabSz="762000" rtl="0" eaLnBrk="0" fontAlgn="base" hangingPunct="0">
              <a:spcBef>
                <a:spcPct val="20000"/>
              </a:spcBef>
              <a:spcAft>
                <a:spcPct val="0"/>
              </a:spcAft>
              <a:buSzPct val="100000"/>
              <a:buChar char="•"/>
              <a:defRPr>
                <a:solidFill>
                  <a:schemeClr val="tx1"/>
                </a:solidFill>
                <a:latin typeface="+mn-lt"/>
              </a:defRPr>
            </a:lvl7pPr>
            <a:lvl8pPr marL="3429000" indent="-228600" algn="l" defTabSz="762000" rtl="0" eaLnBrk="0" fontAlgn="base" hangingPunct="0">
              <a:spcBef>
                <a:spcPct val="20000"/>
              </a:spcBef>
              <a:spcAft>
                <a:spcPct val="0"/>
              </a:spcAft>
              <a:buSzPct val="100000"/>
              <a:buChar char="•"/>
              <a:defRPr>
                <a:solidFill>
                  <a:schemeClr val="tx1"/>
                </a:solidFill>
                <a:latin typeface="+mn-lt"/>
              </a:defRPr>
            </a:lvl8pPr>
            <a:lvl9pPr marL="3886200" indent="-228600" algn="l" defTabSz="762000" rtl="0" eaLnBrk="0" fontAlgn="base" hangingPunct="0">
              <a:spcBef>
                <a:spcPct val="20000"/>
              </a:spcBef>
              <a:spcAft>
                <a:spcPct val="0"/>
              </a:spcAft>
              <a:buSzPct val="100000"/>
              <a:buChar char="•"/>
              <a:defRPr>
                <a:solidFill>
                  <a:schemeClr val="tx1"/>
                </a:solidFill>
                <a:latin typeface="+mn-lt"/>
              </a:defRPr>
            </a:lvl9pPr>
          </a:lstStyle>
          <a:p>
            <a:pPr marL="180000" lvl="2">
              <a:spcBef>
                <a:spcPts val="0"/>
              </a:spcBef>
              <a:buFont typeface="Symbol" pitchFamily="18" charset="2"/>
              <a:buChar char="·"/>
              <a:defRPr/>
            </a:pPr>
            <a:r>
              <a:rPr lang="ru-RU" sz="1100" dirty="0" smtClean="0"/>
              <a:t>ГТЭС Западно-</a:t>
            </a:r>
            <a:r>
              <a:rPr lang="ru-RU" sz="1100" dirty="0" err="1" smtClean="0"/>
              <a:t>Чигоринского</a:t>
            </a:r>
            <a:r>
              <a:rPr lang="ru-RU" sz="1100" dirty="0" smtClean="0"/>
              <a:t> м/р</a:t>
            </a:r>
            <a:endParaRPr lang="fi-FI" sz="1100" dirty="0" smtClean="0"/>
          </a:p>
          <a:p>
            <a:pPr marL="180000" lvl="2">
              <a:spcBef>
                <a:spcPts val="0"/>
              </a:spcBef>
              <a:buFont typeface="Symbol" pitchFamily="18" charset="2"/>
              <a:buChar char="·"/>
              <a:defRPr/>
            </a:pPr>
            <a:r>
              <a:rPr lang="ru-RU" sz="1100" dirty="0" smtClean="0"/>
              <a:t>ГТЭС Верхне-</a:t>
            </a:r>
            <a:r>
              <a:rPr lang="ru-RU" sz="1100" dirty="0" err="1" smtClean="0"/>
              <a:t>Надымского</a:t>
            </a:r>
            <a:r>
              <a:rPr lang="ru-RU" sz="1100" dirty="0" smtClean="0"/>
              <a:t> м/р</a:t>
            </a:r>
          </a:p>
          <a:p>
            <a:pPr marL="180000" lvl="2">
              <a:spcBef>
                <a:spcPts val="0"/>
              </a:spcBef>
              <a:buFont typeface="Symbol" pitchFamily="18" charset="2"/>
              <a:buChar char="·"/>
              <a:defRPr/>
            </a:pPr>
            <a:r>
              <a:rPr lang="ru-RU" sz="1100" dirty="0" smtClean="0"/>
              <a:t>УКПГ (установка </a:t>
            </a:r>
            <a:r>
              <a:rPr lang="ru-RU" sz="1100" dirty="0" err="1" smtClean="0"/>
              <a:t>компремирования</a:t>
            </a:r>
            <a:r>
              <a:rPr lang="ru-RU" sz="1100" dirty="0" smtClean="0"/>
              <a:t> и подготовки газа) </a:t>
            </a:r>
            <a:r>
              <a:rPr lang="ru-RU" sz="1100" dirty="0" err="1" smtClean="0"/>
              <a:t>Рогожинского</a:t>
            </a:r>
            <a:r>
              <a:rPr lang="ru-RU" sz="1100" dirty="0" smtClean="0"/>
              <a:t> м/р</a:t>
            </a:r>
          </a:p>
          <a:p>
            <a:pPr marL="180000" lvl="2">
              <a:spcBef>
                <a:spcPts val="0"/>
              </a:spcBef>
              <a:buFont typeface="Symbol" pitchFamily="18" charset="2"/>
              <a:buChar char="·"/>
              <a:defRPr/>
            </a:pPr>
            <a:r>
              <a:rPr lang="ru-RU" sz="1100" dirty="0" smtClean="0"/>
              <a:t>Компрессорная станция </a:t>
            </a:r>
            <a:r>
              <a:rPr lang="ru-RU" sz="1100" dirty="0" err="1" smtClean="0"/>
              <a:t>Айпимского</a:t>
            </a:r>
            <a:r>
              <a:rPr lang="ru-RU" sz="1100" dirty="0" smtClean="0"/>
              <a:t> м/р</a:t>
            </a:r>
          </a:p>
          <a:p>
            <a:pPr marL="180000" lvl="2">
              <a:spcBef>
                <a:spcPts val="0"/>
              </a:spcBef>
              <a:buFont typeface="Symbol" pitchFamily="18" charset="2"/>
              <a:buChar char="·"/>
              <a:defRPr/>
            </a:pPr>
            <a:r>
              <a:rPr lang="ru-RU" sz="1100" dirty="0" smtClean="0"/>
              <a:t> Битумный завод Расширение</a:t>
            </a:r>
          </a:p>
          <a:p>
            <a:pPr marL="180000" lvl="2">
              <a:spcBef>
                <a:spcPts val="0"/>
              </a:spcBef>
              <a:buFont typeface="Symbol" pitchFamily="18" charset="2"/>
              <a:buChar char="·"/>
              <a:defRPr/>
            </a:pPr>
            <a:r>
              <a:rPr lang="ru-RU" sz="1100" dirty="0" smtClean="0"/>
              <a:t>Компрессорная станция 7/2 Федоровского м/р 2010</a:t>
            </a:r>
          </a:p>
          <a:p>
            <a:pPr marL="180000" lvl="2">
              <a:spcBef>
                <a:spcPts val="0"/>
              </a:spcBef>
              <a:buFont typeface="Symbol" pitchFamily="18" charset="2"/>
              <a:buChar char="·"/>
              <a:defRPr/>
            </a:pPr>
            <a:r>
              <a:rPr lang="ru-RU" sz="1100" dirty="0" smtClean="0"/>
              <a:t>ГТЭС-2 </a:t>
            </a:r>
            <a:r>
              <a:rPr lang="ru-RU" sz="1100" dirty="0" err="1" smtClean="0"/>
              <a:t>Рогожинского</a:t>
            </a:r>
            <a:r>
              <a:rPr lang="ru-RU" sz="1100" dirty="0" smtClean="0"/>
              <a:t> м/р</a:t>
            </a:r>
            <a:endParaRPr lang="fi-FI" sz="1100" dirty="0" smtClean="0"/>
          </a:p>
          <a:p>
            <a:pPr marL="180000" lvl="2">
              <a:spcBef>
                <a:spcPts val="0"/>
              </a:spcBef>
              <a:buFont typeface="Symbol" pitchFamily="18" charset="2"/>
              <a:buChar char="·"/>
              <a:defRPr/>
            </a:pPr>
            <a:r>
              <a:rPr lang="ru-RU" sz="1100" dirty="0" smtClean="0"/>
              <a:t>Компрессорная станция 3/1 и 3/2 </a:t>
            </a:r>
            <a:r>
              <a:rPr lang="ru-RU" sz="1100" dirty="0" err="1" smtClean="0"/>
              <a:t>Лянторского</a:t>
            </a:r>
            <a:r>
              <a:rPr lang="ru-RU" sz="1100" dirty="0" smtClean="0"/>
              <a:t> м/р Расширение</a:t>
            </a:r>
          </a:p>
          <a:p>
            <a:pPr marL="180000" lvl="2">
              <a:spcBef>
                <a:spcPts val="0"/>
              </a:spcBef>
              <a:buFont typeface="Symbol" pitchFamily="18" charset="2"/>
              <a:buChar char="·"/>
              <a:defRPr/>
            </a:pPr>
            <a:r>
              <a:rPr lang="ru-RU" sz="1100" dirty="0" smtClean="0"/>
              <a:t>ГТЭС </a:t>
            </a:r>
            <a:r>
              <a:rPr lang="ru-RU" sz="1100" dirty="0" err="1" smtClean="0"/>
              <a:t>Тяньского</a:t>
            </a:r>
            <a:r>
              <a:rPr lang="ru-RU" sz="1100" dirty="0" smtClean="0"/>
              <a:t> м/р Расширение (2011)</a:t>
            </a:r>
          </a:p>
          <a:p>
            <a:pPr marL="180000" lvl="2">
              <a:spcBef>
                <a:spcPts val="0"/>
              </a:spcBef>
              <a:buFont typeface="Symbol" pitchFamily="18" charset="2"/>
              <a:buChar char="·"/>
              <a:defRPr/>
            </a:pPr>
            <a:r>
              <a:rPr lang="ru-RU" sz="1100" dirty="0" smtClean="0"/>
              <a:t>ГТЭС-2 Северо-</a:t>
            </a:r>
            <a:r>
              <a:rPr lang="ru-RU" sz="1100" dirty="0" err="1" smtClean="0"/>
              <a:t>Лабатьюганского</a:t>
            </a:r>
            <a:r>
              <a:rPr lang="ru-RU" sz="1100" dirty="0" smtClean="0"/>
              <a:t> м/р (2011)</a:t>
            </a:r>
          </a:p>
          <a:p>
            <a:pPr marL="180000" lvl="2">
              <a:spcBef>
                <a:spcPts val="0"/>
              </a:spcBef>
              <a:defRPr/>
            </a:pPr>
            <a:endParaRPr lang="fi-FI" sz="1100" dirty="0" smtClean="0"/>
          </a:p>
          <a:p>
            <a:pPr marL="180000" lvl="2">
              <a:spcBef>
                <a:spcPts val="0"/>
              </a:spcBef>
              <a:defRPr/>
            </a:pPr>
            <a:r>
              <a:rPr lang="ru-RU" sz="1100" b="1" u="sng" dirty="0" smtClean="0"/>
              <a:t>Якутия</a:t>
            </a:r>
            <a:r>
              <a:rPr lang="ru-RU" sz="1100" b="1" dirty="0" smtClean="0"/>
              <a:t>:</a:t>
            </a:r>
            <a:endParaRPr lang="fi-FI" sz="1100" b="1" dirty="0" smtClean="0"/>
          </a:p>
          <a:p>
            <a:pPr marL="180000" lvl="2">
              <a:spcBef>
                <a:spcPts val="0"/>
              </a:spcBef>
              <a:buFont typeface="Symbol" pitchFamily="18" charset="2"/>
              <a:buChar char="·"/>
              <a:defRPr/>
            </a:pPr>
            <a:r>
              <a:rPr lang="ru-RU" sz="1100" dirty="0" smtClean="0"/>
              <a:t>Компрессорная станция </a:t>
            </a:r>
            <a:r>
              <a:rPr lang="ru-RU" sz="1100" dirty="0" err="1" smtClean="0"/>
              <a:t>Талаканского</a:t>
            </a:r>
            <a:r>
              <a:rPr lang="ru-RU" sz="1100" dirty="0" smtClean="0"/>
              <a:t> м/р</a:t>
            </a:r>
          </a:p>
          <a:p>
            <a:pPr marL="180000" lvl="2">
              <a:spcBef>
                <a:spcPts val="0"/>
              </a:spcBef>
              <a:buFont typeface="Symbol" pitchFamily="18" charset="2"/>
              <a:buChar char="·"/>
              <a:defRPr/>
            </a:pPr>
            <a:r>
              <a:rPr lang="ru-RU" sz="1100" dirty="0" smtClean="0"/>
              <a:t>ГТЭС </a:t>
            </a:r>
            <a:r>
              <a:rPr lang="ru-RU" sz="1100" dirty="0" err="1" smtClean="0"/>
              <a:t>Талаканского</a:t>
            </a:r>
            <a:r>
              <a:rPr lang="ru-RU" sz="1100" dirty="0" smtClean="0"/>
              <a:t> м/р</a:t>
            </a:r>
          </a:p>
          <a:p>
            <a:pPr marL="180000" lvl="2">
              <a:spcBef>
                <a:spcPts val="0"/>
              </a:spcBef>
              <a:buFont typeface="Symbol" pitchFamily="18" charset="2"/>
              <a:buChar char="·"/>
              <a:defRPr/>
            </a:pPr>
            <a:r>
              <a:rPr lang="ru-RU" sz="1100" dirty="0" smtClean="0"/>
              <a:t>ГТЭС-2 </a:t>
            </a:r>
            <a:r>
              <a:rPr lang="ru-RU" sz="1100" dirty="0" err="1" smtClean="0"/>
              <a:t>Талаканского</a:t>
            </a:r>
            <a:r>
              <a:rPr lang="ru-RU" sz="1100" dirty="0" smtClean="0"/>
              <a:t> м/р</a:t>
            </a:r>
          </a:p>
          <a:p>
            <a:pPr marL="180000" lvl="2">
              <a:spcBef>
                <a:spcPts val="0"/>
              </a:spcBef>
              <a:buFont typeface="Symbol" pitchFamily="18" charset="2"/>
              <a:buChar char="·"/>
              <a:defRPr/>
            </a:pPr>
            <a:r>
              <a:rPr lang="ru-RU" sz="1100" dirty="0" smtClean="0"/>
              <a:t>Установка получения битума</a:t>
            </a:r>
          </a:p>
          <a:p>
            <a:pPr marL="180000" lvl="2">
              <a:spcBef>
                <a:spcPts val="0"/>
              </a:spcBef>
              <a:buFont typeface="Symbol" pitchFamily="18" charset="2"/>
              <a:buChar char="·"/>
              <a:defRPr/>
            </a:pPr>
            <a:r>
              <a:rPr lang="ru-RU" sz="1100" dirty="0" smtClean="0"/>
              <a:t>Резервуарный парк и станция перекачки топлива</a:t>
            </a:r>
          </a:p>
          <a:p>
            <a:pPr marL="180000" lvl="2">
              <a:spcBef>
                <a:spcPts val="0"/>
              </a:spcBef>
              <a:buFont typeface="Symbol" pitchFamily="18" charset="2"/>
              <a:buChar char="·"/>
              <a:defRPr/>
            </a:pPr>
            <a:endParaRPr lang="ru-RU" sz="1100" dirty="0" smtClean="0"/>
          </a:p>
          <a:p>
            <a:pPr marL="180000" lvl="2">
              <a:spcBef>
                <a:spcPts val="0"/>
              </a:spcBef>
              <a:defRPr/>
            </a:pPr>
            <a:endParaRPr lang="ru-RU" sz="1100" dirty="0" smtClean="0"/>
          </a:p>
          <a:p>
            <a:pPr marL="180000" lvl="2">
              <a:spcBef>
                <a:spcPts val="0"/>
              </a:spcBef>
              <a:defRPr/>
            </a:pPr>
            <a:r>
              <a:rPr lang="ru-RU" sz="1100" dirty="0" smtClean="0"/>
              <a:t>ГТЭС - газо-турбинная </a:t>
            </a:r>
            <a:r>
              <a:rPr lang="ru-RU" sz="1100" dirty="0" err="1" smtClean="0"/>
              <a:t>элкетростанция</a:t>
            </a:r>
            <a:endParaRPr lang="ru-RU" sz="1100" dirty="0" smtClean="0"/>
          </a:p>
          <a:p>
            <a:pPr lvl="2">
              <a:defRPr/>
            </a:pPr>
            <a:endParaRPr lang="en-GB" sz="1200" dirty="0" smtClean="0"/>
          </a:p>
          <a:p>
            <a:pPr>
              <a:defRPr/>
            </a:pPr>
            <a:endParaRPr lang="en-US" dirty="0"/>
          </a:p>
        </p:txBody>
      </p:sp>
    </p:spTree>
    <p:extLst>
      <p:ext uri="{BB962C8B-B14F-4D97-AF65-F5344CB8AC3E}">
        <p14:creationId xmlns:p14="http://schemas.microsoft.com/office/powerpoint/2010/main" val="1872190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019175"/>
          </a:xfrm>
        </p:spPr>
        <p:txBody>
          <a:bodyPr/>
          <a:lstStyle/>
          <a:p>
            <a:r>
              <a:rPr lang="fi-FI" dirty="0"/>
              <a:t>Projektiliiketoiminnan tutkimustuloksilla onnistumiseen</a:t>
            </a:r>
          </a:p>
        </p:txBody>
      </p:sp>
      <p:sp>
        <p:nvSpPr>
          <p:cNvPr id="3" name="Content Placeholder 2"/>
          <p:cNvSpPr>
            <a:spLocks noGrp="1"/>
          </p:cNvSpPr>
          <p:nvPr>
            <p:ph idx="1"/>
          </p:nvPr>
        </p:nvSpPr>
        <p:spPr>
          <a:xfrm>
            <a:off x="467544" y="2000250"/>
            <a:ext cx="8496945" cy="4237038"/>
          </a:xfrm>
        </p:spPr>
        <p:txBody>
          <a:bodyPr/>
          <a:lstStyle/>
          <a:p>
            <a:r>
              <a:rPr lang="fi-FI" b="1" dirty="0" smtClean="0"/>
              <a:t>Menestys (kriteerit)</a:t>
            </a:r>
          </a:p>
          <a:p>
            <a:endParaRPr lang="fi-FI" b="1" dirty="0"/>
          </a:p>
          <a:p>
            <a:r>
              <a:rPr lang="fi-FI" b="1" dirty="0" smtClean="0"/>
              <a:t>Aika (pitkä aikajänne, systeemin elinkaari)</a:t>
            </a:r>
          </a:p>
          <a:p>
            <a:endParaRPr lang="fi-FI" b="1" dirty="0"/>
          </a:p>
          <a:p>
            <a:r>
              <a:rPr lang="fi-FI" b="1" dirty="0" smtClean="0"/>
              <a:t>Kenen näkökulma?</a:t>
            </a:r>
          </a:p>
          <a:p>
            <a:endParaRPr lang="fi-FI" b="1" dirty="0"/>
          </a:p>
          <a:p>
            <a:r>
              <a:rPr lang="fi-FI" b="1" dirty="0" smtClean="0"/>
              <a:t>Projekti usean yrityksen verkostona</a:t>
            </a:r>
            <a:endParaRPr lang="fi-FI" b="1" dirty="0"/>
          </a:p>
        </p:txBody>
      </p:sp>
    </p:spTree>
    <p:extLst>
      <p:ext uri="{BB962C8B-B14F-4D97-AF65-F5344CB8AC3E}">
        <p14:creationId xmlns:p14="http://schemas.microsoft.com/office/powerpoint/2010/main" val="2238990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692696"/>
            <a:ext cx="8393558" cy="1019175"/>
          </a:xfrm>
        </p:spPr>
        <p:txBody>
          <a:bodyPr/>
          <a:lstStyle/>
          <a:p>
            <a:r>
              <a:rPr lang="en-US" sz="3200" dirty="0" smtClean="0"/>
              <a:t>How to use project deliveries to develop stronger market position?</a:t>
            </a:r>
            <a:endParaRPr lang="en-US" sz="3200" dirty="0"/>
          </a:p>
        </p:txBody>
      </p:sp>
      <p:sp>
        <p:nvSpPr>
          <p:cNvPr id="3" name="Slide Number Placeholder 2"/>
          <p:cNvSpPr>
            <a:spLocks noGrp="1"/>
          </p:cNvSpPr>
          <p:nvPr>
            <p:ph type="sldNum" sz="quarter" idx="10"/>
          </p:nvPr>
        </p:nvSpPr>
        <p:spPr/>
        <p:txBody>
          <a:bodyPr/>
          <a:lstStyle/>
          <a:p>
            <a:pPr>
              <a:defRPr/>
            </a:pPr>
            <a:fld id="{5B7B8E9C-C2B8-4A1A-9C6C-8ACFD3BD9E8A}" type="slidenum">
              <a:rPr lang="fi-FI" smtClean="0"/>
              <a:pPr>
                <a:defRPr/>
              </a:pPr>
              <a:t>20</a:t>
            </a:fld>
            <a:endParaRPr lang="fi-FI"/>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16832"/>
            <a:ext cx="387197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3006" y="4365104"/>
            <a:ext cx="2840842" cy="307777"/>
          </a:xfrm>
          <a:prstGeom prst="rect">
            <a:avLst/>
          </a:prstGeom>
          <a:noFill/>
        </p:spPr>
        <p:txBody>
          <a:bodyPr wrap="none" rtlCol="0">
            <a:spAutoFit/>
          </a:bodyPr>
          <a:lstStyle/>
          <a:p>
            <a:r>
              <a:rPr lang="en-US" dirty="0" smtClean="0"/>
              <a:t>Relational position at end of 1999</a:t>
            </a:r>
            <a:endParaRPr lang="en-US" dirty="0"/>
          </a:p>
        </p:txBody>
      </p:sp>
      <p:sp>
        <p:nvSpPr>
          <p:cNvPr id="11" name="TextBox 10"/>
          <p:cNvSpPr txBox="1"/>
          <p:nvPr/>
        </p:nvSpPr>
        <p:spPr>
          <a:xfrm>
            <a:off x="4755494" y="6309320"/>
            <a:ext cx="2840842" cy="307777"/>
          </a:xfrm>
          <a:prstGeom prst="rect">
            <a:avLst/>
          </a:prstGeom>
          <a:noFill/>
        </p:spPr>
        <p:txBody>
          <a:bodyPr wrap="none" rtlCol="0">
            <a:spAutoFit/>
          </a:bodyPr>
          <a:lstStyle/>
          <a:p>
            <a:r>
              <a:rPr lang="en-US" dirty="0" smtClean="0"/>
              <a:t>Relational position at end of 2005</a:t>
            </a:r>
            <a:endParaRPr lang="en-US"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652293"/>
            <a:ext cx="4320480" cy="251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27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2938" y="928688"/>
            <a:ext cx="8321550" cy="1019175"/>
          </a:xfrm>
        </p:spPr>
        <p:txBody>
          <a:bodyPr/>
          <a:lstStyle/>
          <a:p>
            <a:pPr lvl="0"/>
            <a:r>
              <a:rPr lang="en-US" sz="3200" dirty="0" err="1">
                <a:solidFill>
                  <a:schemeClr val="tx1"/>
                </a:solidFill>
                <a:latin typeface="Arial" pitchFamily="34" charset="0"/>
                <a:ea typeface="Times New Roman" pitchFamily="18" charset="0"/>
              </a:rPr>
              <a:t>Processual</a:t>
            </a:r>
            <a:r>
              <a:rPr lang="en-US" sz="3200" dirty="0">
                <a:solidFill>
                  <a:schemeClr val="tx1"/>
                </a:solidFill>
                <a:latin typeface="Arial" pitchFamily="34" charset="0"/>
                <a:ea typeface="Times New Roman" pitchFamily="18" charset="0"/>
              </a:rPr>
              <a:t> model of project marketing supported by repetitive project deliveries</a:t>
            </a:r>
            <a:r>
              <a:rPr lang="en-US" sz="4800" b="0" dirty="0">
                <a:solidFill>
                  <a:schemeClr val="tx1"/>
                </a:solidFill>
                <a:latin typeface="Arial" pitchFamily="34" charset="0"/>
              </a:rPr>
              <a:t/>
            </a:r>
            <a:br>
              <a:rPr lang="en-US" sz="4800" b="0" dirty="0">
                <a:solidFill>
                  <a:schemeClr val="tx1"/>
                </a:solidFill>
                <a:latin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5B7B8E9C-C2B8-4A1A-9C6C-8ACFD3BD9E8A}" type="slidenum">
              <a:rPr lang="fi-FI" smtClean="0"/>
              <a:pPr>
                <a:defRPr/>
              </a:pPr>
              <a:t>21</a:t>
            </a:fld>
            <a:endParaRPr lang="fi-FI"/>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91746"/>
            <a:ext cx="5906541" cy="4677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1221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nvPr/>
        </p:nvPicPr>
        <p:blipFill>
          <a:blip r:embed="rId2" cstate="print"/>
          <a:srcRect/>
          <a:stretch>
            <a:fillRect/>
          </a:stretch>
        </p:blipFill>
        <p:spPr bwMode="auto">
          <a:xfrm>
            <a:off x="2267744" y="2708920"/>
            <a:ext cx="4392488" cy="4032448"/>
          </a:xfrm>
          <a:prstGeom prst="rect">
            <a:avLst/>
          </a:prstGeom>
          <a:noFill/>
          <a:ln w="9525">
            <a:noFill/>
            <a:miter lim="800000"/>
            <a:headEnd/>
            <a:tailEnd/>
          </a:ln>
        </p:spPr>
      </p:pic>
      <p:sp>
        <p:nvSpPr>
          <p:cNvPr id="5" name="Rectangle 3"/>
          <p:cNvSpPr txBox="1">
            <a:spLocks noChangeArrowheads="1"/>
          </p:cNvSpPr>
          <p:nvPr/>
        </p:nvSpPr>
        <p:spPr>
          <a:xfrm>
            <a:off x="108744" y="620688"/>
            <a:ext cx="8782844" cy="1019175"/>
          </a:xfrm>
          <a:prstGeom prst="rect">
            <a:avLst/>
          </a:prstGeom>
        </p:spPr>
        <p:txBody>
          <a:bodyPr/>
          <a:lstStyle>
            <a:lvl1pPr algn="ctr" defTabSz="762000" rtl="0" eaLnBrk="0" fontAlgn="base" hangingPunct="0">
              <a:spcBef>
                <a:spcPct val="0"/>
              </a:spcBef>
              <a:spcAft>
                <a:spcPct val="0"/>
              </a:spcAft>
              <a:defRPr sz="3600" b="1">
                <a:solidFill>
                  <a:schemeClr val="tx2"/>
                </a:solidFill>
                <a:latin typeface="+mj-lt"/>
                <a:ea typeface="+mj-ea"/>
                <a:cs typeface="+mj-cs"/>
              </a:defRPr>
            </a:lvl1pPr>
            <a:lvl2pPr algn="ctr" defTabSz="762000" rtl="0" eaLnBrk="0" fontAlgn="base" hangingPunct="0">
              <a:spcBef>
                <a:spcPct val="0"/>
              </a:spcBef>
              <a:spcAft>
                <a:spcPct val="0"/>
              </a:spcAft>
              <a:defRPr sz="3600" b="1">
                <a:solidFill>
                  <a:schemeClr val="tx2"/>
                </a:solidFill>
                <a:latin typeface="Verdana" pitchFamily="34" charset="0"/>
              </a:defRPr>
            </a:lvl2pPr>
            <a:lvl3pPr algn="ctr" defTabSz="762000" rtl="0" eaLnBrk="0" fontAlgn="base" hangingPunct="0">
              <a:spcBef>
                <a:spcPct val="0"/>
              </a:spcBef>
              <a:spcAft>
                <a:spcPct val="0"/>
              </a:spcAft>
              <a:defRPr sz="3600" b="1">
                <a:solidFill>
                  <a:schemeClr val="tx2"/>
                </a:solidFill>
                <a:latin typeface="Verdana" pitchFamily="34" charset="0"/>
              </a:defRPr>
            </a:lvl3pPr>
            <a:lvl4pPr algn="ctr" defTabSz="762000" rtl="0" eaLnBrk="0" fontAlgn="base" hangingPunct="0">
              <a:spcBef>
                <a:spcPct val="0"/>
              </a:spcBef>
              <a:spcAft>
                <a:spcPct val="0"/>
              </a:spcAft>
              <a:defRPr sz="3600" b="1">
                <a:solidFill>
                  <a:schemeClr val="tx2"/>
                </a:solidFill>
                <a:latin typeface="Verdana" pitchFamily="34" charset="0"/>
              </a:defRPr>
            </a:lvl4pPr>
            <a:lvl5pPr algn="ctr" defTabSz="762000" rtl="0" eaLnBrk="0" fontAlgn="base" hangingPunct="0">
              <a:spcBef>
                <a:spcPct val="0"/>
              </a:spcBef>
              <a:spcAft>
                <a:spcPct val="0"/>
              </a:spcAft>
              <a:defRPr sz="3600" b="1">
                <a:solidFill>
                  <a:schemeClr val="tx2"/>
                </a:solidFill>
                <a:latin typeface="Verdana" pitchFamily="34" charset="0"/>
              </a:defRPr>
            </a:lvl5pPr>
            <a:lvl6pPr marL="457200" algn="ctr" defTabSz="762000" rtl="0" eaLnBrk="0" fontAlgn="base" hangingPunct="0">
              <a:spcBef>
                <a:spcPct val="0"/>
              </a:spcBef>
              <a:spcAft>
                <a:spcPct val="0"/>
              </a:spcAft>
              <a:defRPr sz="3600" b="1">
                <a:solidFill>
                  <a:schemeClr val="tx2"/>
                </a:solidFill>
                <a:latin typeface="Verdana" pitchFamily="34" charset="0"/>
              </a:defRPr>
            </a:lvl6pPr>
            <a:lvl7pPr marL="914400" algn="ctr" defTabSz="762000" rtl="0" eaLnBrk="0" fontAlgn="base" hangingPunct="0">
              <a:spcBef>
                <a:spcPct val="0"/>
              </a:spcBef>
              <a:spcAft>
                <a:spcPct val="0"/>
              </a:spcAft>
              <a:defRPr sz="3600" b="1">
                <a:solidFill>
                  <a:schemeClr val="tx2"/>
                </a:solidFill>
                <a:latin typeface="Verdana" pitchFamily="34" charset="0"/>
              </a:defRPr>
            </a:lvl7pPr>
            <a:lvl8pPr marL="1371600" algn="ctr" defTabSz="762000" rtl="0" eaLnBrk="0" fontAlgn="base" hangingPunct="0">
              <a:spcBef>
                <a:spcPct val="0"/>
              </a:spcBef>
              <a:spcAft>
                <a:spcPct val="0"/>
              </a:spcAft>
              <a:defRPr sz="3600" b="1">
                <a:solidFill>
                  <a:schemeClr val="tx2"/>
                </a:solidFill>
                <a:latin typeface="Verdana" pitchFamily="34" charset="0"/>
              </a:defRPr>
            </a:lvl8pPr>
            <a:lvl9pPr marL="1828800" algn="ctr" defTabSz="762000" rtl="0" eaLnBrk="0" fontAlgn="base" hangingPunct="0">
              <a:spcBef>
                <a:spcPct val="0"/>
              </a:spcBef>
              <a:spcAft>
                <a:spcPct val="0"/>
              </a:spcAft>
              <a:defRPr sz="3600" b="1">
                <a:solidFill>
                  <a:schemeClr val="tx2"/>
                </a:solidFill>
                <a:latin typeface="Verdana" pitchFamily="34" charset="0"/>
              </a:defRPr>
            </a:lvl9pPr>
          </a:lstStyle>
          <a:p>
            <a:r>
              <a:rPr lang="fi-FI" sz="3200" dirty="0" smtClean="0"/>
              <a:t>Project </a:t>
            </a:r>
            <a:r>
              <a:rPr lang="fi-FI" sz="3200" dirty="0" err="1" smtClean="0"/>
              <a:t>success</a:t>
            </a:r>
            <a:r>
              <a:rPr lang="fi-FI" sz="3200" dirty="0" smtClean="0"/>
              <a:t> </a:t>
            </a:r>
            <a:r>
              <a:rPr lang="fi-FI" sz="3200" dirty="0" err="1" smtClean="0"/>
              <a:t>criteria</a:t>
            </a:r>
            <a:r>
              <a:rPr lang="fi-FI" sz="3200" dirty="0" smtClean="0"/>
              <a:t> </a:t>
            </a:r>
            <a:r>
              <a:rPr lang="fi-FI" sz="3200" dirty="0" err="1" smtClean="0"/>
              <a:t>framework</a:t>
            </a:r>
            <a:r>
              <a:rPr lang="fi-FI" sz="3200" dirty="0" smtClean="0"/>
              <a:t> </a:t>
            </a:r>
            <a:r>
              <a:rPr lang="fi-FI" sz="2400" b="0" dirty="0" smtClean="0"/>
              <a:t>(</a:t>
            </a:r>
            <a:r>
              <a:rPr lang="fi-FI" sz="2400" b="0" dirty="0" err="1" smtClean="0"/>
              <a:t>by</a:t>
            </a:r>
            <a:r>
              <a:rPr lang="fi-FI" sz="2400" b="0" dirty="0" smtClean="0"/>
              <a:t> Artto &amp; Ahola, </a:t>
            </a:r>
            <a:r>
              <a:rPr lang="fi-FI" sz="2400" b="0" dirty="0" err="1" smtClean="0"/>
              <a:t>under</a:t>
            </a:r>
            <a:r>
              <a:rPr lang="fi-FI" sz="2400" b="0" dirty="0" smtClean="0"/>
              <a:t> </a:t>
            </a:r>
            <a:r>
              <a:rPr lang="fi-FI" sz="2400" b="0" dirty="0" err="1" smtClean="0"/>
              <a:t>development</a:t>
            </a:r>
            <a:r>
              <a:rPr lang="fi-FI" sz="2400" b="0" dirty="0" smtClean="0"/>
              <a:t>)</a:t>
            </a:r>
            <a:endParaRPr lang="en-US" sz="2400" b="0" dirty="0"/>
          </a:p>
        </p:txBody>
      </p:sp>
      <p:sp>
        <p:nvSpPr>
          <p:cNvPr id="6" name="Text Box 4"/>
          <p:cNvSpPr txBox="1">
            <a:spLocks noChangeArrowheads="1"/>
          </p:cNvSpPr>
          <p:nvPr/>
        </p:nvSpPr>
        <p:spPr bwMode="auto">
          <a:xfrm>
            <a:off x="6767860" y="6395710"/>
            <a:ext cx="21237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i-FI" sz="1100" dirty="0" smtClean="0"/>
              <a:t>Artto &amp; Ahola, 2013 (</a:t>
            </a:r>
            <a:r>
              <a:rPr lang="fi-FI" sz="1100" dirty="0" err="1" smtClean="0"/>
              <a:t>Draft</a:t>
            </a:r>
            <a:r>
              <a:rPr lang="fi-FI" sz="1100" dirty="0" smtClean="0"/>
              <a:t>)</a:t>
            </a:r>
            <a:endParaRPr lang="en-US" sz="1100" dirty="0"/>
          </a:p>
        </p:txBody>
      </p:sp>
      <p:sp>
        <p:nvSpPr>
          <p:cNvPr id="2" name="TextBox 1"/>
          <p:cNvSpPr txBox="1"/>
          <p:nvPr/>
        </p:nvSpPr>
        <p:spPr>
          <a:xfrm>
            <a:off x="4355976" y="3645024"/>
            <a:ext cx="1254512" cy="954107"/>
          </a:xfrm>
          <a:prstGeom prst="rect">
            <a:avLst/>
          </a:prstGeom>
          <a:noFill/>
        </p:spPr>
        <p:txBody>
          <a:bodyPr wrap="square" rtlCol="0">
            <a:spAutoFit/>
          </a:bodyPr>
          <a:lstStyle/>
          <a:p>
            <a:r>
              <a:rPr lang="fi-FI" b="1" dirty="0" smtClean="0"/>
              <a:t>The </a:t>
            </a:r>
            <a:r>
              <a:rPr lang="fi-FI" b="1" dirty="0" err="1" smtClean="0"/>
              <a:t>project</a:t>
            </a:r>
            <a:r>
              <a:rPr lang="fi-FI" b="1" dirty="0" smtClean="0"/>
              <a:t> at </a:t>
            </a:r>
            <a:r>
              <a:rPr lang="fi-FI" b="1" dirty="0" err="1" smtClean="0"/>
              <a:t>hand</a:t>
            </a:r>
            <a:r>
              <a:rPr lang="fi-FI" b="1" dirty="0" smtClean="0"/>
              <a:t>: </a:t>
            </a:r>
            <a:r>
              <a:rPr lang="fi-FI" b="1" dirty="0" err="1" smtClean="0">
                <a:solidFill>
                  <a:schemeClr val="accent2"/>
                </a:solidFill>
              </a:rPr>
              <a:t>Time/Cost</a:t>
            </a:r>
            <a:r>
              <a:rPr lang="fi-FI" b="1" dirty="0" smtClean="0">
                <a:solidFill>
                  <a:schemeClr val="accent2"/>
                </a:solidFill>
              </a:rPr>
              <a:t>/ </a:t>
            </a:r>
            <a:r>
              <a:rPr lang="fi-FI" b="1" dirty="0" err="1" smtClean="0">
                <a:solidFill>
                  <a:schemeClr val="accent2"/>
                </a:solidFill>
              </a:rPr>
              <a:t>Scope</a:t>
            </a:r>
            <a:endParaRPr lang="fi-FI" b="1" dirty="0">
              <a:solidFill>
                <a:schemeClr val="accent2"/>
              </a:solidFill>
            </a:endParaRPr>
          </a:p>
        </p:txBody>
      </p:sp>
      <p:cxnSp>
        <p:nvCxnSpPr>
          <p:cNvPr id="7" name="Straight Arrow Connector 6"/>
          <p:cNvCxnSpPr/>
          <p:nvPr/>
        </p:nvCxnSpPr>
        <p:spPr bwMode="auto">
          <a:xfrm>
            <a:off x="4983232" y="4725144"/>
            <a:ext cx="0" cy="1814582"/>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3563888" y="4122077"/>
            <a:ext cx="936278"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5436096" y="4122078"/>
            <a:ext cx="1008112"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5436096" y="5229200"/>
            <a:ext cx="1008112"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a:off x="5436096" y="6336322"/>
            <a:ext cx="1008112"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H="1">
            <a:off x="3563888" y="5229200"/>
            <a:ext cx="936278"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H="1">
            <a:off x="3563888" y="6336323"/>
            <a:ext cx="936278"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1691680" y="2852936"/>
            <a:ext cx="0" cy="3817595"/>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2267744" y="2564904"/>
            <a:ext cx="4320480" cy="0"/>
          </a:xfrm>
          <a:prstGeom prst="straightConnector1">
            <a:avLst/>
          </a:prstGeom>
          <a:solidFill>
            <a:schemeClr val="accent1"/>
          </a:solidFill>
          <a:ln w="63500" cap="flat" cmpd="sng" algn="ctr">
            <a:solidFill>
              <a:schemeClr val="tx1"/>
            </a:solidFill>
            <a:prstDash val="solid"/>
            <a:round/>
            <a:headEnd type="none" w="med" len="med"/>
            <a:tailEnd type="arrow"/>
          </a:ln>
          <a:effectLst/>
        </p:spPr>
      </p:cxnSp>
      <p:sp>
        <p:nvSpPr>
          <p:cNvPr id="23" name="TextBox 22"/>
          <p:cNvSpPr txBox="1"/>
          <p:nvPr/>
        </p:nvSpPr>
        <p:spPr>
          <a:xfrm>
            <a:off x="108744" y="3807626"/>
            <a:ext cx="1582936" cy="1169551"/>
          </a:xfrm>
          <a:prstGeom prst="rect">
            <a:avLst/>
          </a:prstGeom>
          <a:noFill/>
        </p:spPr>
        <p:txBody>
          <a:bodyPr wrap="square" rtlCol="0">
            <a:spAutoFit/>
          </a:bodyPr>
          <a:lstStyle/>
          <a:p>
            <a:r>
              <a:rPr lang="fi-FI" b="1" dirty="0" smtClean="0"/>
              <a:t>The </a:t>
            </a:r>
            <a:r>
              <a:rPr lang="fi-FI" b="1" dirty="0" err="1" smtClean="0"/>
              <a:t>time</a:t>
            </a:r>
            <a:r>
              <a:rPr lang="fi-FI" b="1" dirty="0" smtClean="0"/>
              <a:t> dimension: </a:t>
            </a:r>
            <a:r>
              <a:rPr lang="fi-FI" b="1" dirty="0" err="1" smtClean="0">
                <a:solidFill>
                  <a:schemeClr val="accent2"/>
                </a:solidFill>
              </a:rPr>
              <a:t>Long-term</a:t>
            </a:r>
            <a:r>
              <a:rPr lang="fi-FI" b="1" dirty="0" smtClean="0">
                <a:solidFill>
                  <a:schemeClr val="accent2"/>
                </a:solidFill>
              </a:rPr>
              <a:t> </a:t>
            </a:r>
            <a:r>
              <a:rPr lang="fi-FI" b="1" dirty="0" err="1" smtClean="0">
                <a:solidFill>
                  <a:schemeClr val="accent2"/>
                </a:solidFill>
              </a:rPr>
              <a:t>future</a:t>
            </a:r>
            <a:r>
              <a:rPr lang="fi-FI" b="1" dirty="0" smtClean="0">
                <a:solidFill>
                  <a:schemeClr val="accent2"/>
                </a:solidFill>
              </a:rPr>
              <a:t> </a:t>
            </a:r>
            <a:r>
              <a:rPr lang="fi-FI" b="1" dirty="0" err="1" smtClean="0"/>
              <a:t>considerations</a:t>
            </a:r>
            <a:endParaRPr lang="fi-FI" b="1" dirty="0">
              <a:solidFill>
                <a:schemeClr val="accent2"/>
              </a:solidFill>
            </a:endParaRPr>
          </a:p>
        </p:txBody>
      </p:sp>
      <p:sp>
        <p:nvSpPr>
          <p:cNvPr id="24" name="TextBox 23"/>
          <p:cNvSpPr txBox="1"/>
          <p:nvPr/>
        </p:nvSpPr>
        <p:spPr>
          <a:xfrm>
            <a:off x="1763688" y="1897668"/>
            <a:ext cx="4896544" cy="523220"/>
          </a:xfrm>
          <a:prstGeom prst="rect">
            <a:avLst/>
          </a:prstGeom>
          <a:noFill/>
        </p:spPr>
        <p:txBody>
          <a:bodyPr wrap="square" rtlCol="0">
            <a:spAutoFit/>
          </a:bodyPr>
          <a:lstStyle/>
          <a:p>
            <a:r>
              <a:rPr lang="fi-FI" b="1" dirty="0" smtClean="0"/>
              <a:t>The </a:t>
            </a:r>
            <a:r>
              <a:rPr lang="fi-FI" b="1" dirty="0" err="1" smtClean="0"/>
              <a:t>supply/value</a:t>
            </a:r>
            <a:r>
              <a:rPr lang="fi-FI" b="1" dirty="0" smtClean="0"/>
              <a:t> </a:t>
            </a:r>
            <a:r>
              <a:rPr lang="fi-FI" b="1" dirty="0" err="1" smtClean="0"/>
              <a:t>chain</a:t>
            </a:r>
            <a:r>
              <a:rPr lang="fi-FI" b="1" dirty="0" smtClean="0"/>
              <a:t> dimension: </a:t>
            </a:r>
            <a:r>
              <a:rPr lang="fi-FI" b="1" dirty="0" err="1" smtClean="0">
                <a:solidFill>
                  <a:schemeClr val="accent2"/>
                </a:solidFill>
              </a:rPr>
              <a:t>Your</a:t>
            </a:r>
            <a:r>
              <a:rPr lang="fi-FI" b="1" dirty="0" smtClean="0">
                <a:solidFill>
                  <a:schemeClr val="accent2"/>
                </a:solidFill>
              </a:rPr>
              <a:t> </a:t>
            </a:r>
            <a:r>
              <a:rPr lang="fi-FI" b="1" dirty="0" err="1" smtClean="0">
                <a:solidFill>
                  <a:schemeClr val="accent2"/>
                </a:solidFill>
              </a:rPr>
              <a:t>upstream</a:t>
            </a:r>
            <a:r>
              <a:rPr lang="fi-FI" b="1" dirty="0" smtClean="0">
                <a:solidFill>
                  <a:schemeClr val="accent2"/>
                </a:solidFill>
              </a:rPr>
              <a:t> </a:t>
            </a:r>
            <a:r>
              <a:rPr lang="fi-FI" b="1" dirty="0" err="1" smtClean="0">
                <a:solidFill>
                  <a:schemeClr val="accent2"/>
                </a:solidFill>
              </a:rPr>
              <a:t>subcontractor</a:t>
            </a:r>
            <a:r>
              <a:rPr lang="fi-FI" b="1" dirty="0" smtClean="0"/>
              <a:t>, and </a:t>
            </a:r>
            <a:r>
              <a:rPr lang="fi-FI" b="1" dirty="0" err="1" smtClean="0">
                <a:solidFill>
                  <a:schemeClr val="accent2"/>
                </a:solidFill>
              </a:rPr>
              <a:t>Your</a:t>
            </a:r>
            <a:r>
              <a:rPr lang="fi-FI" b="1" dirty="0" smtClean="0">
                <a:solidFill>
                  <a:schemeClr val="accent2"/>
                </a:solidFill>
              </a:rPr>
              <a:t> </a:t>
            </a:r>
            <a:r>
              <a:rPr lang="fi-FI" b="1" dirty="0" err="1" smtClean="0">
                <a:solidFill>
                  <a:schemeClr val="accent2"/>
                </a:solidFill>
              </a:rPr>
              <a:t>downstream</a:t>
            </a:r>
            <a:r>
              <a:rPr lang="fi-FI" b="1" dirty="0" smtClean="0">
                <a:solidFill>
                  <a:schemeClr val="accent2"/>
                </a:solidFill>
              </a:rPr>
              <a:t> </a:t>
            </a:r>
            <a:r>
              <a:rPr lang="fi-FI" b="1" dirty="0" err="1" smtClean="0">
                <a:solidFill>
                  <a:schemeClr val="accent2"/>
                </a:solidFill>
              </a:rPr>
              <a:t>customer</a:t>
            </a:r>
            <a:endParaRPr lang="fi-FI" b="1" dirty="0">
              <a:solidFill>
                <a:schemeClr val="accent2"/>
              </a:solidFill>
            </a:endParaRPr>
          </a:p>
        </p:txBody>
      </p:sp>
    </p:spTree>
    <p:extLst>
      <p:ext uri="{BB962C8B-B14F-4D97-AF65-F5344CB8AC3E}">
        <p14:creationId xmlns:p14="http://schemas.microsoft.com/office/powerpoint/2010/main" val="37328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1"/>
          <p:cNvGraphicFramePr>
            <a:graphicFrameLocks noGrp="1"/>
          </p:cNvGraphicFramePr>
          <p:nvPr>
            <p:extLst>
              <p:ext uri="{D42A27DB-BD31-4B8C-83A1-F6EECF244321}">
                <p14:modId xmlns:p14="http://schemas.microsoft.com/office/powerpoint/2010/main" val="2538804308"/>
              </p:ext>
            </p:extLst>
          </p:nvPr>
        </p:nvGraphicFramePr>
        <p:xfrm>
          <a:off x="-1" y="0"/>
          <a:ext cx="9144001" cy="6858000"/>
        </p:xfrm>
        <a:graphic>
          <a:graphicData uri="http://schemas.openxmlformats.org/drawingml/2006/table">
            <a:tbl>
              <a:tblPr/>
              <a:tblGrid>
                <a:gridCol w="911412"/>
                <a:gridCol w="2465295"/>
                <a:gridCol w="2913530"/>
                <a:gridCol w="2853764"/>
              </a:tblGrid>
              <a:tr h="283102">
                <a:tc>
                  <a:txBody>
                    <a:bodyPr/>
                    <a:lstStyle/>
                    <a:p>
                      <a:pPr algn="ctr">
                        <a:spcAft>
                          <a:spcPts val="0"/>
                        </a:spcAft>
                      </a:pP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Calibri"/>
                          <a:ea typeface="Calibri"/>
                          <a:cs typeface="Times New Roman"/>
                        </a:rPr>
                        <a:t>Subcontractor</a:t>
                      </a:r>
                      <a:endParaRPr lang="fi-FI" sz="100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Calibri"/>
                          <a:ea typeface="Calibri"/>
                          <a:cs typeface="Times New Roman"/>
                        </a:rPr>
                        <a:t>Focal organization</a:t>
                      </a:r>
                      <a:endParaRPr lang="fi-FI" sz="100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Calibri"/>
                          <a:ea typeface="Calibri"/>
                          <a:cs typeface="Times New Roman"/>
                        </a:rPr>
                        <a:t>Customer</a:t>
                      </a:r>
                      <a:endParaRPr lang="fi-FI" sz="100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021">
                <a:tc>
                  <a:txBody>
                    <a:bodyPr/>
                    <a:lstStyle/>
                    <a:p>
                      <a:pPr algn="ctr">
                        <a:spcAft>
                          <a:spcPts val="0"/>
                        </a:spcAft>
                      </a:pPr>
                      <a:r>
                        <a:rPr lang="en-US" sz="1000" b="1" dirty="0">
                          <a:latin typeface="Calibri"/>
                          <a:ea typeface="Calibri"/>
                          <a:cs typeface="Times New Roman"/>
                        </a:rPr>
                        <a:t>Efficiency</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Time:</a:t>
                      </a:r>
                      <a:r>
                        <a:rPr lang="en-US" sz="900" dirty="0">
                          <a:latin typeface="Calibri"/>
                          <a:ea typeface="Calibri"/>
                          <a:cs typeface="Times New Roman"/>
                        </a:rPr>
                        <a:t> The strict schedule requirements were transferred to the subcontractors</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Time:</a:t>
                      </a:r>
                      <a:r>
                        <a:rPr lang="en-US" sz="900" dirty="0">
                          <a:latin typeface="Calibri"/>
                          <a:ea typeface="Calibri"/>
                          <a:cs typeface="Times New Roman"/>
                        </a:rPr>
                        <a:t> The contract included high delay </a:t>
                      </a:r>
                      <a:r>
                        <a:rPr lang="en-US" sz="900" dirty="0" smtClean="0">
                          <a:latin typeface="Calibri"/>
                          <a:ea typeface="Calibri"/>
                          <a:cs typeface="Times New Roman"/>
                        </a:rPr>
                        <a:t>penalties. </a:t>
                      </a:r>
                      <a:r>
                        <a:rPr lang="en-US" sz="900" dirty="0">
                          <a:latin typeface="Calibri"/>
                          <a:ea typeface="Calibri"/>
                          <a:cs typeface="Times New Roman"/>
                        </a:rPr>
                        <a:t>Therefore, some equipment deliveries were shipped to the site too early without </a:t>
                      </a:r>
                      <a:r>
                        <a:rPr lang="en-US" sz="900" dirty="0" smtClean="0">
                          <a:latin typeface="Calibri"/>
                          <a:ea typeface="Calibri"/>
                          <a:cs typeface="Times New Roman"/>
                        </a:rPr>
                        <a:t>appropriate </a:t>
                      </a:r>
                      <a:r>
                        <a:rPr lang="en-US" sz="900" dirty="0">
                          <a:latin typeface="Calibri"/>
                          <a:ea typeface="Calibri"/>
                          <a:cs typeface="Times New Roman"/>
                        </a:rPr>
                        <a:t>testing procedures. This caused problems on the site and some of the deliveries were shipped </a:t>
                      </a:r>
                      <a:r>
                        <a:rPr lang="en-US" sz="900" dirty="0" smtClean="0">
                          <a:latin typeface="Calibri"/>
                          <a:ea typeface="Calibri"/>
                          <a:cs typeface="Times New Roman"/>
                        </a:rPr>
                        <a:t>back to the workshop</a:t>
                      </a:r>
                      <a:r>
                        <a:rPr lang="en-US" sz="900" baseline="0" dirty="0" smtClean="0">
                          <a:latin typeface="Calibri"/>
                          <a:ea typeface="Calibri"/>
                          <a:cs typeface="Times New Roman"/>
                        </a:rPr>
                        <a:t> in another country</a:t>
                      </a:r>
                      <a:r>
                        <a:rPr lang="en-US" sz="900" dirty="0" smtClean="0">
                          <a:latin typeface="Calibri"/>
                          <a:ea typeface="Calibri"/>
                          <a:cs typeface="Times New Roman"/>
                        </a:rPr>
                        <a:t>. </a:t>
                      </a:r>
                      <a:r>
                        <a:rPr lang="en-US" sz="900" dirty="0">
                          <a:latin typeface="Calibri"/>
                          <a:ea typeface="Calibri"/>
                          <a:cs typeface="Times New Roman"/>
                        </a:rPr>
                        <a:t>Finally, the project was executed in time.</a:t>
                      </a:r>
                      <a:endParaRPr lang="fi-FI" sz="1000" dirty="0">
                        <a:latin typeface="Calibri"/>
                        <a:ea typeface="Calibri"/>
                        <a:cs typeface="Times New Roman"/>
                      </a:endParaRPr>
                    </a:p>
                    <a:p>
                      <a:pPr algn="ctr">
                        <a:spcAft>
                          <a:spcPts val="0"/>
                        </a:spcAft>
                      </a:pPr>
                      <a:r>
                        <a:rPr lang="en-US" sz="900" b="1" dirty="0">
                          <a:latin typeface="Calibri"/>
                          <a:ea typeface="Calibri"/>
                          <a:cs typeface="Times New Roman"/>
                        </a:rPr>
                        <a:t>Cost:</a:t>
                      </a:r>
                      <a:r>
                        <a:rPr lang="en-US" sz="900" dirty="0">
                          <a:latin typeface="Calibri"/>
                          <a:ea typeface="Calibri"/>
                          <a:cs typeface="Times New Roman"/>
                        </a:rPr>
                        <a:t> </a:t>
                      </a:r>
                      <a:r>
                        <a:rPr lang="en-US" sz="900" dirty="0" smtClean="0">
                          <a:latin typeface="Calibri"/>
                          <a:ea typeface="Calibri"/>
                          <a:cs typeface="Times New Roman"/>
                        </a:rPr>
                        <a:t>Cost overruns occurred due </a:t>
                      </a:r>
                      <a:r>
                        <a:rPr lang="en-US" sz="900" dirty="0">
                          <a:latin typeface="Calibri"/>
                          <a:ea typeface="Calibri"/>
                          <a:cs typeface="Times New Roman"/>
                        </a:rPr>
                        <a:t>to problems with installation and the returned </a:t>
                      </a:r>
                      <a:r>
                        <a:rPr lang="en-US" sz="900" dirty="0" smtClean="0">
                          <a:latin typeface="Calibri"/>
                          <a:ea typeface="Calibri"/>
                          <a:cs typeface="Times New Roman"/>
                        </a:rPr>
                        <a:t>deliveries.</a:t>
                      </a:r>
                      <a:endParaRPr lang="fi-FI" sz="1000" dirty="0">
                        <a:latin typeface="Calibri"/>
                        <a:ea typeface="Calibri"/>
                        <a:cs typeface="Times New Roman"/>
                      </a:endParaRPr>
                    </a:p>
                    <a:p>
                      <a:pPr algn="ctr">
                        <a:spcAft>
                          <a:spcPts val="0"/>
                        </a:spcAft>
                      </a:pPr>
                      <a:r>
                        <a:rPr lang="en-US" sz="900" b="1" dirty="0">
                          <a:latin typeface="Calibri"/>
                          <a:ea typeface="Calibri"/>
                          <a:cs typeface="Times New Roman"/>
                        </a:rPr>
                        <a:t>Scope: </a:t>
                      </a:r>
                      <a:r>
                        <a:rPr lang="en-US" sz="900" dirty="0">
                          <a:latin typeface="Calibri"/>
                          <a:ea typeface="Calibri"/>
                          <a:cs typeface="Times New Roman"/>
                        </a:rPr>
                        <a:t>The </a:t>
                      </a:r>
                      <a:r>
                        <a:rPr lang="en-US" sz="900" dirty="0" smtClean="0">
                          <a:latin typeface="Calibri"/>
                          <a:ea typeface="Calibri"/>
                          <a:cs typeface="Times New Roman"/>
                        </a:rPr>
                        <a:t>delivered</a:t>
                      </a:r>
                      <a:r>
                        <a:rPr lang="en-US" sz="900" baseline="0" dirty="0" smtClean="0">
                          <a:latin typeface="Calibri"/>
                          <a:ea typeface="Calibri"/>
                          <a:cs typeface="Times New Roman"/>
                        </a:rPr>
                        <a:t> system</a:t>
                      </a:r>
                      <a:r>
                        <a:rPr lang="en-US" sz="900" dirty="0" smtClean="0">
                          <a:latin typeface="Calibri"/>
                          <a:ea typeface="Calibri"/>
                          <a:cs typeface="Times New Roman"/>
                        </a:rPr>
                        <a:t> </a:t>
                      </a:r>
                      <a:r>
                        <a:rPr lang="en-US" sz="900" dirty="0">
                          <a:latin typeface="Calibri"/>
                          <a:ea typeface="Calibri"/>
                          <a:cs typeface="Times New Roman"/>
                        </a:rPr>
                        <a:t>works with full capacity and even above its defined </a:t>
                      </a:r>
                      <a:r>
                        <a:rPr lang="en-US" sz="900" dirty="0" smtClean="0">
                          <a:latin typeface="Calibri"/>
                          <a:ea typeface="Calibri"/>
                          <a:cs typeface="Times New Roman"/>
                        </a:rPr>
                        <a:t>performance requirements</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Time:</a:t>
                      </a:r>
                      <a:r>
                        <a:rPr lang="en-US" sz="900" dirty="0">
                          <a:latin typeface="Calibri"/>
                          <a:ea typeface="Calibri"/>
                          <a:cs typeface="Times New Roman"/>
                        </a:rPr>
                        <a:t> The customer changed the intended time-table many times </a:t>
                      </a:r>
                      <a:r>
                        <a:rPr lang="en-US" sz="900" dirty="0" smtClean="0">
                          <a:latin typeface="Calibri"/>
                          <a:ea typeface="Calibri"/>
                          <a:cs typeface="Times New Roman"/>
                        </a:rPr>
                        <a:t>during the project.</a:t>
                      </a:r>
                      <a:endParaRPr lang="fi-FI" sz="1000" dirty="0">
                        <a:latin typeface="Calibri"/>
                        <a:ea typeface="Calibri"/>
                        <a:cs typeface="Times New Roman"/>
                      </a:endParaRPr>
                    </a:p>
                    <a:p>
                      <a:pPr algn="ctr">
                        <a:spcAft>
                          <a:spcPts val="0"/>
                        </a:spcAft>
                      </a:pPr>
                      <a:r>
                        <a:rPr lang="en-US" sz="900" b="1" dirty="0">
                          <a:latin typeface="Calibri"/>
                          <a:ea typeface="Calibri"/>
                          <a:cs typeface="Times New Roman"/>
                        </a:rPr>
                        <a:t>Safety:</a:t>
                      </a:r>
                      <a:r>
                        <a:rPr lang="en-US" sz="900" dirty="0">
                          <a:latin typeface="Calibri"/>
                          <a:ea typeface="Calibri"/>
                          <a:cs typeface="Times New Roman"/>
                        </a:rPr>
                        <a:t> Safety requirements in the target country are strict and </a:t>
                      </a:r>
                      <a:r>
                        <a:rPr lang="en-US" sz="900" dirty="0" smtClean="0">
                          <a:latin typeface="Calibri"/>
                          <a:ea typeface="Calibri"/>
                          <a:cs typeface="Times New Roman"/>
                        </a:rPr>
                        <a:t>therefore the </a:t>
                      </a:r>
                      <a:r>
                        <a:rPr lang="en-US" sz="900" dirty="0">
                          <a:latin typeface="Calibri"/>
                          <a:ea typeface="Calibri"/>
                          <a:cs typeface="Times New Roman"/>
                        </a:rPr>
                        <a:t>customer hired an external consultant to supervise security measures on the </a:t>
                      </a:r>
                      <a:r>
                        <a:rPr lang="en-US" sz="900" dirty="0" smtClean="0">
                          <a:latin typeface="Calibri"/>
                          <a:ea typeface="Calibri"/>
                          <a:cs typeface="Times New Roman"/>
                        </a:rPr>
                        <a:t>site.</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9891">
                <a:tc>
                  <a:txBody>
                    <a:bodyPr/>
                    <a:lstStyle/>
                    <a:p>
                      <a:pPr algn="ctr">
                        <a:spcAft>
                          <a:spcPts val="0"/>
                        </a:spcAft>
                      </a:pPr>
                      <a:r>
                        <a:rPr lang="en-US" sz="1000" b="1" dirty="0">
                          <a:latin typeface="Calibri"/>
                          <a:ea typeface="Calibri"/>
                          <a:cs typeface="Times New Roman"/>
                        </a:rPr>
                        <a:t>Short-term impact</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Learning:</a:t>
                      </a:r>
                      <a:r>
                        <a:rPr lang="en-US" sz="900" dirty="0">
                          <a:latin typeface="Calibri"/>
                          <a:ea typeface="Calibri"/>
                          <a:cs typeface="Times New Roman"/>
                        </a:rPr>
                        <a:t> One subcontractor delivered </a:t>
                      </a:r>
                      <a:r>
                        <a:rPr lang="en-US" sz="900" dirty="0" smtClean="0">
                          <a:latin typeface="Calibri"/>
                          <a:ea typeface="Calibri"/>
                          <a:cs typeface="Times New Roman"/>
                        </a:rPr>
                        <a:t>a unique</a:t>
                      </a:r>
                      <a:r>
                        <a:rPr lang="en-US" sz="900" baseline="0" dirty="0" smtClean="0">
                          <a:latin typeface="Calibri"/>
                          <a:ea typeface="Calibri"/>
                          <a:cs typeface="Times New Roman"/>
                        </a:rPr>
                        <a:t> subsystem with unique technology in the global market. </a:t>
                      </a:r>
                      <a:r>
                        <a:rPr lang="en-US" sz="900" dirty="0" smtClean="0">
                          <a:latin typeface="Calibri"/>
                          <a:ea typeface="Calibri"/>
                          <a:cs typeface="Times New Roman"/>
                        </a:rPr>
                        <a:t>This </a:t>
                      </a:r>
                      <a:r>
                        <a:rPr lang="en-US" sz="900" dirty="0">
                          <a:latin typeface="Calibri"/>
                          <a:ea typeface="Calibri"/>
                          <a:cs typeface="Times New Roman"/>
                        </a:rPr>
                        <a:t>project </a:t>
                      </a:r>
                      <a:r>
                        <a:rPr lang="en-US" sz="900" dirty="0" smtClean="0">
                          <a:latin typeface="Calibri"/>
                          <a:ea typeface="Calibri"/>
                          <a:cs typeface="Times New Roman"/>
                        </a:rPr>
                        <a:t>opened new business opportunities </a:t>
                      </a:r>
                      <a:r>
                        <a:rPr lang="en-US" sz="900" dirty="0">
                          <a:latin typeface="Calibri"/>
                          <a:ea typeface="Calibri"/>
                          <a:cs typeface="Times New Roman"/>
                        </a:rPr>
                        <a:t>for the </a:t>
                      </a:r>
                      <a:r>
                        <a:rPr lang="en-US" sz="900" dirty="0" smtClean="0">
                          <a:latin typeface="Calibri"/>
                          <a:ea typeface="Calibri"/>
                          <a:cs typeface="Times New Roman"/>
                        </a:rPr>
                        <a:t>subcontractor.</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Profitability:</a:t>
                      </a:r>
                      <a:r>
                        <a:rPr lang="en-US" sz="900" dirty="0">
                          <a:latin typeface="Calibri"/>
                          <a:ea typeface="Calibri"/>
                          <a:cs typeface="Times New Roman"/>
                        </a:rPr>
                        <a:t> The project was not a success in terms of profitability, but </a:t>
                      </a:r>
                      <a:r>
                        <a:rPr lang="en-US" sz="900" dirty="0" smtClean="0">
                          <a:latin typeface="Calibri"/>
                          <a:ea typeface="Calibri"/>
                          <a:cs typeface="Times New Roman"/>
                        </a:rPr>
                        <a:t> major losses </a:t>
                      </a:r>
                      <a:r>
                        <a:rPr lang="en-US" sz="900" dirty="0">
                          <a:latin typeface="Calibri"/>
                          <a:ea typeface="Calibri"/>
                          <a:cs typeface="Times New Roman"/>
                        </a:rPr>
                        <a:t>were avoided</a:t>
                      </a:r>
                      <a:endParaRPr lang="fi-FI" sz="1000" dirty="0">
                        <a:latin typeface="Calibri"/>
                        <a:ea typeface="Calibri"/>
                        <a:cs typeface="Times New Roman"/>
                      </a:endParaRPr>
                    </a:p>
                    <a:p>
                      <a:pPr algn="ctr">
                        <a:spcAft>
                          <a:spcPts val="0"/>
                        </a:spcAft>
                      </a:pPr>
                      <a:r>
                        <a:rPr lang="en-US" sz="900" b="1" dirty="0">
                          <a:latin typeface="Calibri"/>
                          <a:ea typeface="Calibri"/>
                          <a:cs typeface="Times New Roman"/>
                        </a:rPr>
                        <a:t>Learning:</a:t>
                      </a:r>
                      <a:r>
                        <a:rPr lang="en-US" sz="900" dirty="0">
                          <a:latin typeface="Calibri"/>
                          <a:ea typeface="Calibri"/>
                          <a:cs typeface="Times New Roman"/>
                        </a:rPr>
                        <a:t> </a:t>
                      </a:r>
                      <a:r>
                        <a:rPr lang="en-US" sz="900" dirty="0" smtClean="0">
                          <a:latin typeface="Calibri"/>
                          <a:ea typeface="Calibri"/>
                          <a:cs typeface="Times New Roman"/>
                        </a:rPr>
                        <a:t>Valuable </a:t>
                      </a:r>
                      <a:r>
                        <a:rPr lang="en-US" sz="900" dirty="0">
                          <a:latin typeface="Calibri"/>
                          <a:ea typeface="Calibri"/>
                          <a:cs typeface="Times New Roman"/>
                        </a:rPr>
                        <a:t>lessons from managing work safety requirements and </a:t>
                      </a:r>
                      <a:r>
                        <a:rPr lang="en-US" sz="900" dirty="0" smtClean="0">
                          <a:latin typeface="Calibri"/>
                          <a:ea typeface="Calibri"/>
                          <a:cs typeface="Times New Roman"/>
                        </a:rPr>
                        <a:t>procurement.</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Meeting the requirements of local and institutional stakeholders: </a:t>
                      </a:r>
                      <a:r>
                        <a:rPr lang="en-US" sz="900" dirty="0">
                          <a:latin typeface="Calibri"/>
                          <a:ea typeface="Calibri"/>
                          <a:cs typeface="Times New Roman"/>
                        </a:rPr>
                        <a:t>The presence of the local trade-union was strong – they set strict definitions for safety reporting and denied executing two work </a:t>
                      </a:r>
                      <a:r>
                        <a:rPr lang="en-US" sz="900" dirty="0" smtClean="0">
                          <a:latin typeface="Calibri"/>
                          <a:ea typeface="Calibri"/>
                          <a:cs typeface="Times New Roman"/>
                        </a:rPr>
                        <a:t>shifts simultaneously. This caused challenges to </a:t>
                      </a:r>
                      <a:r>
                        <a:rPr lang="en-US" sz="900" dirty="0">
                          <a:latin typeface="Calibri"/>
                          <a:ea typeface="Calibri"/>
                          <a:cs typeface="Times New Roman"/>
                        </a:rPr>
                        <a:t>the </a:t>
                      </a:r>
                      <a:r>
                        <a:rPr lang="en-US" sz="900" dirty="0" smtClean="0">
                          <a:latin typeface="Calibri"/>
                          <a:ea typeface="Calibri"/>
                          <a:cs typeface="Times New Roman"/>
                        </a:rPr>
                        <a:t>time-table.</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1986">
                <a:tc>
                  <a:txBody>
                    <a:bodyPr/>
                    <a:lstStyle/>
                    <a:p>
                      <a:pPr algn="ctr">
                        <a:spcAft>
                          <a:spcPts val="0"/>
                        </a:spcAft>
                      </a:pPr>
                      <a:r>
                        <a:rPr lang="en-US" sz="1000" b="1">
                          <a:latin typeface="Calibri"/>
                          <a:ea typeface="Calibri"/>
                          <a:cs typeface="Times New Roman"/>
                        </a:rPr>
                        <a:t>Long-term impact</a:t>
                      </a:r>
                      <a:endParaRPr lang="fi-FI" sz="100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Partnerships:</a:t>
                      </a:r>
                      <a:r>
                        <a:rPr lang="en-US" sz="900" dirty="0">
                          <a:latin typeface="Calibri"/>
                          <a:ea typeface="Calibri"/>
                          <a:cs typeface="Times New Roman"/>
                        </a:rPr>
                        <a:t> The project introduced a new </a:t>
                      </a:r>
                      <a:r>
                        <a:rPr lang="en-US" sz="900" dirty="0" smtClean="0">
                          <a:latin typeface="Calibri"/>
                          <a:ea typeface="Calibri"/>
                          <a:cs typeface="Times New Roman"/>
                        </a:rPr>
                        <a:t>technological application </a:t>
                      </a:r>
                      <a:r>
                        <a:rPr lang="en-US" sz="900" dirty="0">
                          <a:latin typeface="Calibri"/>
                          <a:ea typeface="Calibri"/>
                          <a:cs typeface="Times New Roman"/>
                        </a:rPr>
                        <a:t>area for </a:t>
                      </a:r>
                      <a:r>
                        <a:rPr lang="en-US" sz="900" dirty="0" smtClean="0">
                          <a:latin typeface="Calibri"/>
                          <a:ea typeface="Calibri"/>
                          <a:cs typeface="Times New Roman"/>
                        </a:rPr>
                        <a:t>a </a:t>
                      </a:r>
                      <a:r>
                        <a:rPr lang="en-US" sz="900" dirty="0">
                          <a:latin typeface="Calibri"/>
                          <a:ea typeface="Calibri"/>
                          <a:cs typeface="Times New Roman"/>
                        </a:rPr>
                        <a:t>trusted subcontractor, which will be utilized in future projects</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New technology:</a:t>
                      </a:r>
                      <a:r>
                        <a:rPr lang="en-US" sz="900" dirty="0">
                          <a:latin typeface="Calibri"/>
                          <a:ea typeface="Calibri"/>
                          <a:cs typeface="Times New Roman"/>
                        </a:rPr>
                        <a:t> The project was </a:t>
                      </a:r>
                      <a:r>
                        <a:rPr lang="en-US" sz="900" dirty="0" smtClean="0">
                          <a:latin typeface="Calibri"/>
                          <a:ea typeface="Calibri"/>
                          <a:cs typeface="Times New Roman"/>
                        </a:rPr>
                        <a:t>first of its kind</a:t>
                      </a:r>
                      <a:r>
                        <a:rPr lang="en-US" sz="900" baseline="0" dirty="0" smtClean="0">
                          <a:latin typeface="Calibri"/>
                          <a:ea typeface="Calibri"/>
                          <a:cs typeface="Times New Roman"/>
                        </a:rPr>
                        <a:t> for constructing a system for treating this raw material with this particular process technology</a:t>
                      </a:r>
                      <a:r>
                        <a:rPr lang="en-US" sz="900" dirty="0" smtClean="0">
                          <a:latin typeface="Calibri"/>
                          <a:ea typeface="Calibri"/>
                          <a:cs typeface="Times New Roman"/>
                        </a:rPr>
                        <a:t>;</a:t>
                      </a:r>
                      <a:endParaRPr lang="fi-FI" sz="1000" dirty="0">
                        <a:latin typeface="Calibri"/>
                        <a:ea typeface="Calibri"/>
                        <a:cs typeface="Times New Roman"/>
                      </a:endParaRPr>
                    </a:p>
                    <a:p>
                      <a:pPr algn="ctr">
                        <a:spcAft>
                          <a:spcPts val="0"/>
                        </a:spcAft>
                      </a:pPr>
                      <a:r>
                        <a:rPr lang="en-US" sz="900" b="1" dirty="0" smtClean="0">
                          <a:latin typeface="Calibri"/>
                          <a:ea typeface="Calibri"/>
                          <a:cs typeface="Times New Roman"/>
                        </a:rPr>
                        <a:t>Strategic </a:t>
                      </a:r>
                      <a:r>
                        <a:rPr lang="en-US" sz="900" b="1" dirty="0">
                          <a:latin typeface="Calibri"/>
                          <a:ea typeface="Calibri"/>
                          <a:cs typeface="Times New Roman"/>
                        </a:rPr>
                        <a:t>reference/new market:</a:t>
                      </a:r>
                      <a:r>
                        <a:rPr lang="en-US" sz="900" dirty="0">
                          <a:latin typeface="Calibri"/>
                          <a:ea typeface="Calibri"/>
                          <a:cs typeface="Times New Roman"/>
                        </a:rPr>
                        <a:t> The </a:t>
                      </a:r>
                      <a:r>
                        <a:rPr lang="en-US" sz="900" dirty="0" smtClean="0">
                          <a:latin typeface="Calibri"/>
                          <a:ea typeface="Calibri"/>
                          <a:cs typeface="Times New Roman"/>
                        </a:rPr>
                        <a:t>system </a:t>
                      </a:r>
                      <a:r>
                        <a:rPr lang="en-US" sz="900" dirty="0">
                          <a:latin typeface="Calibri"/>
                          <a:ea typeface="Calibri"/>
                          <a:cs typeface="Times New Roman"/>
                        </a:rPr>
                        <a:t>acts as a strategic </a:t>
                      </a:r>
                      <a:r>
                        <a:rPr lang="en-US" sz="900" dirty="0" smtClean="0">
                          <a:latin typeface="Calibri"/>
                          <a:ea typeface="Calibri"/>
                          <a:cs typeface="Times New Roman"/>
                        </a:rPr>
                        <a:t>reference for further project deliveries;</a:t>
                      </a:r>
                      <a:endParaRPr lang="fi-FI" sz="1000" dirty="0">
                        <a:latin typeface="Calibri"/>
                        <a:ea typeface="Calibri"/>
                        <a:cs typeface="Times New Roman"/>
                      </a:endParaRPr>
                    </a:p>
                    <a:p>
                      <a:pPr algn="ctr">
                        <a:spcAft>
                          <a:spcPts val="0"/>
                        </a:spcAft>
                      </a:pPr>
                      <a:r>
                        <a:rPr lang="en-US" sz="900" dirty="0">
                          <a:latin typeface="Calibri"/>
                          <a:ea typeface="Calibri"/>
                          <a:cs typeface="Times New Roman"/>
                        </a:rPr>
                        <a:t>A similar </a:t>
                      </a:r>
                      <a:r>
                        <a:rPr lang="en-US" sz="900" dirty="0" smtClean="0">
                          <a:latin typeface="Calibri"/>
                          <a:ea typeface="Calibri"/>
                          <a:cs typeface="Times New Roman"/>
                        </a:rPr>
                        <a:t>system </a:t>
                      </a:r>
                      <a:r>
                        <a:rPr lang="en-US" sz="900" dirty="0">
                          <a:latin typeface="Calibri"/>
                          <a:ea typeface="Calibri"/>
                          <a:cs typeface="Times New Roman"/>
                        </a:rPr>
                        <a:t>is already </a:t>
                      </a:r>
                      <a:r>
                        <a:rPr lang="en-US" sz="900" dirty="0" smtClean="0">
                          <a:latin typeface="Calibri"/>
                          <a:ea typeface="Calibri"/>
                          <a:cs typeface="Times New Roman"/>
                        </a:rPr>
                        <a:t>being built </a:t>
                      </a:r>
                      <a:r>
                        <a:rPr lang="en-US" sz="900" dirty="0">
                          <a:latin typeface="Calibri"/>
                          <a:ea typeface="Calibri"/>
                          <a:cs typeface="Times New Roman"/>
                        </a:rPr>
                        <a:t>for another customer</a:t>
                      </a:r>
                      <a:endParaRPr lang="fi-FI" sz="1000" dirty="0">
                        <a:latin typeface="Calibri"/>
                        <a:ea typeface="Calibri"/>
                        <a:cs typeface="Times New Roman"/>
                      </a:endParaRPr>
                    </a:p>
                    <a:p>
                      <a:pPr algn="ctr">
                        <a:spcAft>
                          <a:spcPts val="0"/>
                        </a:spcAft>
                      </a:pPr>
                      <a:r>
                        <a:rPr lang="en-US" sz="900" b="1" dirty="0">
                          <a:latin typeface="Calibri"/>
                          <a:ea typeface="Calibri"/>
                          <a:cs typeface="Times New Roman"/>
                        </a:rPr>
                        <a:t>Organizational renewal:</a:t>
                      </a:r>
                      <a:r>
                        <a:rPr lang="en-US" sz="900" dirty="0">
                          <a:latin typeface="Calibri"/>
                          <a:ea typeface="Calibri"/>
                          <a:cs typeface="Times New Roman"/>
                        </a:rPr>
                        <a:t> </a:t>
                      </a:r>
                      <a:r>
                        <a:rPr lang="en-US" sz="900" dirty="0" smtClean="0">
                          <a:latin typeface="Calibri"/>
                          <a:ea typeface="Calibri"/>
                          <a:cs typeface="Times New Roman"/>
                        </a:rPr>
                        <a:t>Experience </a:t>
                      </a:r>
                      <a:r>
                        <a:rPr lang="en-US" sz="900" dirty="0">
                          <a:latin typeface="Calibri"/>
                          <a:ea typeface="Calibri"/>
                          <a:cs typeface="Times New Roman"/>
                        </a:rPr>
                        <a:t>from </a:t>
                      </a:r>
                      <a:r>
                        <a:rPr lang="en-US" sz="900" dirty="0" smtClean="0">
                          <a:latin typeface="Calibri"/>
                          <a:ea typeface="Calibri"/>
                          <a:cs typeface="Times New Roman"/>
                        </a:rPr>
                        <a:t>delivering novel technologies with fixed price and performance guarantees </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b="1" dirty="0">
                          <a:latin typeface="Calibri"/>
                          <a:ea typeface="Calibri"/>
                          <a:cs typeface="Times New Roman"/>
                        </a:rPr>
                        <a:t>Brand and reputation:</a:t>
                      </a:r>
                      <a:r>
                        <a:rPr lang="en-US" sz="900" dirty="0">
                          <a:latin typeface="Calibri"/>
                          <a:ea typeface="Calibri"/>
                          <a:cs typeface="Times New Roman"/>
                        </a:rPr>
                        <a:t> A safe and working </a:t>
                      </a:r>
                      <a:r>
                        <a:rPr lang="en-US" sz="900" dirty="0" smtClean="0">
                          <a:latin typeface="Calibri"/>
                          <a:ea typeface="Calibri"/>
                          <a:cs typeface="Times New Roman"/>
                        </a:rPr>
                        <a:t>system with high performance is </a:t>
                      </a:r>
                      <a:r>
                        <a:rPr lang="en-US" sz="900" dirty="0">
                          <a:latin typeface="Calibri"/>
                          <a:ea typeface="Calibri"/>
                          <a:cs typeface="Times New Roman"/>
                        </a:rPr>
                        <a:t>of particular value to the </a:t>
                      </a:r>
                      <a:r>
                        <a:rPr lang="en-US" sz="900" dirty="0" smtClean="0">
                          <a:latin typeface="Calibri"/>
                          <a:ea typeface="Calibri"/>
                          <a:cs typeface="Times New Roman"/>
                        </a:rPr>
                        <a:t>customer.</a:t>
                      </a:r>
                      <a:endParaRPr lang="fi-FI" sz="1000" dirty="0">
                        <a:latin typeface="Calibri"/>
                        <a:ea typeface="Calibri"/>
                        <a:cs typeface="Times New Roman"/>
                      </a:endParaRPr>
                    </a:p>
                  </a:txBody>
                  <a:tcPr marL="34186" marR="34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348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6984" cy="1019175"/>
          </a:xfrm>
        </p:spPr>
        <p:txBody>
          <a:bodyPr/>
          <a:lstStyle/>
          <a:p>
            <a:r>
              <a:rPr lang="fi-FI" sz="2000" dirty="0" smtClean="0"/>
              <a:t>”Business in </a:t>
            </a:r>
            <a:r>
              <a:rPr lang="fi-FI" sz="2000" dirty="0" err="1" smtClean="0"/>
              <a:t>Built</a:t>
            </a:r>
            <a:r>
              <a:rPr lang="fi-FI" sz="2000" dirty="0" smtClean="0"/>
              <a:t> Environment BBE”: The </a:t>
            </a:r>
            <a:r>
              <a:rPr lang="fi-FI" sz="2000" dirty="0" err="1" smtClean="0"/>
              <a:t>complex</a:t>
            </a:r>
            <a:r>
              <a:rPr lang="fi-FI" sz="2000" dirty="0" smtClean="0"/>
              <a:t> </a:t>
            </a:r>
            <a:r>
              <a:rPr lang="fi-FI" sz="2000" dirty="0" err="1" smtClean="0"/>
              <a:t>system</a:t>
            </a:r>
            <a:r>
              <a:rPr lang="fi-FI" sz="2000" dirty="0" smtClean="0"/>
              <a:t> </a:t>
            </a:r>
            <a:r>
              <a:rPr lang="fi-FI" sz="2000" dirty="0" err="1" smtClean="0"/>
              <a:t>integrates</a:t>
            </a:r>
            <a:r>
              <a:rPr lang="fi-FI" sz="2000" dirty="0" smtClean="0"/>
              <a:t> the business </a:t>
            </a:r>
            <a:r>
              <a:rPr lang="fi-FI" sz="2000" dirty="0" err="1" smtClean="0"/>
              <a:t>models</a:t>
            </a:r>
            <a:r>
              <a:rPr lang="fi-FI" sz="2000" dirty="0" smtClean="0"/>
              <a:t> of </a:t>
            </a:r>
            <a:r>
              <a:rPr lang="fi-FI" sz="2000" dirty="0" err="1" smtClean="0"/>
              <a:t>multiple</a:t>
            </a:r>
            <a:r>
              <a:rPr lang="fi-FI" sz="2000" dirty="0" smtClean="0"/>
              <a:t> </a:t>
            </a:r>
            <a:r>
              <a:rPr lang="fi-FI" sz="2000" dirty="0" err="1" smtClean="0"/>
              <a:t>stakeholders</a:t>
            </a:r>
            <a:endParaRPr lang="fi-FI" sz="2000" dirty="0"/>
          </a:p>
        </p:txBody>
      </p:sp>
      <p:sp>
        <p:nvSpPr>
          <p:cNvPr id="7" name="Oval 6"/>
          <p:cNvSpPr/>
          <p:nvPr/>
        </p:nvSpPr>
        <p:spPr>
          <a:xfrm>
            <a:off x="4206094" y="3115023"/>
            <a:ext cx="1307882" cy="1311709"/>
          </a:xfrm>
          <a:prstGeom prst="ellipse">
            <a:avLst/>
          </a:prstGeom>
          <a:solidFill>
            <a:schemeClr val="bg1"/>
          </a:solidFill>
          <a:ln w="7620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a:solidFill>
                  <a:schemeClr val="tx1"/>
                </a:solidFill>
                <a:latin typeface="Arial" charset="0"/>
              </a:rPr>
              <a:t>System</a:t>
            </a:r>
          </a:p>
        </p:txBody>
      </p:sp>
      <p:sp>
        <p:nvSpPr>
          <p:cNvPr id="8" name="Oval 7"/>
          <p:cNvSpPr/>
          <p:nvPr/>
        </p:nvSpPr>
        <p:spPr>
          <a:xfrm>
            <a:off x="5386697" y="289589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526" y="263358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3927186" y="280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2877406" y="426857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b="1">
              <a:solidFill>
                <a:schemeClr val="tx1"/>
              </a:solidFill>
            </a:endParaRPr>
          </a:p>
        </p:txBody>
      </p:sp>
      <p:sp>
        <p:nvSpPr>
          <p:cNvPr id="12" name="Oval 11"/>
          <p:cNvSpPr/>
          <p:nvPr/>
        </p:nvSpPr>
        <p:spPr>
          <a:xfrm>
            <a:off x="3237406" y="550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2489806" y="532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2129806" y="487103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3957406" y="5373692"/>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601928" y="453963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b="1">
              <a:solidFill>
                <a:schemeClr val="tx1"/>
              </a:solidFill>
            </a:endParaRPr>
          </a:p>
        </p:txBody>
      </p:sp>
      <p:sp>
        <p:nvSpPr>
          <p:cNvPr id="17" name="Oval 16"/>
          <p:cNvSpPr/>
          <p:nvPr/>
        </p:nvSpPr>
        <p:spPr>
          <a:xfrm>
            <a:off x="6314297" y="582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5206697" y="564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5054297" y="492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7040390" y="5222107"/>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1980601" y="281460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b="1">
              <a:solidFill>
                <a:schemeClr val="tx1"/>
              </a:solidFill>
            </a:endParaRPr>
          </a:p>
        </p:txBody>
      </p:sp>
      <p:sp>
        <p:nvSpPr>
          <p:cNvPr id="22" name="Oval 21"/>
          <p:cNvSpPr/>
          <p:nvPr/>
        </p:nvSpPr>
        <p:spPr>
          <a:xfrm>
            <a:off x="1800601" y="227460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1080601" y="502343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900601" y="439111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1440601" y="30085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2700601" y="227460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7" idx="7"/>
            <a:endCxn id="8" idx="3"/>
          </p:cNvCxnSpPr>
          <p:nvPr/>
        </p:nvCxnSpPr>
        <p:spPr>
          <a:xfrm flipV="1">
            <a:off x="5322441" y="3203170"/>
            <a:ext cx="116977" cy="103948"/>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7" idx="0"/>
            <a:endCxn id="9" idx="4"/>
          </p:cNvCxnSpPr>
          <p:nvPr/>
        </p:nvCxnSpPr>
        <p:spPr>
          <a:xfrm flipH="1" flipV="1">
            <a:off x="4835526" y="2993580"/>
            <a:ext cx="24509" cy="121443"/>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7" idx="1"/>
            <a:endCxn id="10" idx="5"/>
          </p:cNvCxnSpPr>
          <p:nvPr/>
        </p:nvCxnSpPr>
        <p:spPr>
          <a:xfrm flipH="1" flipV="1">
            <a:off x="4234465" y="3108249"/>
            <a:ext cx="163164" cy="198869"/>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6" idx="4"/>
            <a:endCxn id="17" idx="1"/>
          </p:cNvCxnSpPr>
          <p:nvPr/>
        </p:nvCxnSpPr>
        <p:spPr>
          <a:xfrm rot="16200000" flipH="1">
            <a:off x="6124303" y="5637255"/>
            <a:ext cx="260341" cy="22509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20" idx="2"/>
          </p:cNvCxnSpPr>
          <p:nvPr/>
        </p:nvCxnSpPr>
        <p:spPr>
          <a:xfrm>
            <a:off x="6665520" y="5222107"/>
            <a:ext cx="374870" cy="18000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6" idx="2"/>
            <a:endCxn id="19" idx="6"/>
          </p:cNvCxnSpPr>
          <p:nvPr/>
        </p:nvCxnSpPr>
        <p:spPr>
          <a:xfrm rot="10800000" flipV="1">
            <a:off x="5414298" y="5079630"/>
            <a:ext cx="187631" cy="2762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6" idx="3"/>
            <a:endCxn id="18" idx="7"/>
          </p:cNvCxnSpPr>
          <p:nvPr/>
        </p:nvCxnSpPr>
        <p:spPr>
          <a:xfrm rot="5400000">
            <a:off x="5517782" y="5457662"/>
            <a:ext cx="238503" cy="246114"/>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7" idx="5"/>
            <a:endCxn id="16" idx="1"/>
          </p:cNvCxnSpPr>
          <p:nvPr/>
        </p:nvCxnSpPr>
        <p:spPr>
          <a:xfrm>
            <a:off x="5322441" y="4234637"/>
            <a:ext cx="437649" cy="463155"/>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1" idx="7"/>
            <a:endCxn id="7" idx="3"/>
          </p:cNvCxnSpPr>
          <p:nvPr/>
        </p:nvCxnSpPr>
        <p:spPr>
          <a:xfrm flipV="1">
            <a:off x="3799244" y="4234637"/>
            <a:ext cx="598385" cy="192095"/>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7" idx="2"/>
          </p:cNvCxnSpPr>
          <p:nvPr/>
        </p:nvCxnSpPr>
        <p:spPr>
          <a:xfrm>
            <a:off x="3035568" y="3548570"/>
            <a:ext cx="1170526" cy="222308"/>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1800601" y="5411028"/>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a:stCxn id="37" idx="0"/>
            <a:endCxn id="14" idx="3"/>
          </p:cNvCxnSpPr>
          <p:nvPr/>
        </p:nvCxnSpPr>
        <p:spPr>
          <a:xfrm rot="5400000" flipH="1" flipV="1">
            <a:off x="1965205" y="5193706"/>
            <a:ext cx="232718" cy="201926"/>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3" idx="1"/>
            <a:endCxn id="14" idx="5"/>
          </p:cNvCxnSpPr>
          <p:nvPr/>
        </p:nvCxnSpPr>
        <p:spPr>
          <a:xfrm rot="16200000" flipV="1">
            <a:off x="2392116" y="5223280"/>
            <a:ext cx="195381" cy="105442"/>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7" idx="6"/>
            <a:endCxn id="13" idx="2"/>
          </p:cNvCxnSpPr>
          <p:nvPr/>
        </p:nvCxnSpPr>
        <p:spPr>
          <a:xfrm flipV="1">
            <a:off x="2160601" y="5500970"/>
            <a:ext cx="329205" cy="90058"/>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2309806" y="421111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42" name="Straight Connector 41"/>
          <p:cNvCxnSpPr>
            <a:stCxn id="11" idx="1"/>
            <a:endCxn id="41" idx="6"/>
          </p:cNvCxnSpPr>
          <p:nvPr/>
        </p:nvCxnSpPr>
        <p:spPr>
          <a:xfrm rot="16200000" flipV="1">
            <a:off x="2834876" y="4226040"/>
            <a:ext cx="35622" cy="365762"/>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1" idx="4"/>
            <a:endCxn id="12" idx="0"/>
          </p:cNvCxnSpPr>
          <p:nvPr/>
        </p:nvCxnSpPr>
        <p:spPr>
          <a:xfrm rot="5400000">
            <a:off x="3341206" y="5424770"/>
            <a:ext cx="152400" cy="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1" idx="5"/>
            <a:endCxn id="15" idx="1"/>
          </p:cNvCxnSpPr>
          <p:nvPr/>
        </p:nvCxnSpPr>
        <p:spPr>
          <a:xfrm rot="16200000" flipH="1">
            <a:off x="3786683" y="5202968"/>
            <a:ext cx="236005" cy="210883"/>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26" idx="4"/>
          </p:cNvCxnSpPr>
          <p:nvPr/>
        </p:nvCxnSpPr>
        <p:spPr>
          <a:xfrm rot="5400000" flipH="1" flipV="1">
            <a:off x="2708872" y="2713075"/>
            <a:ext cx="250203" cy="93255"/>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V="1">
            <a:off x="2055183" y="2614940"/>
            <a:ext cx="287683" cy="221564"/>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25" idx="6"/>
          </p:cNvCxnSpPr>
          <p:nvPr/>
        </p:nvCxnSpPr>
        <p:spPr>
          <a:xfrm rot="10800000">
            <a:off x="1800601" y="3188571"/>
            <a:ext cx="185536" cy="67319"/>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752510" y="2192991"/>
            <a:ext cx="1229351" cy="523220"/>
          </a:xfrm>
          <a:prstGeom prst="rect">
            <a:avLst/>
          </a:prstGeom>
          <a:noFill/>
          <a:ln>
            <a:noFill/>
          </a:ln>
        </p:spPr>
        <p:txBody>
          <a:bodyPr wrap="square" rtlCol="0">
            <a:spAutoFit/>
          </a:bodyPr>
          <a:lstStyle/>
          <a:p>
            <a:r>
              <a:rPr lang="en-US" sz="1400" b="1" dirty="0" smtClean="0"/>
              <a:t>Energy company</a:t>
            </a:r>
            <a:endParaRPr lang="en-US" sz="1400" b="1" dirty="0"/>
          </a:p>
        </p:txBody>
      </p:sp>
      <p:sp>
        <p:nvSpPr>
          <p:cNvPr id="49" name="TextBox 48"/>
          <p:cNvSpPr txBox="1"/>
          <p:nvPr/>
        </p:nvSpPr>
        <p:spPr>
          <a:xfrm>
            <a:off x="797930" y="3321485"/>
            <a:ext cx="1229351" cy="523220"/>
          </a:xfrm>
          <a:prstGeom prst="rect">
            <a:avLst/>
          </a:prstGeom>
          <a:noFill/>
          <a:ln>
            <a:noFill/>
          </a:ln>
        </p:spPr>
        <p:txBody>
          <a:bodyPr wrap="square" rtlCol="0">
            <a:spAutoFit/>
          </a:bodyPr>
          <a:lstStyle/>
          <a:p>
            <a:r>
              <a:rPr lang="en-US" sz="1400" b="1" dirty="0" smtClean="0"/>
              <a:t>System expert</a:t>
            </a:r>
            <a:endParaRPr lang="en-US" sz="1400" b="1" dirty="0"/>
          </a:p>
        </p:txBody>
      </p:sp>
      <p:sp>
        <p:nvSpPr>
          <p:cNvPr id="53" name="TextBox 52"/>
          <p:cNvSpPr txBox="1"/>
          <p:nvPr/>
        </p:nvSpPr>
        <p:spPr>
          <a:xfrm>
            <a:off x="3207975" y="2470481"/>
            <a:ext cx="1229351" cy="738664"/>
          </a:xfrm>
          <a:prstGeom prst="rect">
            <a:avLst/>
          </a:prstGeom>
          <a:noFill/>
          <a:ln>
            <a:noFill/>
          </a:ln>
        </p:spPr>
        <p:txBody>
          <a:bodyPr wrap="square" rtlCol="0">
            <a:spAutoFit/>
          </a:bodyPr>
          <a:lstStyle/>
          <a:p>
            <a:r>
              <a:rPr lang="en-US" sz="1400" b="1" dirty="0" smtClean="0"/>
              <a:t>Aalto-university, researchers</a:t>
            </a:r>
            <a:endParaRPr lang="en-US" sz="1400" b="1" dirty="0"/>
          </a:p>
        </p:txBody>
      </p:sp>
      <p:sp>
        <p:nvSpPr>
          <p:cNvPr id="54" name="TextBox 53"/>
          <p:cNvSpPr txBox="1"/>
          <p:nvPr/>
        </p:nvSpPr>
        <p:spPr>
          <a:xfrm>
            <a:off x="914160" y="2217493"/>
            <a:ext cx="1229351" cy="738664"/>
          </a:xfrm>
          <a:prstGeom prst="rect">
            <a:avLst/>
          </a:prstGeom>
          <a:noFill/>
          <a:ln>
            <a:noFill/>
          </a:ln>
        </p:spPr>
        <p:txBody>
          <a:bodyPr wrap="square" rtlCol="0">
            <a:spAutoFit/>
          </a:bodyPr>
          <a:lstStyle/>
          <a:p>
            <a:r>
              <a:rPr lang="en-US" sz="1400" b="1" dirty="0" smtClean="0"/>
              <a:t>Energy – </a:t>
            </a:r>
            <a:r>
              <a:rPr lang="en-US" sz="1400" b="1" dirty="0" err="1" smtClean="0"/>
              <a:t>effeciency</a:t>
            </a:r>
            <a:r>
              <a:rPr lang="en-US" sz="1400" b="1" dirty="0" smtClean="0"/>
              <a:t> expert </a:t>
            </a:r>
            <a:endParaRPr lang="en-US" sz="1400" b="1" dirty="0"/>
          </a:p>
        </p:txBody>
      </p:sp>
      <p:sp>
        <p:nvSpPr>
          <p:cNvPr id="55" name="TextBox 54"/>
          <p:cNvSpPr txBox="1"/>
          <p:nvPr/>
        </p:nvSpPr>
        <p:spPr>
          <a:xfrm>
            <a:off x="6145801" y="3253370"/>
            <a:ext cx="1418241" cy="584775"/>
          </a:xfrm>
          <a:prstGeom prst="rect">
            <a:avLst/>
          </a:prstGeom>
          <a:noFill/>
          <a:ln>
            <a:noFill/>
          </a:ln>
        </p:spPr>
        <p:txBody>
          <a:bodyPr wrap="square" rtlCol="0">
            <a:spAutoFit/>
          </a:bodyPr>
          <a:lstStyle/>
          <a:p>
            <a:pPr algn="ctr"/>
            <a:r>
              <a:rPr lang="en-US" sz="1600" b="1" dirty="0" smtClean="0"/>
              <a:t>User - operator</a:t>
            </a:r>
            <a:endParaRPr lang="en-US" sz="1600" b="1" dirty="0"/>
          </a:p>
        </p:txBody>
      </p:sp>
      <p:sp>
        <p:nvSpPr>
          <p:cNvPr id="56" name="Oval 55"/>
          <p:cNvSpPr/>
          <p:nvPr/>
        </p:nvSpPr>
        <p:spPr>
          <a:xfrm>
            <a:off x="6314297" y="2948025"/>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1400" b="1">
              <a:solidFill>
                <a:schemeClr val="tx1"/>
              </a:solidFill>
            </a:endParaRPr>
          </a:p>
        </p:txBody>
      </p:sp>
      <p:sp>
        <p:nvSpPr>
          <p:cNvPr id="57" name="Oval 56"/>
          <p:cNvSpPr/>
          <p:nvPr/>
        </p:nvSpPr>
        <p:spPr>
          <a:xfrm>
            <a:off x="7610247" y="3115023"/>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58" name="Straight Connector 57"/>
          <p:cNvCxnSpPr>
            <a:stCxn id="56" idx="4"/>
          </p:cNvCxnSpPr>
          <p:nvPr/>
        </p:nvCxnSpPr>
        <p:spPr>
          <a:xfrm rot="16200000" flipH="1">
            <a:off x="6836672" y="4045650"/>
            <a:ext cx="260341" cy="22509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341576" y="3695645"/>
            <a:ext cx="374870" cy="18000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7469976" y="3193528"/>
            <a:ext cx="24177" cy="256365"/>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6981576" y="4257484"/>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62" name="Oval 61"/>
          <p:cNvSpPr/>
          <p:nvPr/>
        </p:nvSpPr>
        <p:spPr>
          <a:xfrm>
            <a:off x="7646126" y="3815208"/>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63" name="TextBox 62"/>
          <p:cNvSpPr txBox="1"/>
          <p:nvPr/>
        </p:nvSpPr>
        <p:spPr>
          <a:xfrm>
            <a:off x="7394296" y="4134477"/>
            <a:ext cx="1354167" cy="523220"/>
          </a:xfrm>
          <a:prstGeom prst="rect">
            <a:avLst/>
          </a:prstGeom>
          <a:noFill/>
          <a:ln>
            <a:noFill/>
          </a:ln>
        </p:spPr>
        <p:txBody>
          <a:bodyPr wrap="square" rtlCol="0">
            <a:spAutoFit/>
          </a:bodyPr>
          <a:lstStyle/>
          <a:p>
            <a:r>
              <a:rPr lang="en-US" sz="1400" b="1" dirty="0" smtClean="0"/>
              <a:t>Final customer</a:t>
            </a:r>
            <a:endParaRPr lang="en-US" sz="1400" b="1" dirty="0"/>
          </a:p>
        </p:txBody>
      </p:sp>
      <p:cxnSp>
        <p:nvCxnSpPr>
          <p:cNvPr id="64" name="Straight Connector 63"/>
          <p:cNvCxnSpPr>
            <a:stCxn id="7" idx="6"/>
            <a:endCxn id="56" idx="2"/>
          </p:cNvCxnSpPr>
          <p:nvPr/>
        </p:nvCxnSpPr>
        <p:spPr>
          <a:xfrm flipV="1">
            <a:off x="5513976" y="3488025"/>
            <a:ext cx="800321" cy="282853"/>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2771800" y="4470211"/>
            <a:ext cx="1350134" cy="830997"/>
          </a:xfrm>
          <a:prstGeom prst="rect">
            <a:avLst/>
          </a:prstGeom>
          <a:noFill/>
          <a:ln>
            <a:noFill/>
          </a:ln>
        </p:spPr>
        <p:txBody>
          <a:bodyPr wrap="square" rtlCol="0">
            <a:spAutoFit/>
          </a:bodyPr>
          <a:lstStyle/>
          <a:p>
            <a:r>
              <a:rPr lang="en-US" sz="1600" b="1" dirty="0" smtClean="0"/>
              <a:t>Contractor, system builder</a:t>
            </a:r>
            <a:endParaRPr lang="en-US" sz="1600" b="1" dirty="0"/>
          </a:p>
        </p:txBody>
      </p:sp>
      <p:sp>
        <p:nvSpPr>
          <p:cNvPr id="66" name="TextBox 65"/>
          <p:cNvSpPr txBox="1"/>
          <p:nvPr/>
        </p:nvSpPr>
        <p:spPr>
          <a:xfrm>
            <a:off x="1893369" y="3008570"/>
            <a:ext cx="1251269" cy="584775"/>
          </a:xfrm>
          <a:prstGeom prst="rect">
            <a:avLst/>
          </a:prstGeom>
          <a:noFill/>
          <a:ln>
            <a:noFill/>
          </a:ln>
        </p:spPr>
        <p:txBody>
          <a:bodyPr wrap="square" rtlCol="0">
            <a:spAutoFit/>
          </a:bodyPr>
          <a:lstStyle/>
          <a:p>
            <a:r>
              <a:rPr lang="en-US" sz="1600" b="1" dirty="0" smtClean="0"/>
              <a:t>Service provider</a:t>
            </a:r>
            <a:endParaRPr lang="en-US" sz="1600" b="1" dirty="0"/>
          </a:p>
        </p:txBody>
      </p:sp>
      <p:sp>
        <p:nvSpPr>
          <p:cNvPr id="67" name="TextBox 66"/>
          <p:cNvSpPr txBox="1"/>
          <p:nvPr/>
        </p:nvSpPr>
        <p:spPr>
          <a:xfrm>
            <a:off x="5441346" y="4890646"/>
            <a:ext cx="1418241" cy="338554"/>
          </a:xfrm>
          <a:prstGeom prst="rect">
            <a:avLst/>
          </a:prstGeom>
          <a:noFill/>
          <a:ln>
            <a:noFill/>
          </a:ln>
        </p:spPr>
        <p:txBody>
          <a:bodyPr wrap="square" rtlCol="0">
            <a:spAutoFit/>
          </a:bodyPr>
          <a:lstStyle/>
          <a:p>
            <a:pPr algn="ctr"/>
            <a:r>
              <a:rPr lang="en-US" sz="1600" b="1" dirty="0" smtClean="0"/>
              <a:t>Customer</a:t>
            </a:r>
            <a:endParaRPr lang="en-US" sz="1600" b="1" dirty="0"/>
          </a:p>
        </p:txBody>
      </p:sp>
      <p:sp>
        <p:nvSpPr>
          <p:cNvPr id="68" name="Oval 67"/>
          <p:cNvSpPr/>
          <p:nvPr/>
        </p:nvSpPr>
        <p:spPr>
          <a:xfrm>
            <a:off x="7769966" y="230535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6654016" y="240188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70" name="Straight Connector 69"/>
          <p:cNvCxnSpPr>
            <a:stCxn id="69" idx="6"/>
            <a:endCxn id="68" idx="2"/>
          </p:cNvCxnSpPr>
          <p:nvPr/>
        </p:nvCxnSpPr>
        <p:spPr>
          <a:xfrm flipV="1">
            <a:off x="7014016" y="2485351"/>
            <a:ext cx="755950" cy="96529"/>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6487095" y="5939988"/>
            <a:ext cx="1229351" cy="307777"/>
          </a:xfrm>
          <a:prstGeom prst="rect">
            <a:avLst/>
          </a:prstGeom>
          <a:noFill/>
          <a:ln>
            <a:noFill/>
          </a:ln>
        </p:spPr>
        <p:txBody>
          <a:bodyPr wrap="square" rtlCol="0">
            <a:spAutoFit/>
          </a:bodyPr>
          <a:lstStyle/>
          <a:p>
            <a:r>
              <a:rPr lang="en-US" sz="1400" b="1" dirty="0" smtClean="0"/>
              <a:t>Financier</a:t>
            </a:r>
            <a:endParaRPr lang="en-US" sz="1400" b="1" dirty="0"/>
          </a:p>
        </p:txBody>
      </p:sp>
      <p:sp>
        <p:nvSpPr>
          <p:cNvPr id="99" name="TextBox 98"/>
          <p:cNvSpPr txBox="1"/>
          <p:nvPr/>
        </p:nvSpPr>
        <p:spPr>
          <a:xfrm>
            <a:off x="7113875" y="5442023"/>
            <a:ext cx="1229351" cy="307777"/>
          </a:xfrm>
          <a:prstGeom prst="rect">
            <a:avLst/>
          </a:prstGeom>
          <a:noFill/>
          <a:ln>
            <a:noFill/>
          </a:ln>
        </p:spPr>
        <p:txBody>
          <a:bodyPr wrap="square" rtlCol="0">
            <a:spAutoFit/>
          </a:bodyPr>
          <a:lstStyle/>
          <a:p>
            <a:r>
              <a:rPr lang="en-US" sz="1400" b="1" dirty="0" smtClean="0"/>
              <a:t>Shareholder</a:t>
            </a:r>
            <a:endParaRPr lang="en-US" sz="1400" b="1" dirty="0"/>
          </a:p>
        </p:txBody>
      </p:sp>
    </p:spTree>
    <p:extLst>
      <p:ext uri="{BB962C8B-B14F-4D97-AF65-F5344CB8AC3E}">
        <p14:creationId xmlns:p14="http://schemas.microsoft.com/office/powerpoint/2010/main" val="4152279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6984" cy="1019175"/>
          </a:xfrm>
        </p:spPr>
        <p:txBody>
          <a:bodyPr/>
          <a:lstStyle/>
          <a:p>
            <a:r>
              <a:rPr lang="fi-FI" sz="2400" dirty="0" smtClean="0">
                <a:solidFill>
                  <a:schemeClr val="tx1"/>
                </a:solidFill>
              </a:rPr>
              <a:t>”Business in </a:t>
            </a:r>
            <a:r>
              <a:rPr lang="fi-FI" sz="2400" dirty="0" err="1" smtClean="0">
                <a:solidFill>
                  <a:schemeClr val="tx1"/>
                </a:solidFill>
              </a:rPr>
              <a:t>Built</a:t>
            </a:r>
            <a:r>
              <a:rPr lang="fi-FI" sz="2400" dirty="0" smtClean="0">
                <a:solidFill>
                  <a:schemeClr val="tx1"/>
                </a:solidFill>
              </a:rPr>
              <a:t> Environment BBE”:</a:t>
            </a:r>
            <a:br>
              <a:rPr lang="fi-FI" sz="2400" dirty="0" smtClean="0">
                <a:solidFill>
                  <a:schemeClr val="tx1"/>
                </a:solidFill>
              </a:rPr>
            </a:br>
            <a:r>
              <a:rPr lang="fi-FI" sz="2400" dirty="0" smtClean="0">
                <a:solidFill>
                  <a:schemeClr val="tx1"/>
                </a:solidFill>
              </a:rPr>
              <a:t>The life </a:t>
            </a:r>
            <a:r>
              <a:rPr lang="fi-FI" sz="2400" dirty="0" err="1" smtClean="0">
                <a:solidFill>
                  <a:schemeClr val="tx1"/>
                </a:solidFill>
              </a:rPr>
              <a:t>cycle</a:t>
            </a:r>
            <a:r>
              <a:rPr lang="fi-FI" sz="2400" dirty="0" smtClean="0">
                <a:solidFill>
                  <a:schemeClr val="tx1"/>
                </a:solidFill>
              </a:rPr>
              <a:t> of a </a:t>
            </a:r>
            <a:r>
              <a:rPr lang="fi-FI" sz="2400" dirty="0" err="1" smtClean="0">
                <a:solidFill>
                  <a:schemeClr val="tx1"/>
                </a:solidFill>
              </a:rPr>
              <a:t>complex</a:t>
            </a:r>
            <a:r>
              <a:rPr lang="fi-FI" sz="2400" dirty="0" smtClean="0">
                <a:solidFill>
                  <a:schemeClr val="tx1"/>
                </a:solidFill>
              </a:rPr>
              <a:t> </a:t>
            </a:r>
            <a:r>
              <a:rPr lang="fi-FI" sz="2400" dirty="0" err="1" smtClean="0">
                <a:solidFill>
                  <a:schemeClr val="tx1"/>
                </a:solidFill>
              </a:rPr>
              <a:t>system</a:t>
            </a:r>
            <a:endParaRPr lang="fi-FI" sz="2400" dirty="0">
              <a:solidFill>
                <a:schemeClr val="tx1"/>
              </a:solidFill>
            </a:endParaRPr>
          </a:p>
        </p:txBody>
      </p:sp>
      <p:grpSp>
        <p:nvGrpSpPr>
          <p:cNvPr id="4" name="Group 3"/>
          <p:cNvGrpSpPr/>
          <p:nvPr/>
        </p:nvGrpSpPr>
        <p:grpSpPr>
          <a:xfrm>
            <a:off x="133237" y="3239769"/>
            <a:ext cx="8839083" cy="2674850"/>
            <a:chOff x="133237" y="3239769"/>
            <a:chExt cx="8839083" cy="2674850"/>
          </a:xfrm>
        </p:grpSpPr>
        <p:grpSp>
          <p:nvGrpSpPr>
            <p:cNvPr id="3" name="Group 2"/>
            <p:cNvGrpSpPr/>
            <p:nvPr/>
          </p:nvGrpSpPr>
          <p:grpSpPr>
            <a:xfrm>
              <a:off x="133237" y="3312482"/>
              <a:ext cx="2845263" cy="1539903"/>
              <a:chOff x="900601" y="2274600"/>
              <a:chExt cx="7229365" cy="3912650"/>
            </a:xfrm>
          </p:grpSpPr>
          <p:sp>
            <p:nvSpPr>
              <p:cNvPr id="7" name="Oval 6"/>
              <p:cNvSpPr/>
              <p:nvPr/>
            </p:nvSpPr>
            <p:spPr>
              <a:xfrm>
                <a:off x="4206095" y="3115024"/>
                <a:ext cx="1307881" cy="1311710"/>
              </a:xfrm>
              <a:prstGeom prst="ellipse">
                <a:avLst/>
              </a:prstGeom>
              <a:solidFill>
                <a:schemeClr val="bg1"/>
              </a:solidFill>
              <a:ln w="7620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US" sz="700" b="1" dirty="0">
                    <a:solidFill>
                      <a:schemeClr val="tx1"/>
                    </a:solidFill>
                    <a:latin typeface="Arial" charset="0"/>
                  </a:rPr>
                  <a:t>System</a:t>
                </a:r>
              </a:p>
            </p:txBody>
          </p:sp>
          <p:sp>
            <p:nvSpPr>
              <p:cNvPr id="8" name="Oval 7"/>
              <p:cNvSpPr/>
              <p:nvPr/>
            </p:nvSpPr>
            <p:spPr>
              <a:xfrm>
                <a:off x="5386697" y="289589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526" y="263358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0" name="Oval 9"/>
              <p:cNvSpPr/>
              <p:nvPr/>
            </p:nvSpPr>
            <p:spPr>
              <a:xfrm>
                <a:off x="3927186" y="280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1" name="Oval 10"/>
              <p:cNvSpPr/>
              <p:nvPr/>
            </p:nvSpPr>
            <p:spPr>
              <a:xfrm>
                <a:off x="2877406" y="426857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solidFill>
                    <a:schemeClr val="tx1"/>
                  </a:solidFill>
                </a:endParaRPr>
              </a:p>
            </p:txBody>
          </p:sp>
          <p:sp>
            <p:nvSpPr>
              <p:cNvPr id="12" name="Oval 11"/>
              <p:cNvSpPr/>
              <p:nvPr/>
            </p:nvSpPr>
            <p:spPr>
              <a:xfrm>
                <a:off x="3237406" y="550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2489806" y="532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2129806" y="487103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5" name="Oval 14"/>
              <p:cNvSpPr/>
              <p:nvPr/>
            </p:nvSpPr>
            <p:spPr>
              <a:xfrm>
                <a:off x="3957406" y="5373692"/>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601928" y="453963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solidFill>
                    <a:schemeClr val="tx1"/>
                  </a:solidFill>
                </a:endParaRPr>
              </a:p>
            </p:txBody>
          </p:sp>
          <p:sp>
            <p:nvSpPr>
              <p:cNvPr id="17" name="Oval 16"/>
              <p:cNvSpPr/>
              <p:nvPr/>
            </p:nvSpPr>
            <p:spPr>
              <a:xfrm>
                <a:off x="6314297" y="582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8" name="Oval 17"/>
              <p:cNvSpPr/>
              <p:nvPr/>
            </p:nvSpPr>
            <p:spPr>
              <a:xfrm>
                <a:off x="5206697" y="564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9" name="Oval 18"/>
              <p:cNvSpPr/>
              <p:nvPr/>
            </p:nvSpPr>
            <p:spPr>
              <a:xfrm>
                <a:off x="5054297" y="492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0" name="Oval 19"/>
              <p:cNvSpPr/>
              <p:nvPr/>
            </p:nvSpPr>
            <p:spPr>
              <a:xfrm>
                <a:off x="7040390" y="5222107"/>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1980601" y="281460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solidFill>
                    <a:schemeClr val="tx1"/>
                  </a:solidFill>
                </a:endParaRPr>
              </a:p>
            </p:txBody>
          </p:sp>
          <p:sp>
            <p:nvSpPr>
              <p:cNvPr id="22" name="Oval 21"/>
              <p:cNvSpPr/>
              <p:nvPr/>
            </p:nvSpPr>
            <p:spPr>
              <a:xfrm>
                <a:off x="1800601" y="227460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3" name="Oval 22"/>
              <p:cNvSpPr/>
              <p:nvPr/>
            </p:nvSpPr>
            <p:spPr>
              <a:xfrm>
                <a:off x="1080601" y="502343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900601" y="439111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5" name="Oval 24"/>
              <p:cNvSpPr/>
              <p:nvPr/>
            </p:nvSpPr>
            <p:spPr>
              <a:xfrm>
                <a:off x="1440601" y="30085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2700601" y="227460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7" idx="7"/>
                <a:endCxn id="8" idx="3"/>
              </p:cNvCxnSpPr>
              <p:nvPr/>
            </p:nvCxnSpPr>
            <p:spPr>
              <a:xfrm flipV="1">
                <a:off x="5322441" y="3203170"/>
                <a:ext cx="116977" cy="103948"/>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7" idx="0"/>
                <a:endCxn id="9" idx="4"/>
              </p:cNvCxnSpPr>
              <p:nvPr/>
            </p:nvCxnSpPr>
            <p:spPr>
              <a:xfrm flipH="1" flipV="1">
                <a:off x="4835526" y="2993580"/>
                <a:ext cx="24509" cy="121443"/>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7" idx="1"/>
                <a:endCxn id="10" idx="5"/>
              </p:cNvCxnSpPr>
              <p:nvPr/>
            </p:nvCxnSpPr>
            <p:spPr>
              <a:xfrm flipH="1" flipV="1">
                <a:off x="4234465" y="3108249"/>
                <a:ext cx="163164" cy="198869"/>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6" idx="4"/>
                <a:endCxn id="17" idx="1"/>
              </p:cNvCxnSpPr>
              <p:nvPr/>
            </p:nvCxnSpPr>
            <p:spPr>
              <a:xfrm rot="16200000" flipH="1">
                <a:off x="6124303" y="5637255"/>
                <a:ext cx="260341" cy="22509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20" idx="2"/>
              </p:cNvCxnSpPr>
              <p:nvPr/>
            </p:nvCxnSpPr>
            <p:spPr>
              <a:xfrm>
                <a:off x="6665520" y="5222107"/>
                <a:ext cx="374870" cy="18000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6" idx="2"/>
                <a:endCxn id="19" idx="6"/>
              </p:cNvCxnSpPr>
              <p:nvPr/>
            </p:nvCxnSpPr>
            <p:spPr>
              <a:xfrm rot="10800000" flipV="1">
                <a:off x="5414298" y="5079630"/>
                <a:ext cx="187631" cy="2762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6" idx="3"/>
                <a:endCxn id="18" idx="7"/>
              </p:cNvCxnSpPr>
              <p:nvPr/>
            </p:nvCxnSpPr>
            <p:spPr>
              <a:xfrm rot="5400000">
                <a:off x="5517782" y="5457662"/>
                <a:ext cx="238503" cy="246114"/>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7" idx="5"/>
                <a:endCxn id="16" idx="1"/>
              </p:cNvCxnSpPr>
              <p:nvPr/>
            </p:nvCxnSpPr>
            <p:spPr>
              <a:xfrm>
                <a:off x="5322441" y="4234637"/>
                <a:ext cx="437649" cy="463155"/>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1" idx="7"/>
                <a:endCxn id="7" idx="3"/>
              </p:cNvCxnSpPr>
              <p:nvPr/>
            </p:nvCxnSpPr>
            <p:spPr>
              <a:xfrm flipV="1">
                <a:off x="3799244" y="4234637"/>
                <a:ext cx="598385" cy="192095"/>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endCxn id="7" idx="2"/>
              </p:cNvCxnSpPr>
              <p:nvPr/>
            </p:nvCxnSpPr>
            <p:spPr>
              <a:xfrm>
                <a:off x="3035568" y="3548570"/>
                <a:ext cx="1170526" cy="222308"/>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1800601" y="5411028"/>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a:stCxn id="37" idx="0"/>
                <a:endCxn id="14" idx="3"/>
              </p:cNvCxnSpPr>
              <p:nvPr/>
            </p:nvCxnSpPr>
            <p:spPr>
              <a:xfrm rot="5400000" flipH="1" flipV="1">
                <a:off x="1965205" y="5193706"/>
                <a:ext cx="232718" cy="201926"/>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13" idx="1"/>
                <a:endCxn id="14" idx="5"/>
              </p:cNvCxnSpPr>
              <p:nvPr/>
            </p:nvCxnSpPr>
            <p:spPr>
              <a:xfrm rot="16200000" flipV="1">
                <a:off x="2392116" y="5223280"/>
                <a:ext cx="195381" cy="105442"/>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7" idx="6"/>
                <a:endCxn id="13" idx="2"/>
              </p:cNvCxnSpPr>
              <p:nvPr/>
            </p:nvCxnSpPr>
            <p:spPr>
              <a:xfrm flipV="1">
                <a:off x="2160601" y="5500970"/>
                <a:ext cx="329205" cy="90058"/>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2309806" y="421111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42" name="Straight Connector 41"/>
              <p:cNvCxnSpPr>
                <a:stCxn id="11" idx="1"/>
                <a:endCxn id="41" idx="6"/>
              </p:cNvCxnSpPr>
              <p:nvPr/>
            </p:nvCxnSpPr>
            <p:spPr>
              <a:xfrm rot="16200000" flipV="1">
                <a:off x="2834876" y="4226040"/>
                <a:ext cx="35622" cy="365762"/>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1" idx="4"/>
                <a:endCxn id="12" idx="0"/>
              </p:cNvCxnSpPr>
              <p:nvPr/>
            </p:nvCxnSpPr>
            <p:spPr>
              <a:xfrm rot="5400000">
                <a:off x="3341206" y="5424770"/>
                <a:ext cx="152400" cy="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1" idx="5"/>
                <a:endCxn id="15" idx="1"/>
              </p:cNvCxnSpPr>
              <p:nvPr/>
            </p:nvCxnSpPr>
            <p:spPr>
              <a:xfrm rot="16200000" flipH="1">
                <a:off x="3786683" y="5202968"/>
                <a:ext cx="236005" cy="210883"/>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26" idx="4"/>
              </p:cNvCxnSpPr>
              <p:nvPr/>
            </p:nvCxnSpPr>
            <p:spPr>
              <a:xfrm rot="5400000" flipH="1" flipV="1">
                <a:off x="2708872" y="2713075"/>
                <a:ext cx="250203" cy="93255"/>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V="1">
                <a:off x="2055183" y="2614940"/>
                <a:ext cx="287683" cy="221564"/>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endCxn id="25" idx="6"/>
              </p:cNvCxnSpPr>
              <p:nvPr/>
            </p:nvCxnSpPr>
            <p:spPr>
              <a:xfrm rot="10800000">
                <a:off x="1800601" y="3188571"/>
                <a:ext cx="185536" cy="67319"/>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6314297" y="2948025"/>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solidFill>
                    <a:schemeClr val="tx1"/>
                  </a:solidFill>
                </a:endParaRPr>
              </a:p>
            </p:txBody>
          </p:sp>
          <p:sp>
            <p:nvSpPr>
              <p:cNvPr id="57" name="Oval 56"/>
              <p:cNvSpPr/>
              <p:nvPr/>
            </p:nvSpPr>
            <p:spPr>
              <a:xfrm>
                <a:off x="7610247" y="3115023"/>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58" name="Straight Connector 57"/>
              <p:cNvCxnSpPr>
                <a:stCxn id="56" idx="4"/>
              </p:cNvCxnSpPr>
              <p:nvPr/>
            </p:nvCxnSpPr>
            <p:spPr>
              <a:xfrm rot="16200000" flipH="1">
                <a:off x="6836672" y="4045650"/>
                <a:ext cx="260341" cy="22509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7341576" y="3695645"/>
                <a:ext cx="374870" cy="18000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7469976" y="3193528"/>
                <a:ext cx="24177" cy="256365"/>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6981576" y="4257484"/>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62" name="Oval 61"/>
              <p:cNvSpPr/>
              <p:nvPr/>
            </p:nvSpPr>
            <p:spPr>
              <a:xfrm>
                <a:off x="7646126" y="3815208"/>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64" name="Straight Connector 63"/>
              <p:cNvCxnSpPr>
                <a:stCxn id="7" idx="6"/>
                <a:endCxn id="56" idx="2"/>
              </p:cNvCxnSpPr>
              <p:nvPr/>
            </p:nvCxnSpPr>
            <p:spPr>
              <a:xfrm flipV="1">
                <a:off x="5513976" y="3488025"/>
                <a:ext cx="800321" cy="282853"/>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7769966" y="230535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69" name="Oval 68"/>
              <p:cNvSpPr/>
              <p:nvPr/>
            </p:nvSpPr>
            <p:spPr>
              <a:xfrm>
                <a:off x="6654016" y="240188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70" name="Straight Connector 69"/>
              <p:cNvCxnSpPr>
                <a:stCxn id="69" idx="6"/>
                <a:endCxn id="68" idx="2"/>
              </p:cNvCxnSpPr>
              <p:nvPr/>
            </p:nvCxnSpPr>
            <p:spPr>
              <a:xfrm flipV="1">
                <a:off x="7014016" y="2485351"/>
                <a:ext cx="755950" cy="96529"/>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p:nvGrpSpPr>
          <p:grpSpPr>
            <a:xfrm>
              <a:off x="3192232" y="3339478"/>
              <a:ext cx="2888364" cy="1442054"/>
              <a:chOff x="653652" y="2274600"/>
              <a:chExt cx="7476314" cy="3732650"/>
            </a:xfrm>
          </p:grpSpPr>
          <p:sp>
            <p:nvSpPr>
              <p:cNvPr id="73" name="Oval 72"/>
              <p:cNvSpPr/>
              <p:nvPr/>
            </p:nvSpPr>
            <p:spPr>
              <a:xfrm>
                <a:off x="4127280" y="3148952"/>
                <a:ext cx="1307882" cy="1311708"/>
              </a:xfrm>
              <a:prstGeom prst="ellipse">
                <a:avLst/>
              </a:prstGeom>
              <a:solidFill>
                <a:schemeClr val="bg1"/>
              </a:solidFill>
              <a:ln w="7620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US" sz="700" b="1" dirty="0" smtClean="0">
                    <a:solidFill>
                      <a:schemeClr val="tx1"/>
                    </a:solidFill>
                    <a:latin typeface="Arial" charset="0"/>
                  </a:rPr>
                  <a:t>System</a:t>
                </a:r>
                <a:endParaRPr lang="en-US" sz="700" b="1" dirty="0">
                  <a:solidFill>
                    <a:schemeClr val="tx1"/>
                  </a:solidFill>
                  <a:latin typeface="Arial" charset="0"/>
                </a:endParaRPr>
              </a:p>
            </p:txBody>
          </p:sp>
          <p:sp>
            <p:nvSpPr>
              <p:cNvPr id="74" name="Oval 73"/>
              <p:cNvSpPr/>
              <p:nvPr/>
            </p:nvSpPr>
            <p:spPr>
              <a:xfrm>
                <a:off x="5386697" y="289589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75" name="Oval 74"/>
              <p:cNvSpPr/>
              <p:nvPr/>
            </p:nvSpPr>
            <p:spPr>
              <a:xfrm>
                <a:off x="4655526" y="263358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76" name="Oval 75"/>
              <p:cNvSpPr/>
              <p:nvPr/>
            </p:nvSpPr>
            <p:spPr>
              <a:xfrm>
                <a:off x="3927186" y="280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77" name="Oval 76"/>
              <p:cNvSpPr/>
              <p:nvPr/>
            </p:nvSpPr>
            <p:spPr>
              <a:xfrm>
                <a:off x="1969131" y="3488024"/>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solidFill>
                    <a:schemeClr val="tx1"/>
                  </a:solidFill>
                </a:endParaRPr>
              </a:p>
            </p:txBody>
          </p:sp>
          <p:sp>
            <p:nvSpPr>
              <p:cNvPr id="78" name="Oval 77"/>
              <p:cNvSpPr/>
              <p:nvPr/>
            </p:nvSpPr>
            <p:spPr>
              <a:xfrm>
                <a:off x="2309807" y="492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79" name="Oval 78"/>
              <p:cNvSpPr/>
              <p:nvPr/>
            </p:nvSpPr>
            <p:spPr>
              <a:xfrm>
                <a:off x="1342857" y="3785584"/>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0" name="Oval 79"/>
              <p:cNvSpPr/>
              <p:nvPr/>
            </p:nvSpPr>
            <p:spPr>
              <a:xfrm>
                <a:off x="982857" y="3335645"/>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1" name="Oval 80"/>
              <p:cNvSpPr/>
              <p:nvPr/>
            </p:nvSpPr>
            <p:spPr>
              <a:xfrm>
                <a:off x="3947279" y="5373692"/>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2" name="Oval 81"/>
              <p:cNvSpPr/>
              <p:nvPr/>
            </p:nvSpPr>
            <p:spPr>
              <a:xfrm>
                <a:off x="5760090" y="5327694"/>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3" name="Oval 82"/>
              <p:cNvSpPr/>
              <p:nvPr/>
            </p:nvSpPr>
            <p:spPr>
              <a:xfrm>
                <a:off x="5206697" y="564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4" name="Oval 83"/>
              <p:cNvSpPr/>
              <p:nvPr/>
            </p:nvSpPr>
            <p:spPr>
              <a:xfrm>
                <a:off x="5054297" y="492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5" name="Oval 84"/>
              <p:cNvSpPr/>
              <p:nvPr/>
            </p:nvSpPr>
            <p:spPr>
              <a:xfrm>
                <a:off x="6899388" y="5151799"/>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6" name="Oval 85"/>
              <p:cNvSpPr/>
              <p:nvPr/>
            </p:nvSpPr>
            <p:spPr>
              <a:xfrm>
                <a:off x="1980601" y="281460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solidFill>
                    <a:schemeClr val="tx1"/>
                  </a:solidFill>
                </a:endParaRPr>
              </a:p>
            </p:txBody>
          </p:sp>
          <p:sp>
            <p:nvSpPr>
              <p:cNvPr id="87" name="Oval 86"/>
              <p:cNvSpPr/>
              <p:nvPr/>
            </p:nvSpPr>
            <p:spPr>
              <a:xfrm>
                <a:off x="1800601" y="227460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8" name="Oval 87"/>
              <p:cNvSpPr/>
              <p:nvPr/>
            </p:nvSpPr>
            <p:spPr>
              <a:xfrm>
                <a:off x="1440601" y="30085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89" name="Oval 88"/>
              <p:cNvSpPr/>
              <p:nvPr/>
            </p:nvSpPr>
            <p:spPr>
              <a:xfrm>
                <a:off x="2700601" y="227460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90" name="Straight Connector 89"/>
              <p:cNvCxnSpPr>
                <a:stCxn id="73" idx="7"/>
                <a:endCxn id="74" idx="3"/>
              </p:cNvCxnSpPr>
              <p:nvPr/>
            </p:nvCxnSpPr>
            <p:spPr>
              <a:xfrm flipV="1">
                <a:off x="5243626" y="3203170"/>
                <a:ext cx="195792" cy="137877"/>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73" idx="0"/>
                <a:endCxn id="75" idx="4"/>
              </p:cNvCxnSpPr>
              <p:nvPr/>
            </p:nvCxnSpPr>
            <p:spPr>
              <a:xfrm flipV="1">
                <a:off x="4781220" y="2993580"/>
                <a:ext cx="54306" cy="155372"/>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73" idx="1"/>
                <a:endCxn id="76" idx="5"/>
              </p:cNvCxnSpPr>
              <p:nvPr/>
            </p:nvCxnSpPr>
            <p:spPr>
              <a:xfrm flipH="1" flipV="1">
                <a:off x="4234465" y="3108249"/>
                <a:ext cx="84349" cy="232798"/>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73" idx="5"/>
                <a:endCxn id="85" idx="7"/>
              </p:cNvCxnSpPr>
              <p:nvPr/>
            </p:nvCxnSpPr>
            <p:spPr>
              <a:xfrm>
                <a:off x="5243626" y="4268566"/>
                <a:ext cx="1963041" cy="935954"/>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77" idx="7"/>
                <a:endCxn id="73" idx="3"/>
              </p:cNvCxnSpPr>
              <p:nvPr/>
            </p:nvCxnSpPr>
            <p:spPr>
              <a:xfrm>
                <a:off x="2890969" y="3646186"/>
                <a:ext cx="1427845" cy="622380"/>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a:endCxn id="73" idx="2"/>
              </p:cNvCxnSpPr>
              <p:nvPr/>
            </p:nvCxnSpPr>
            <p:spPr>
              <a:xfrm>
                <a:off x="2956752" y="3582498"/>
                <a:ext cx="1170527" cy="222307"/>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653652" y="3875642"/>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97" name="Straight Connector 96"/>
              <p:cNvCxnSpPr>
                <a:stCxn id="96" idx="0"/>
                <a:endCxn id="80" idx="3"/>
              </p:cNvCxnSpPr>
              <p:nvPr/>
            </p:nvCxnSpPr>
            <p:spPr>
              <a:xfrm rot="5400000" flipH="1" flipV="1">
                <a:off x="818256" y="3658320"/>
                <a:ext cx="232718" cy="201926"/>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9" idx="1"/>
                <a:endCxn id="80" idx="5"/>
              </p:cNvCxnSpPr>
              <p:nvPr/>
            </p:nvCxnSpPr>
            <p:spPr>
              <a:xfrm rot="16200000" flipV="1">
                <a:off x="1245167" y="3687894"/>
                <a:ext cx="195381" cy="105442"/>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6" idx="6"/>
                <a:endCxn id="79" idx="2"/>
              </p:cNvCxnSpPr>
              <p:nvPr/>
            </p:nvCxnSpPr>
            <p:spPr>
              <a:xfrm flipV="1">
                <a:off x="1013652" y="3965584"/>
                <a:ext cx="329205" cy="90058"/>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855578" y="4558137"/>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102" name="Straight Connector 101"/>
              <p:cNvCxnSpPr>
                <a:stCxn id="77" idx="1"/>
                <a:endCxn id="101" idx="6"/>
              </p:cNvCxnSpPr>
              <p:nvPr/>
            </p:nvCxnSpPr>
            <p:spPr>
              <a:xfrm flipH="1">
                <a:off x="1215578" y="3646186"/>
                <a:ext cx="911715" cy="1091951"/>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a:stCxn id="77" idx="4"/>
                <a:endCxn id="78" idx="0"/>
              </p:cNvCxnSpPr>
              <p:nvPr/>
            </p:nvCxnSpPr>
            <p:spPr>
              <a:xfrm flipH="1">
                <a:off x="2489807" y="4568024"/>
                <a:ext cx="19324" cy="359226"/>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a:stCxn id="77" idx="5"/>
                <a:endCxn id="81" idx="1"/>
              </p:cNvCxnSpPr>
              <p:nvPr/>
            </p:nvCxnSpPr>
            <p:spPr>
              <a:xfrm>
                <a:off x="2890969" y="4409862"/>
                <a:ext cx="1109031" cy="1016551"/>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endCxn id="89" idx="4"/>
              </p:cNvCxnSpPr>
              <p:nvPr/>
            </p:nvCxnSpPr>
            <p:spPr>
              <a:xfrm rot="5400000" flipH="1" flipV="1">
                <a:off x="2708872" y="2713075"/>
                <a:ext cx="250203" cy="93255"/>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flipV="1">
                <a:off x="2055183" y="2614940"/>
                <a:ext cx="287683" cy="221564"/>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endCxn id="88" idx="6"/>
              </p:cNvCxnSpPr>
              <p:nvPr/>
            </p:nvCxnSpPr>
            <p:spPr>
              <a:xfrm rot="10800000">
                <a:off x="1800601" y="3188571"/>
                <a:ext cx="185536" cy="67319"/>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08" name="Oval 107"/>
              <p:cNvSpPr/>
              <p:nvPr/>
            </p:nvSpPr>
            <p:spPr>
              <a:xfrm>
                <a:off x="6314297" y="2948025"/>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solidFill>
                    <a:schemeClr val="tx1"/>
                  </a:solidFill>
                </a:endParaRPr>
              </a:p>
            </p:txBody>
          </p:sp>
          <p:sp>
            <p:nvSpPr>
              <p:cNvPr id="109" name="Oval 108"/>
              <p:cNvSpPr/>
              <p:nvPr/>
            </p:nvSpPr>
            <p:spPr>
              <a:xfrm>
                <a:off x="7610247" y="3115023"/>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110" name="Straight Connector 109"/>
              <p:cNvCxnSpPr>
                <a:stCxn id="108" idx="4"/>
              </p:cNvCxnSpPr>
              <p:nvPr/>
            </p:nvCxnSpPr>
            <p:spPr>
              <a:xfrm rot="16200000" flipH="1">
                <a:off x="6836672" y="4045650"/>
                <a:ext cx="260341" cy="22509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7341576" y="3695645"/>
                <a:ext cx="374870" cy="18000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7469976" y="3193528"/>
                <a:ext cx="24177" cy="256365"/>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13" name="Oval 112"/>
              <p:cNvSpPr/>
              <p:nvPr/>
            </p:nvSpPr>
            <p:spPr>
              <a:xfrm>
                <a:off x="6981576" y="4257484"/>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14" name="Oval 113"/>
              <p:cNvSpPr/>
              <p:nvPr/>
            </p:nvSpPr>
            <p:spPr>
              <a:xfrm>
                <a:off x="7646126" y="3815208"/>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115" name="Straight Connector 114"/>
              <p:cNvCxnSpPr>
                <a:stCxn id="73" idx="6"/>
                <a:endCxn id="108" idx="2"/>
              </p:cNvCxnSpPr>
              <p:nvPr/>
            </p:nvCxnSpPr>
            <p:spPr>
              <a:xfrm flipV="1">
                <a:off x="5435161" y="3488025"/>
                <a:ext cx="879136" cy="316782"/>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7769966" y="230535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
            <p:nvSpPr>
              <p:cNvPr id="117" name="Oval 116"/>
              <p:cNvSpPr/>
              <p:nvPr/>
            </p:nvSpPr>
            <p:spPr>
              <a:xfrm>
                <a:off x="6654016" y="240188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cxnSp>
            <p:nvCxnSpPr>
              <p:cNvPr id="118" name="Straight Connector 117"/>
              <p:cNvCxnSpPr>
                <a:stCxn id="117" idx="6"/>
                <a:endCxn id="116" idx="2"/>
              </p:cNvCxnSpPr>
              <p:nvPr/>
            </p:nvCxnSpPr>
            <p:spPr>
              <a:xfrm flipV="1">
                <a:off x="7014016" y="2485351"/>
                <a:ext cx="755950" cy="96529"/>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a:endCxn id="81" idx="7"/>
              </p:cNvCxnSpPr>
              <p:nvPr/>
            </p:nvCxnSpPr>
            <p:spPr>
              <a:xfrm flipH="1">
                <a:off x="4254558" y="4409862"/>
                <a:ext cx="219384" cy="1016551"/>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grpSp>
        <p:grpSp>
          <p:nvGrpSpPr>
            <p:cNvPr id="120" name="Group 119"/>
            <p:cNvGrpSpPr/>
            <p:nvPr/>
          </p:nvGrpSpPr>
          <p:grpSpPr>
            <a:xfrm>
              <a:off x="6518675" y="3239769"/>
              <a:ext cx="2373805" cy="1629619"/>
              <a:chOff x="540374" y="976988"/>
              <a:chExt cx="7589592" cy="5210262"/>
            </a:xfrm>
          </p:grpSpPr>
          <p:sp>
            <p:nvSpPr>
              <p:cNvPr id="121" name="Oval 120"/>
              <p:cNvSpPr/>
              <p:nvPr/>
            </p:nvSpPr>
            <p:spPr>
              <a:xfrm>
                <a:off x="4010124" y="976988"/>
                <a:ext cx="2131800" cy="2138036"/>
              </a:xfrm>
              <a:prstGeom prst="ellipse">
                <a:avLst/>
              </a:prstGeom>
              <a:solidFill>
                <a:schemeClr val="bg1"/>
              </a:solidFill>
              <a:ln w="7620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r>
                  <a:rPr lang="en-US" sz="700" b="1" dirty="0" smtClean="0">
                    <a:solidFill>
                      <a:schemeClr val="tx1"/>
                    </a:solidFill>
                    <a:latin typeface="Arial" charset="0"/>
                  </a:rPr>
                  <a:t>System</a:t>
                </a:r>
                <a:endParaRPr lang="en-US" sz="700" b="1" dirty="0">
                  <a:solidFill>
                    <a:schemeClr val="tx1"/>
                  </a:solidFill>
                  <a:latin typeface="Arial" charset="0"/>
                </a:endParaRPr>
              </a:p>
            </p:txBody>
          </p:sp>
          <p:sp>
            <p:nvSpPr>
              <p:cNvPr id="122" name="Oval 121"/>
              <p:cNvSpPr/>
              <p:nvPr/>
            </p:nvSpPr>
            <p:spPr>
              <a:xfrm>
                <a:off x="6187019" y="222188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23" name="Oval 122"/>
              <p:cNvSpPr/>
              <p:nvPr/>
            </p:nvSpPr>
            <p:spPr>
              <a:xfrm>
                <a:off x="3416322" y="244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24" name="Oval 123"/>
              <p:cNvSpPr/>
              <p:nvPr/>
            </p:nvSpPr>
            <p:spPr>
              <a:xfrm>
                <a:off x="2877406" y="426857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b="1">
                  <a:solidFill>
                    <a:schemeClr val="tx1"/>
                  </a:solidFill>
                </a:endParaRPr>
              </a:p>
            </p:txBody>
          </p:sp>
          <p:sp>
            <p:nvSpPr>
              <p:cNvPr id="125" name="Oval 124"/>
              <p:cNvSpPr/>
              <p:nvPr/>
            </p:nvSpPr>
            <p:spPr>
              <a:xfrm>
                <a:off x="3237406" y="550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26" name="Oval 125"/>
              <p:cNvSpPr/>
              <p:nvPr/>
            </p:nvSpPr>
            <p:spPr>
              <a:xfrm>
                <a:off x="2489806" y="532097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27" name="Oval 126"/>
              <p:cNvSpPr/>
              <p:nvPr/>
            </p:nvSpPr>
            <p:spPr>
              <a:xfrm>
                <a:off x="2129806" y="487103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28" name="Oval 127"/>
              <p:cNvSpPr/>
              <p:nvPr/>
            </p:nvSpPr>
            <p:spPr>
              <a:xfrm>
                <a:off x="3957406" y="5373692"/>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29" name="Oval 128"/>
              <p:cNvSpPr/>
              <p:nvPr/>
            </p:nvSpPr>
            <p:spPr>
              <a:xfrm>
                <a:off x="5601928" y="4539630"/>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b="1">
                  <a:solidFill>
                    <a:schemeClr val="tx1"/>
                  </a:solidFill>
                </a:endParaRPr>
              </a:p>
            </p:txBody>
          </p:sp>
          <p:sp>
            <p:nvSpPr>
              <p:cNvPr id="130" name="Oval 129"/>
              <p:cNvSpPr/>
              <p:nvPr/>
            </p:nvSpPr>
            <p:spPr>
              <a:xfrm>
                <a:off x="6314297" y="582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31" name="Oval 130"/>
              <p:cNvSpPr/>
              <p:nvPr/>
            </p:nvSpPr>
            <p:spPr>
              <a:xfrm>
                <a:off x="5206697" y="564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32" name="Oval 131"/>
              <p:cNvSpPr/>
              <p:nvPr/>
            </p:nvSpPr>
            <p:spPr>
              <a:xfrm>
                <a:off x="5054297" y="492725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33" name="Oval 132"/>
              <p:cNvSpPr/>
              <p:nvPr/>
            </p:nvSpPr>
            <p:spPr>
              <a:xfrm>
                <a:off x="7040390" y="5222107"/>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34" name="Oval 133"/>
              <p:cNvSpPr/>
              <p:nvPr/>
            </p:nvSpPr>
            <p:spPr>
              <a:xfrm>
                <a:off x="1020226" y="2494740"/>
                <a:ext cx="1416859" cy="1416859"/>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endParaRPr lang="en-US" sz="800" b="1" dirty="0">
                  <a:solidFill>
                    <a:schemeClr val="tx1"/>
                  </a:solidFill>
                </a:endParaRPr>
              </a:p>
            </p:txBody>
          </p:sp>
          <p:sp>
            <p:nvSpPr>
              <p:cNvPr id="135" name="Oval 134"/>
              <p:cNvSpPr/>
              <p:nvPr/>
            </p:nvSpPr>
            <p:spPr>
              <a:xfrm>
                <a:off x="900374" y="1993615"/>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36" name="Oval 135"/>
              <p:cNvSpPr/>
              <p:nvPr/>
            </p:nvSpPr>
            <p:spPr>
              <a:xfrm>
                <a:off x="1080601" y="502343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37" name="Oval 136"/>
              <p:cNvSpPr/>
              <p:nvPr/>
            </p:nvSpPr>
            <p:spPr>
              <a:xfrm>
                <a:off x="900601" y="439111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38" name="Oval 137"/>
              <p:cNvSpPr/>
              <p:nvPr/>
            </p:nvSpPr>
            <p:spPr>
              <a:xfrm>
                <a:off x="540374" y="2727585"/>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39" name="Oval 138"/>
              <p:cNvSpPr/>
              <p:nvPr/>
            </p:nvSpPr>
            <p:spPr>
              <a:xfrm>
                <a:off x="1800374" y="1993615"/>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cxnSp>
            <p:nvCxnSpPr>
              <p:cNvPr id="140" name="Straight Connector 139"/>
              <p:cNvCxnSpPr>
                <a:stCxn id="121" idx="7"/>
                <a:endCxn id="122" idx="3"/>
              </p:cNvCxnSpPr>
              <p:nvPr/>
            </p:nvCxnSpPr>
            <p:spPr>
              <a:xfrm>
                <a:off x="5829731" y="1290096"/>
                <a:ext cx="410010" cy="1239061"/>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121" idx="1"/>
                <a:endCxn id="123" idx="5"/>
              </p:cNvCxnSpPr>
              <p:nvPr/>
            </p:nvCxnSpPr>
            <p:spPr>
              <a:xfrm flipH="1">
                <a:off x="3723600" y="1290096"/>
                <a:ext cx="598718" cy="1458152"/>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a:stCxn id="129" idx="4"/>
                <a:endCxn id="130" idx="1"/>
              </p:cNvCxnSpPr>
              <p:nvPr/>
            </p:nvCxnSpPr>
            <p:spPr>
              <a:xfrm rot="16200000" flipH="1">
                <a:off x="6124303" y="5637255"/>
                <a:ext cx="260341" cy="22509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a:endCxn id="133" idx="2"/>
              </p:cNvCxnSpPr>
              <p:nvPr/>
            </p:nvCxnSpPr>
            <p:spPr>
              <a:xfrm>
                <a:off x="6665520" y="5222107"/>
                <a:ext cx="374870" cy="18000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a:stCxn id="129" idx="2"/>
                <a:endCxn id="132" idx="6"/>
              </p:cNvCxnSpPr>
              <p:nvPr/>
            </p:nvCxnSpPr>
            <p:spPr>
              <a:xfrm rot="10800000" flipV="1">
                <a:off x="5414298" y="5079630"/>
                <a:ext cx="187631" cy="2762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a:stCxn id="129" idx="3"/>
                <a:endCxn id="131" idx="7"/>
              </p:cNvCxnSpPr>
              <p:nvPr/>
            </p:nvCxnSpPr>
            <p:spPr>
              <a:xfrm rot="5400000">
                <a:off x="5517782" y="5457662"/>
                <a:ext cx="238503" cy="246114"/>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121" idx="5"/>
                <a:endCxn id="129" idx="1"/>
              </p:cNvCxnSpPr>
              <p:nvPr/>
            </p:nvCxnSpPr>
            <p:spPr>
              <a:xfrm flipH="1">
                <a:off x="5760088" y="2801916"/>
                <a:ext cx="69642" cy="1895876"/>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a:stCxn id="124" idx="7"/>
                <a:endCxn id="121" idx="3"/>
              </p:cNvCxnSpPr>
              <p:nvPr/>
            </p:nvCxnSpPr>
            <p:spPr>
              <a:xfrm flipV="1">
                <a:off x="3799245" y="2801916"/>
                <a:ext cx="523073" cy="1624815"/>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1800601" y="5411028"/>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cxnSp>
            <p:nvCxnSpPr>
              <p:cNvPr id="149" name="Straight Connector 148"/>
              <p:cNvCxnSpPr>
                <a:stCxn id="148" idx="0"/>
                <a:endCxn id="127" idx="3"/>
              </p:cNvCxnSpPr>
              <p:nvPr/>
            </p:nvCxnSpPr>
            <p:spPr>
              <a:xfrm rot="5400000" flipH="1" flipV="1">
                <a:off x="1965205" y="5193706"/>
                <a:ext cx="232718" cy="201926"/>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a:stCxn id="126" idx="1"/>
                <a:endCxn id="127" idx="5"/>
              </p:cNvCxnSpPr>
              <p:nvPr/>
            </p:nvCxnSpPr>
            <p:spPr>
              <a:xfrm rot="16200000" flipV="1">
                <a:off x="2392116" y="5223280"/>
                <a:ext cx="195381" cy="105442"/>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a:stCxn id="148" idx="6"/>
                <a:endCxn id="126" idx="2"/>
              </p:cNvCxnSpPr>
              <p:nvPr/>
            </p:nvCxnSpPr>
            <p:spPr>
              <a:xfrm flipV="1">
                <a:off x="2160601" y="5500970"/>
                <a:ext cx="329205" cy="90058"/>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52" name="Oval 151"/>
              <p:cNvSpPr/>
              <p:nvPr/>
            </p:nvSpPr>
            <p:spPr>
              <a:xfrm>
                <a:off x="2309806" y="421111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cxnSp>
            <p:nvCxnSpPr>
              <p:cNvPr id="153" name="Straight Connector 152"/>
              <p:cNvCxnSpPr>
                <a:stCxn id="124" idx="1"/>
                <a:endCxn id="152" idx="6"/>
              </p:cNvCxnSpPr>
              <p:nvPr/>
            </p:nvCxnSpPr>
            <p:spPr>
              <a:xfrm rot="16200000" flipV="1">
                <a:off x="2834876" y="4226040"/>
                <a:ext cx="35622" cy="365762"/>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a:stCxn id="124" idx="4"/>
                <a:endCxn id="125" idx="0"/>
              </p:cNvCxnSpPr>
              <p:nvPr/>
            </p:nvCxnSpPr>
            <p:spPr>
              <a:xfrm rot="5400000">
                <a:off x="3341206" y="5424770"/>
                <a:ext cx="152400" cy="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a:stCxn id="124" idx="5"/>
                <a:endCxn id="128" idx="1"/>
              </p:cNvCxnSpPr>
              <p:nvPr/>
            </p:nvCxnSpPr>
            <p:spPr>
              <a:xfrm rot="16200000" flipH="1">
                <a:off x="3786683" y="5202968"/>
                <a:ext cx="236005" cy="210883"/>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a:endCxn id="139" idx="4"/>
              </p:cNvCxnSpPr>
              <p:nvPr/>
            </p:nvCxnSpPr>
            <p:spPr>
              <a:xfrm flipH="1" flipV="1">
                <a:off x="1980374" y="2353615"/>
                <a:ext cx="149432" cy="250204"/>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16200000" flipV="1">
                <a:off x="1154956" y="2333955"/>
                <a:ext cx="287683" cy="221564"/>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endCxn id="138" idx="6"/>
              </p:cNvCxnSpPr>
              <p:nvPr/>
            </p:nvCxnSpPr>
            <p:spPr>
              <a:xfrm rot="10800000">
                <a:off x="900374" y="2907586"/>
                <a:ext cx="185536" cy="67319"/>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59" name="Oval 158"/>
              <p:cNvSpPr/>
              <p:nvPr/>
            </p:nvSpPr>
            <p:spPr>
              <a:xfrm>
                <a:off x="6314297" y="2948025"/>
                <a:ext cx="1080000" cy="1080000"/>
              </a:xfrm>
              <a:prstGeom prst="ellipse">
                <a:avLst/>
              </a:prstGeom>
              <a:noFill/>
              <a:ln>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b="1">
                  <a:solidFill>
                    <a:schemeClr val="tx1"/>
                  </a:solidFill>
                </a:endParaRPr>
              </a:p>
            </p:txBody>
          </p:sp>
          <p:sp>
            <p:nvSpPr>
              <p:cNvPr id="160" name="Oval 159"/>
              <p:cNvSpPr/>
              <p:nvPr/>
            </p:nvSpPr>
            <p:spPr>
              <a:xfrm>
                <a:off x="7610247" y="3115023"/>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cxnSp>
            <p:nvCxnSpPr>
              <p:cNvPr id="161" name="Straight Connector 160"/>
              <p:cNvCxnSpPr>
                <a:stCxn id="159" idx="4"/>
              </p:cNvCxnSpPr>
              <p:nvPr/>
            </p:nvCxnSpPr>
            <p:spPr>
              <a:xfrm rot="16200000" flipH="1">
                <a:off x="6836672" y="4045650"/>
                <a:ext cx="260341" cy="22509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7341576" y="3695645"/>
                <a:ext cx="374870" cy="180000"/>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5400000">
                <a:off x="7469976" y="3193528"/>
                <a:ext cx="24177" cy="256365"/>
              </a:xfrm>
              <a:prstGeom prst="line">
                <a:avLst/>
              </a:prstGeom>
              <a:ln>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64" name="Oval 163"/>
              <p:cNvSpPr/>
              <p:nvPr/>
            </p:nvSpPr>
            <p:spPr>
              <a:xfrm>
                <a:off x="6981576" y="4257484"/>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65" name="Oval 164"/>
              <p:cNvSpPr/>
              <p:nvPr/>
            </p:nvSpPr>
            <p:spPr>
              <a:xfrm>
                <a:off x="7646126" y="3815208"/>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cxnSp>
            <p:nvCxnSpPr>
              <p:cNvPr id="166" name="Straight Connector 165"/>
              <p:cNvCxnSpPr>
                <a:stCxn id="121" idx="6"/>
                <a:endCxn id="159" idx="2"/>
              </p:cNvCxnSpPr>
              <p:nvPr/>
            </p:nvCxnSpPr>
            <p:spPr>
              <a:xfrm>
                <a:off x="6141925" y="2046007"/>
                <a:ext cx="172372" cy="1442017"/>
              </a:xfrm>
              <a:prstGeom prst="line">
                <a:avLst/>
              </a:prstGeom>
              <a:ln w="57150">
                <a:solidFill>
                  <a:srgbClr val="0066FF"/>
                </a:solidFill>
              </a:ln>
              <a:effectLst/>
            </p:spPr>
            <p:style>
              <a:lnRef idx="2">
                <a:schemeClr val="accent1"/>
              </a:lnRef>
              <a:fillRef idx="0">
                <a:schemeClr val="accent1"/>
              </a:fillRef>
              <a:effectRef idx="1">
                <a:schemeClr val="accent1"/>
              </a:effectRef>
              <a:fontRef idx="minor">
                <a:schemeClr val="tx1"/>
              </a:fontRef>
            </p:style>
          </p:cxnSp>
          <p:sp>
            <p:nvSpPr>
              <p:cNvPr id="167" name="Oval 166"/>
              <p:cNvSpPr/>
              <p:nvPr/>
            </p:nvSpPr>
            <p:spPr>
              <a:xfrm>
                <a:off x="7769966" y="2305351"/>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sp>
            <p:nvSpPr>
              <p:cNvPr id="168" name="Oval 167"/>
              <p:cNvSpPr/>
              <p:nvPr/>
            </p:nvSpPr>
            <p:spPr>
              <a:xfrm>
                <a:off x="6654016" y="2401880"/>
                <a:ext cx="360000" cy="360000"/>
              </a:xfrm>
              <a:prstGeom prst="ellipse">
                <a:avLst/>
              </a:prstGeom>
              <a:noFill/>
              <a:ln w="19050">
                <a:solidFill>
                  <a:srgbClr val="0066FF"/>
                </a:solidFill>
              </a:ln>
              <a:effectLst/>
            </p:spPr>
            <p:style>
              <a:lnRef idx="3">
                <a:schemeClr val="lt1"/>
              </a:lnRef>
              <a:fillRef idx="1">
                <a:schemeClr val="accent2"/>
              </a:fillRef>
              <a:effectRef idx="1">
                <a:schemeClr val="accent2"/>
              </a:effectRef>
              <a:fontRef idx="minor">
                <a:schemeClr val="lt1"/>
              </a:fontRef>
            </p:style>
            <p:txBody>
              <a:bodyPr wrap="none" rtlCol="0" anchor="ctr"/>
              <a:lstStyle/>
              <a:p>
                <a:pPr algn="ctr"/>
                <a:endParaRPr lang="en-US" sz="2000">
                  <a:solidFill>
                    <a:schemeClr val="tx1"/>
                  </a:solidFill>
                </a:endParaRPr>
              </a:p>
            </p:txBody>
          </p:sp>
          <p:cxnSp>
            <p:nvCxnSpPr>
              <p:cNvPr id="169" name="Straight Connector 168"/>
              <p:cNvCxnSpPr>
                <a:stCxn id="168" idx="6"/>
                <a:endCxn id="167" idx="2"/>
              </p:cNvCxnSpPr>
              <p:nvPr/>
            </p:nvCxnSpPr>
            <p:spPr>
              <a:xfrm flipV="1">
                <a:off x="7014016" y="2485351"/>
                <a:ext cx="755950" cy="96529"/>
              </a:xfrm>
              <a:prstGeom prst="line">
                <a:avLst/>
              </a:prstGeom>
              <a:ln w="19050">
                <a:solidFill>
                  <a:srgbClr val="0066FF"/>
                </a:solidFill>
              </a:ln>
              <a:effectLst/>
            </p:spPr>
            <p:style>
              <a:lnRef idx="2">
                <a:schemeClr val="accent1"/>
              </a:lnRef>
              <a:fillRef idx="0">
                <a:schemeClr val="accent1"/>
              </a:fillRef>
              <a:effectRef idx="1">
                <a:schemeClr val="accent1"/>
              </a:effectRef>
              <a:fontRef idx="minor">
                <a:schemeClr val="tx1"/>
              </a:fontRef>
            </p:style>
          </p:cxnSp>
        </p:grpSp>
        <p:sp>
          <p:nvSpPr>
            <p:cNvPr id="170" name="TextBox 169"/>
            <p:cNvSpPr txBox="1"/>
            <p:nvPr/>
          </p:nvSpPr>
          <p:spPr>
            <a:xfrm>
              <a:off x="683568" y="5268288"/>
              <a:ext cx="1664016" cy="646331"/>
            </a:xfrm>
            <a:prstGeom prst="rect">
              <a:avLst/>
            </a:prstGeom>
            <a:noFill/>
          </p:spPr>
          <p:txBody>
            <a:bodyPr wrap="square" rtlCol="0">
              <a:spAutoFit/>
            </a:bodyPr>
            <a:lstStyle/>
            <a:p>
              <a:r>
                <a:rPr lang="en-US" sz="1800" dirty="0" smtClean="0">
                  <a:solidFill>
                    <a:srgbClr val="0066FF"/>
                  </a:solidFill>
                </a:rPr>
                <a:t>Initiation and creation</a:t>
              </a:r>
              <a:endParaRPr lang="en-US" sz="1800" dirty="0">
                <a:solidFill>
                  <a:srgbClr val="0066FF"/>
                </a:solidFill>
              </a:endParaRPr>
            </a:p>
          </p:txBody>
        </p:sp>
        <p:sp>
          <p:nvSpPr>
            <p:cNvPr id="171" name="TextBox 170"/>
            <p:cNvSpPr txBox="1"/>
            <p:nvPr/>
          </p:nvSpPr>
          <p:spPr>
            <a:xfrm>
              <a:off x="3380592" y="5229200"/>
              <a:ext cx="2567392" cy="369332"/>
            </a:xfrm>
            <a:prstGeom prst="rect">
              <a:avLst/>
            </a:prstGeom>
            <a:noFill/>
          </p:spPr>
          <p:txBody>
            <a:bodyPr wrap="square" rtlCol="0">
              <a:spAutoFit/>
            </a:bodyPr>
            <a:lstStyle/>
            <a:p>
              <a:pPr algn="ctr"/>
              <a:r>
                <a:rPr lang="en-US" sz="1800" dirty="0" smtClean="0">
                  <a:solidFill>
                    <a:srgbClr val="0066FF"/>
                  </a:solidFill>
                </a:rPr>
                <a:t>Development</a:t>
              </a:r>
              <a:endParaRPr lang="en-US" sz="1800" dirty="0">
                <a:solidFill>
                  <a:srgbClr val="0066FF"/>
                </a:solidFill>
              </a:endParaRPr>
            </a:p>
          </p:txBody>
        </p:sp>
        <p:sp>
          <p:nvSpPr>
            <p:cNvPr id="172" name="TextBox 171"/>
            <p:cNvSpPr txBox="1"/>
            <p:nvPr/>
          </p:nvSpPr>
          <p:spPr>
            <a:xfrm>
              <a:off x="6371383" y="5229543"/>
              <a:ext cx="2600937" cy="369332"/>
            </a:xfrm>
            <a:prstGeom prst="rect">
              <a:avLst/>
            </a:prstGeom>
            <a:noFill/>
          </p:spPr>
          <p:txBody>
            <a:bodyPr wrap="square" rtlCol="0">
              <a:spAutoFit/>
            </a:bodyPr>
            <a:lstStyle/>
            <a:p>
              <a:pPr algn="ctr"/>
              <a:r>
                <a:rPr lang="en-US" sz="1800" dirty="0" smtClean="0">
                  <a:solidFill>
                    <a:srgbClr val="0066FF"/>
                  </a:solidFill>
                </a:rPr>
                <a:t>Operations</a:t>
              </a:r>
              <a:endParaRPr lang="en-US" sz="1800" dirty="0">
                <a:solidFill>
                  <a:srgbClr val="0066FF"/>
                </a:solidFill>
              </a:endParaRPr>
            </a:p>
          </p:txBody>
        </p:sp>
      </p:grpSp>
    </p:spTree>
    <p:extLst>
      <p:ext uri="{BB962C8B-B14F-4D97-AF65-F5344CB8AC3E}">
        <p14:creationId xmlns:p14="http://schemas.microsoft.com/office/powerpoint/2010/main" val="3365657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42938" y="785813"/>
            <a:ext cx="7773987" cy="1019175"/>
          </a:xfrm>
        </p:spPr>
        <p:txBody>
          <a:bodyPr/>
          <a:lstStyle/>
          <a:p>
            <a:r>
              <a:rPr lang="fi-FI" sz="2800" smtClean="0"/>
              <a:t>Project Business research group (PB)</a:t>
            </a:r>
            <a:endParaRPr lang="en-US" sz="2800" smtClean="0"/>
          </a:p>
        </p:txBody>
      </p:sp>
      <p:sp>
        <p:nvSpPr>
          <p:cNvPr id="18435" name="Rectangle 3"/>
          <p:cNvSpPr>
            <a:spLocks noGrp="1" noChangeArrowheads="1"/>
          </p:cNvSpPr>
          <p:nvPr>
            <p:ph type="body" idx="1"/>
          </p:nvPr>
        </p:nvSpPr>
        <p:spPr/>
        <p:txBody>
          <a:bodyPr/>
          <a:lstStyle/>
          <a:p>
            <a:pPr algn="ctr">
              <a:buFontTx/>
              <a:buNone/>
            </a:pPr>
            <a:r>
              <a:rPr lang="fi-FI" sz="2600" b="1" dirty="0" smtClean="0"/>
              <a:t>Aalto </a:t>
            </a:r>
            <a:r>
              <a:rPr lang="fi-FI" sz="2600" b="1" dirty="0" err="1" smtClean="0"/>
              <a:t>University</a:t>
            </a:r>
            <a:r>
              <a:rPr lang="fi-FI" sz="2600" b="1" dirty="0" smtClean="0"/>
              <a:t> </a:t>
            </a:r>
          </a:p>
          <a:p>
            <a:pPr algn="ctr">
              <a:buFontTx/>
              <a:buNone/>
            </a:pPr>
            <a:r>
              <a:rPr lang="fi-FI" sz="2600" dirty="0" smtClean="0"/>
              <a:t>School of Science</a:t>
            </a:r>
          </a:p>
          <a:p>
            <a:pPr algn="ctr">
              <a:buFontTx/>
              <a:buNone/>
            </a:pPr>
            <a:r>
              <a:rPr lang="fi-FI" sz="2600" dirty="0" smtClean="0"/>
              <a:t>P.O. Box 15500</a:t>
            </a:r>
          </a:p>
          <a:p>
            <a:pPr algn="ctr">
              <a:buFontTx/>
              <a:buNone/>
            </a:pPr>
            <a:r>
              <a:rPr lang="fi-FI" sz="2600" dirty="0" smtClean="0"/>
              <a:t>FI-00076 Aalto</a:t>
            </a:r>
          </a:p>
          <a:p>
            <a:pPr algn="ctr">
              <a:buFontTx/>
              <a:buNone/>
            </a:pPr>
            <a:r>
              <a:rPr lang="fi-FI" sz="2600" dirty="0" smtClean="0"/>
              <a:t>Finland</a:t>
            </a:r>
          </a:p>
          <a:p>
            <a:pPr algn="ctr">
              <a:buFontTx/>
              <a:buNone/>
            </a:pPr>
            <a:endParaRPr lang="fi-FI" dirty="0" smtClean="0"/>
          </a:p>
          <a:p>
            <a:pPr algn="ctr">
              <a:buFontTx/>
              <a:buNone/>
            </a:pPr>
            <a:r>
              <a:rPr lang="fi-FI" sz="2600" dirty="0" err="1" smtClean="0"/>
              <a:t>email</a:t>
            </a:r>
            <a:r>
              <a:rPr lang="fi-FI" sz="2600" dirty="0" smtClean="0"/>
              <a:t>: </a:t>
            </a:r>
            <a:r>
              <a:rPr lang="fi-FI" sz="2600" dirty="0" err="1" smtClean="0"/>
              <a:t>firstname.lastname@aalto.fi</a:t>
            </a:r>
            <a:endParaRPr lang="fi-FI" sz="2600" dirty="0" smtClean="0"/>
          </a:p>
          <a:p>
            <a:pPr marL="0" indent="0">
              <a:lnSpc>
                <a:spcPct val="80000"/>
              </a:lnSpc>
              <a:buNone/>
            </a:pPr>
            <a:r>
              <a:rPr lang="fi-FI" sz="2600" dirty="0" smtClean="0"/>
              <a:t>	 www: </a:t>
            </a:r>
            <a:r>
              <a:rPr lang="fi-FI" sz="2400" dirty="0">
                <a:solidFill>
                  <a:schemeClr val="hlink"/>
                </a:solidFill>
              </a:rPr>
              <a:t>http://pbgroup.aalto.fi/en/</a:t>
            </a:r>
            <a:endParaRPr lang="en-US" sz="2400" dirty="0">
              <a:solidFill>
                <a:schemeClr val="hlink"/>
              </a:solidFill>
            </a:endParaRPr>
          </a:p>
          <a:p>
            <a:pPr algn="ctr">
              <a:buFontTx/>
              <a:buNone/>
            </a:pPr>
            <a:endParaRPr lang="en-US" dirty="0" smtClean="0">
              <a:solidFill>
                <a:srgbClr val="0231A6"/>
              </a:solidFill>
            </a:endParaRPr>
          </a:p>
        </p:txBody>
      </p:sp>
      <p:sp>
        <p:nvSpPr>
          <p:cNvPr id="4" name="Rectangle 3"/>
          <p:cNvSpPr/>
          <p:nvPr/>
        </p:nvSpPr>
        <p:spPr bwMode="auto">
          <a:xfrm>
            <a:off x="7596336" y="404664"/>
            <a:ext cx="1440160" cy="216024"/>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7308304" y="332656"/>
            <a:ext cx="1800200" cy="288032"/>
          </a:xfrm>
          <a:prstGeom prst="rect">
            <a:avLst/>
          </a:prstGeom>
          <a:solidFill>
            <a:schemeClr val="bg1"/>
          </a:solidFill>
          <a:ln w="28575" cap="flat" cmpd="sng" algn="ctr">
            <a:solidFill>
              <a:schemeClr val="bg1"/>
            </a:solidFill>
            <a:prstDash val="solid"/>
            <a:round/>
            <a:headEnd type="none" w="med" len="med"/>
            <a:tailEnd type="triangle" w="med" len="med"/>
          </a:ln>
          <a:effectLst/>
        </p:spPr>
        <p:txBody>
          <a:bodyPr vert="horz" wrap="square" lIns="36000" tIns="36000" rIns="36000" bIns="36000" numCol="1" rtlCol="0" anchor="t" anchorCtr="0" compatLnSpc="1">
            <a:prstTxWarp prst="textNoShape">
              <a:avLst/>
            </a:prstTxWarp>
          </a:bodyPr>
          <a:lstStyle/>
          <a:p>
            <a:r>
              <a:rPr lang="fi-FI" sz="1100" dirty="0">
                <a:solidFill>
                  <a:schemeClr val="hlink"/>
                </a:solidFill>
              </a:rPr>
              <a:t>http://pbgroup.aalto.fi/en</a:t>
            </a:r>
            <a:r>
              <a:rPr lang="fi-FI" dirty="0">
                <a:solidFill>
                  <a:schemeClr val="hlink"/>
                </a:solidFill>
              </a:rPr>
              <a:t>/</a:t>
            </a:r>
            <a:endParaRPr lang="en-US" dirty="0">
              <a:solidFill>
                <a:schemeClr val="hlink"/>
              </a:solidFill>
            </a:endParaRPr>
          </a:p>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222858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fi-FI" dirty="0" err="1" smtClean="0">
                <a:solidFill>
                  <a:srgbClr val="082DCA"/>
                </a:solidFill>
              </a:rPr>
              <a:t>Spare</a:t>
            </a:r>
            <a:r>
              <a:rPr lang="fi-FI" dirty="0" smtClean="0">
                <a:solidFill>
                  <a:srgbClr val="082DCA"/>
                </a:solidFill>
              </a:rPr>
              <a:t> </a:t>
            </a:r>
            <a:r>
              <a:rPr lang="fi-FI" dirty="0" err="1" smtClean="0">
                <a:solidFill>
                  <a:srgbClr val="082DCA"/>
                </a:solidFill>
              </a:rPr>
              <a:t>slides</a:t>
            </a:r>
            <a:endParaRPr lang="fi-FI" dirty="0">
              <a:solidFill>
                <a:srgbClr val="082DCA"/>
              </a:solidFill>
            </a:endParaRPr>
          </a:p>
        </p:txBody>
      </p:sp>
      <p:sp>
        <p:nvSpPr>
          <p:cNvPr id="10" name="Subtitle 9"/>
          <p:cNvSpPr>
            <a:spLocks noGrp="1"/>
          </p:cNvSpPr>
          <p:nvPr>
            <p:ph type="subTitle" idx="1"/>
          </p:nvPr>
        </p:nvSpPr>
        <p:spPr/>
        <p:txBody>
          <a:bodyPr/>
          <a:lstStyle/>
          <a:p>
            <a:endParaRPr lang="fi-FI"/>
          </a:p>
        </p:txBody>
      </p:sp>
    </p:spTree>
    <p:extLst>
      <p:ext uri="{BB962C8B-B14F-4D97-AF65-F5344CB8AC3E}">
        <p14:creationId xmlns:p14="http://schemas.microsoft.com/office/powerpoint/2010/main" val="2832219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9512" y="620688"/>
            <a:ext cx="8820472" cy="1019175"/>
          </a:xfrm>
        </p:spPr>
        <p:txBody>
          <a:bodyPr/>
          <a:lstStyle/>
          <a:p>
            <a:r>
              <a:rPr lang="fi-FI" sz="2800" dirty="0" smtClean="0"/>
              <a:t>The </a:t>
            </a:r>
            <a:r>
              <a:rPr lang="fi-FI" sz="2800" dirty="0" err="1" smtClean="0"/>
              <a:t>importance</a:t>
            </a:r>
            <a:r>
              <a:rPr lang="fi-FI" sz="2800" dirty="0" smtClean="0"/>
              <a:t> of </a:t>
            </a:r>
            <a:r>
              <a:rPr lang="fi-FI" sz="2800" dirty="0" err="1" smtClean="0"/>
              <a:t>procurement</a:t>
            </a:r>
            <a:r>
              <a:rPr lang="fi-FI" sz="2800" dirty="0" smtClean="0"/>
              <a:t> </a:t>
            </a:r>
            <a:r>
              <a:rPr lang="fi-FI" sz="2800" dirty="0" err="1" smtClean="0"/>
              <a:t>criteria</a:t>
            </a:r>
            <a:r>
              <a:rPr lang="fi-FI" sz="2800" dirty="0" smtClean="0"/>
              <a:t>: the </a:t>
            </a:r>
            <a:r>
              <a:rPr lang="fi-FI" sz="2800" dirty="0" err="1" smtClean="0"/>
              <a:t>customer</a:t>
            </a:r>
            <a:r>
              <a:rPr lang="fi-FI" sz="2800" dirty="0" smtClean="0"/>
              <a:t> </a:t>
            </a:r>
            <a:r>
              <a:rPr lang="fi-FI" sz="2800" dirty="0" err="1" smtClean="0"/>
              <a:t>vs</a:t>
            </a:r>
            <a:r>
              <a:rPr lang="fi-FI" sz="2800" dirty="0" smtClean="0"/>
              <a:t> </a:t>
            </a:r>
            <a:r>
              <a:rPr lang="fi-FI" sz="2800" dirty="0" err="1" smtClean="0"/>
              <a:t>supplier</a:t>
            </a:r>
            <a:r>
              <a:rPr lang="fi-FI" sz="2800" dirty="0" smtClean="0"/>
              <a:t> </a:t>
            </a:r>
            <a:r>
              <a:rPr lang="fi-FI" sz="2800" dirty="0" err="1" smtClean="0"/>
              <a:t>view</a:t>
            </a:r>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2690904377"/>
              </p:ext>
            </p:extLst>
          </p:nvPr>
        </p:nvGraphicFramePr>
        <p:xfrm>
          <a:off x="1143000" y="1988840"/>
          <a:ext cx="6810375" cy="4275434"/>
        </p:xfrm>
        <a:graphic>
          <a:graphicData uri="http://schemas.openxmlformats.org/drawingml/2006/table">
            <a:tbl>
              <a:tblPr/>
              <a:tblGrid>
                <a:gridCol w="3317875"/>
                <a:gridCol w="3492500"/>
              </a:tblGrid>
              <a:tr h="297215">
                <a:tc>
                  <a:txBody>
                    <a:bodyPr/>
                    <a:lstStyle/>
                    <a:p>
                      <a:pPr marL="0" algn="ctr" defTabSz="914400" rtl="0" eaLnBrk="1" latinLnBrk="0" hangingPunct="1">
                        <a:spcAft>
                          <a:spcPts val="600"/>
                        </a:spcAft>
                      </a:pPr>
                      <a:r>
                        <a:rPr lang="en-US" sz="1600" b="1" kern="1200" dirty="0" smtClean="0">
                          <a:solidFill>
                            <a:schemeClr val="bg1"/>
                          </a:solidFill>
                          <a:latin typeface="Arial"/>
                          <a:ea typeface="Times New Roman"/>
                          <a:cs typeface="+mn-cs"/>
                        </a:rPr>
                        <a:t>The procuring</a:t>
                      </a:r>
                      <a:r>
                        <a:rPr lang="en-US" sz="1600" b="1" kern="1200" baseline="0" dirty="0" smtClean="0">
                          <a:solidFill>
                            <a:schemeClr val="bg1"/>
                          </a:solidFill>
                          <a:latin typeface="Arial"/>
                          <a:ea typeface="Times New Roman"/>
                          <a:cs typeface="+mn-cs"/>
                        </a:rPr>
                        <a:t> customer’s view</a:t>
                      </a:r>
                      <a:endParaRPr lang="en-US" sz="1600" b="1" kern="1200" dirty="0">
                        <a:solidFill>
                          <a:schemeClr val="bg1"/>
                        </a:solidFill>
                        <a:latin typeface="Arial"/>
                        <a:ea typeface="Times New Roman"/>
                        <a:cs typeface="+mn-cs"/>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600"/>
                        </a:spcAft>
                      </a:pPr>
                      <a:r>
                        <a:rPr lang="fi-FI" sz="1600" b="1" dirty="0" smtClean="0">
                          <a:solidFill>
                            <a:schemeClr val="bg1"/>
                          </a:solidFill>
                          <a:latin typeface="Arial"/>
                          <a:ea typeface="Times New Roman"/>
                        </a:rPr>
                        <a:t>The </a:t>
                      </a:r>
                      <a:r>
                        <a:rPr lang="fi-FI" sz="1600" b="1" dirty="0" err="1" smtClean="0">
                          <a:solidFill>
                            <a:schemeClr val="bg1"/>
                          </a:solidFill>
                          <a:latin typeface="Arial"/>
                          <a:ea typeface="Times New Roman"/>
                        </a:rPr>
                        <a:t>suppliers</a:t>
                      </a:r>
                      <a:r>
                        <a:rPr lang="fi-FI" sz="1600" b="1" dirty="0" smtClean="0">
                          <a:solidFill>
                            <a:schemeClr val="bg1"/>
                          </a:solidFill>
                          <a:latin typeface="Arial"/>
                          <a:ea typeface="Times New Roman"/>
                        </a:rPr>
                        <a:t>’ </a:t>
                      </a:r>
                      <a:r>
                        <a:rPr lang="fi-FI" sz="1600" b="1" dirty="0" err="1" smtClean="0">
                          <a:solidFill>
                            <a:schemeClr val="bg1"/>
                          </a:solidFill>
                          <a:latin typeface="Arial"/>
                          <a:ea typeface="Times New Roman"/>
                        </a:rPr>
                        <a:t>view</a:t>
                      </a:r>
                      <a:endParaRPr lang="en-US" sz="1600" dirty="0">
                        <a:solidFill>
                          <a:schemeClr val="bg1"/>
                        </a:solidFill>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487751">
                <a:tc>
                  <a:txBody>
                    <a:bodyPr/>
                    <a:lstStyle/>
                    <a:p>
                      <a:pPr algn="ctr">
                        <a:spcAft>
                          <a:spcPts val="600"/>
                        </a:spcAft>
                      </a:pPr>
                      <a:r>
                        <a:rPr lang="en-US" sz="1600" dirty="0" smtClean="0">
                          <a:latin typeface="Arial"/>
                          <a:ea typeface="Times New Roman"/>
                        </a:rPr>
                        <a:t>Capability to keep the schedule (6,5)</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spcAft>
                          <a:spcPts val="600"/>
                        </a:spcAft>
                      </a:pPr>
                      <a:r>
                        <a:rPr lang="fi-FI" sz="1600" dirty="0" err="1" smtClean="0">
                          <a:latin typeface="Arial"/>
                          <a:ea typeface="Times New Roman"/>
                        </a:rPr>
                        <a:t>Price</a:t>
                      </a:r>
                      <a:r>
                        <a:rPr lang="fi-FI" sz="1600" dirty="0" smtClean="0">
                          <a:latin typeface="Arial"/>
                          <a:ea typeface="Times New Roman"/>
                        </a:rPr>
                        <a:t> of products, </a:t>
                      </a:r>
                      <a:r>
                        <a:rPr lang="fi-FI" sz="1600" dirty="0" err="1" smtClean="0">
                          <a:latin typeface="Arial"/>
                          <a:ea typeface="Times New Roman"/>
                        </a:rPr>
                        <a:t>services</a:t>
                      </a:r>
                      <a:r>
                        <a:rPr lang="fi-FI" sz="1600" dirty="0" smtClean="0">
                          <a:latin typeface="Arial"/>
                          <a:ea typeface="Times New Roman"/>
                        </a:rPr>
                        <a:t> and </a:t>
                      </a:r>
                      <a:r>
                        <a:rPr lang="fi-FI" sz="1600" dirty="0" err="1" smtClean="0">
                          <a:latin typeface="Arial"/>
                          <a:ea typeface="Times New Roman"/>
                        </a:rPr>
                        <a:t>solutions</a:t>
                      </a:r>
                      <a:r>
                        <a:rPr lang="fi-FI" sz="1600" dirty="0" smtClean="0">
                          <a:latin typeface="Arial"/>
                          <a:ea typeface="Times New Roman"/>
                        </a:rPr>
                        <a:t> (</a:t>
                      </a:r>
                      <a:r>
                        <a:rPr lang="fi-FI" sz="1600" dirty="0">
                          <a:latin typeface="Arial"/>
                          <a:ea typeface="Times New Roman"/>
                        </a:rPr>
                        <a:t>6,5)</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563962">
                <a:tc>
                  <a:txBody>
                    <a:bodyPr/>
                    <a:lstStyle/>
                    <a:p>
                      <a:pPr algn="ctr">
                        <a:spcAft>
                          <a:spcPts val="600"/>
                        </a:spcAft>
                      </a:pPr>
                      <a:r>
                        <a:rPr lang="fi-FI" sz="1600" dirty="0" err="1" smtClean="0">
                          <a:latin typeface="Arial"/>
                          <a:ea typeface="Times New Roman"/>
                        </a:rPr>
                        <a:t>Quality</a:t>
                      </a:r>
                      <a:r>
                        <a:rPr lang="fi-FI" sz="1600" dirty="0" smtClean="0">
                          <a:latin typeface="Arial"/>
                          <a:ea typeface="Times New Roman"/>
                        </a:rPr>
                        <a:t> of products, </a:t>
                      </a:r>
                      <a:r>
                        <a:rPr lang="fi-FI" sz="1600" dirty="0" err="1" smtClean="0">
                          <a:latin typeface="Arial"/>
                          <a:ea typeface="Times New Roman"/>
                        </a:rPr>
                        <a:t>services</a:t>
                      </a:r>
                      <a:r>
                        <a:rPr lang="fi-FI" sz="1600" dirty="0" smtClean="0">
                          <a:latin typeface="Arial"/>
                          <a:ea typeface="Times New Roman"/>
                        </a:rPr>
                        <a:t> and </a:t>
                      </a:r>
                      <a:r>
                        <a:rPr lang="fi-FI" sz="1600" dirty="0" err="1" smtClean="0">
                          <a:latin typeface="Arial"/>
                          <a:ea typeface="Times New Roman"/>
                        </a:rPr>
                        <a:t>solutions</a:t>
                      </a:r>
                      <a:r>
                        <a:rPr lang="fi-FI" sz="1600" dirty="0" smtClean="0">
                          <a:latin typeface="Arial"/>
                          <a:ea typeface="Times New Roman"/>
                        </a:rPr>
                        <a:t> (6,5)</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c>
                  <a:txBody>
                    <a:bodyPr/>
                    <a:lstStyle/>
                    <a:p>
                      <a:pPr algn="ctr">
                        <a:spcAft>
                          <a:spcPts val="600"/>
                        </a:spcAft>
                      </a:pPr>
                      <a:r>
                        <a:rPr lang="fi-FI" sz="1600" dirty="0" err="1" smtClean="0">
                          <a:latin typeface="Arial"/>
                          <a:ea typeface="Times New Roman"/>
                        </a:rPr>
                        <a:t>Capability</a:t>
                      </a:r>
                      <a:r>
                        <a:rPr lang="fi-FI" sz="1600" dirty="0" smtClean="0">
                          <a:latin typeface="Arial"/>
                          <a:ea typeface="Times New Roman"/>
                        </a:rPr>
                        <a:t> to </a:t>
                      </a:r>
                      <a:r>
                        <a:rPr lang="fi-FI" sz="1600" dirty="0" err="1" smtClean="0">
                          <a:latin typeface="Arial"/>
                          <a:ea typeface="Times New Roman"/>
                        </a:rPr>
                        <a:t>keep</a:t>
                      </a:r>
                      <a:r>
                        <a:rPr lang="fi-FI" sz="1600" dirty="0" smtClean="0">
                          <a:latin typeface="Arial"/>
                          <a:ea typeface="Times New Roman"/>
                        </a:rPr>
                        <a:t> the </a:t>
                      </a:r>
                      <a:r>
                        <a:rPr lang="fi-FI" sz="1600" dirty="0" err="1" smtClean="0">
                          <a:latin typeface="Arial"/>
                          <a:ea typeface="Times New Roman"/>
                        </a:rPr>
                        <a:t>schedule</a:t>
                      </a:r>
                      <a:r>
                        <a:rPr lang="fi-FI" sz="1600" dirty="0" smtClean="0">
                          <a:latin typeface="Arial"/>
                          <a:ea typeface="Times New Roman"/>
                        </a:rPr>
                        <a:t> (</a:t>
                      </a:r>
                      <a:r>
                        <a:rPr lang="fi-FI" sz="1600" dirty="0">
                          <a:latin typeface="Arial"/>
                          <a:ea typeface="Times New Roman"/>
                        </a:rPr>
                        <a:t>5,0)</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33"/>
                    </a:solidFill>
                  </a:tcPr>
                </a:tc>
              </a:tr>
              <a:tr h="487751">
                <a:tc>
                  <a:txBody>
                    <a:bodyPr/>
                    <a:lstStyle/>
                    <a:p>
                      <a:pPr algn="ctr">
                        <a:spcAft>
                          <a:spcPts val="600"/>
                        </a:spcAft>
                      </a:pPr>
                      <a:r>
                        <a:rPr lang="fi-FI" sz="1600" dirty="0" err="1" smtClean="0">
                          <a:latin typeface="Arial"/>
                          <a:ea typeface="Times New Roman"/>
                        </a:rPr>
                        <a:t>Price</a:t>
                      </a:r>
                      <a:r>
                        <a:rPr lang="fi-FI" sz="1600" dirty="0" smtClean="0">
                          <a:latin typeface="Arial"/>
                          <a:ea typeface="Times New Roman"/>
                        </a:rPr>
                        <a:t> of products, </a:t>
                      </a:r>
                      <a:r>
                        <a:rPr lang="fi-FI" sz="1600" dirty="0" err="1" smtClean="0">
                          <a:latin typeface="Arial"/>
                          <a:ea typeface="Times New Roman"/>
                        </a:rPr>
                        <a:t>services</a:t>
                      </a:r>
                      <a:r>
                        <a:rPr lang="fi-FI" sz="1600" dirty="0" smtClean="0">
                          <a:latin typeface="Arial"/>
                          <a:ea typeface="Times New Roman"/>
                        </a:rPr>
                        <a:t> and </a:t>
                      </a:r>
                      <a:r>
                        <a:rPr lang="fi-FI" sz="1600" dirty="0" err="1" smtClean="0">
                          <a:latin typeface="Arial"/>
                          <a:ea typeface="Times New Roman"/>
                        </a:rPr>
                        <a:t>solutions</a:t>
                      </a:r>
                      <a:r>
                        <a:rPr lang="fi-FI" sz="1600" dirty="0" smtClean="0">
                          <a:latin typeface="Arial"/>
                          <a:ea typeface="Times New Roman"/>
                        </a:rPr>
                        <a:t> (</a:t>
                      </a:r>
                      <a:r>
                        <a:rPr lang="fi-FI" sz="1600" dirty="0">
                          <a:latin typeface="Arial"/>
                          <a:ea typeface="Times New Roman"/>
                        </a:rPr>
                        <a:t>6,4) </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600"/>
                        </a:spcAft>
                      </a:pPr>
                      <a:r>
                        <a:rPr lang="fi-FI" sz="1600" dirty="0" smtClean="0">
                          <a:latin typeface="Arial"/>
                          <a:ea typeface="Times New Roman"/>
                        </a:rPr>
                        <a:t>Project management </a:t>
                      </a:r>
                      <a:r>
                        <a:rPr lang="fi-FI" sz="1600" dirty="0" err="1" smtClean="0">
                          <a:latin typeface="Arial"/>
                          <a:ea typeface="Times New Roman"/>
                        </a:rPr>
                        <a:t>capability</a:t>
                      </a:r>
                      <a:r>
                        <a:rPr lang="fi-FI" sz="1600" dirty="0" smtClean="0">
                          <a:latin typeface="Arial"/>
                          <a:ea typeface="Times New Roman"/>
                        </a:rPr>
                        <a:t> </a:t>
                      </a:r>
                      <a:r>
                        <a:rPr lang="fi-FI" sz="1600" dirty="0">
                          <a:latin typeface="Arial"/>
                          <a:ea typeface="Times New Roman"/>
                        </a:rPr>
                        <a:t>(5,0)</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87751">
                <a:tc>
                  <a:txBody>
                    <a:bodyPr/>
                    <a:lstStyle/>
                    <a:p>
                      <a:pPr algn="ctr">
                        <a:spcAft>
                          <a:spcPts val="600"/>
                        </a:spcAft>
                      </a:pPr>
                      <a:r>
                        <a:rPr lang="fi-FI" sz="1600" dirty="0" smtClean="0">
                          <a:latin typeface="Arial"/>
                          <a:ea typeface="Times New Roman"/>
                        </a:rPr>
                        <a:t>Project management </a:t>
                      </a:r>
                      <a:r>
                        <a:rPr lang="fi-FI" sz="1600" dirty="0" err="1" smtClean="0">
                          <a:latin typeface="Arial"/>
                          <a:ea typeface="Times New Roman"/>
                        </a:rPr>
                        <a:t>capability</a:t>
                      </a:r>
                      <a:r>
                        <a:rPr lang="fi-FI" sz="1600" dirty="0" smtClean="0">
                          <a:latin typeface="Arial"/>
                          <a:ea typeface="Times New Roman"/>
                        </a:rPr>
                        <a:t>  </a:t>
                      </a:r>
                      <a:r>
                        <a:rPr lang="fi-FI" sz="1600" dirty="0">
                          <a:latin typeface="Arial"/>
                          <a:ea typeface="Times New Roman"/>
                        </a:rPr>
                        <a:t>(6,3)</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600"/>
                        </a:spcAft>
                      </a:pPr>
                      <a:r>
                        <a:rPr lang="fi-FI" sz="1600" dirty="0" err="1" smtClean="0">
                          <a:latin typeface="Arial"/>
                          <a:ea typeface="Times New Roman"/>
                        </a:rPr>
                        <a:t>Experiences</a:t>
                      </a:r>
                      <a:r>
                        <a:rPr lang="fi-FI" sz="1600" dirty="0" smtClean="0">
                          <a:latin typeface="Arial"/>
                          <a:ea typeface="Times New Roman"/>
                        </a:rPr>
                        <a:t> </a:t>
                      </a:r>
                      <a:r>
                        <a:rPr lang="fi-FI" sz="1600" dirty="0" err="1" smtClean="0">
                          <a:latin typeface="Arial"/>
                          <a:ea typeface="Times New Roman"/>
                        </a:rPr>
                        <a:t>from</a:t>
                      </a:r>
                      <a:r>
                        <a:rPr lang="fi-FI" sz="1600" dirty="0" smtClean="0">
                          <a:latin typeface="Arial"/>
                          <a:ea typeface="Times New Roman"/>
                        </a:rPr>
                        <a:t> </a:t>
                      </a:r>
                      <a:r>
                        <a:rPr lang="fi-FI" sz="1600" dirty="0" err="1" smtClean="0">
                          <a:latin typeface="Arial"/>
                          <a:ea typeface="Times New Roman"/>
                        </a:rPr>
                        <a:t>previous</a:t>
                      </a:r>
                      <a:r>
                        <a:rPr lang="fi-FI" sz="1600" dirty="0" smtClean="0">
                          <a:latin typeface="Arial"/>
                          <a:ea typeface="Times New Roman"/>
                        </a:rPr>
                        <a:t> </a:t>
                      </a:r>
                      <a:r>
                        <a:rPr lang="fi-FI" sz="1600" dirty="0" err="1" smtClean="0">
                          <a:latin typeface="Arial"/>
                          <a:ea typeface="Times New Roman"/>
                        </a:rPr>
                        <a:t>projects</a:t>
                      </a:r>
                      <a:r>
                        <a:rPr lang="fi-FI" sz="1600" baseline="0" dirty="0" smtClean="0">
                          <a:latin typeface="Arial"/>
                          <a:ea typeface="Times New Roman"/>
                        </a:rPr>
                        <a:t> </a:t>
                      </a:r>
                      <a:r>
                        <a:rPr lang="fi-FI" sz="1600" dirty="0" smtClean="0">
                          <a:latin typeface="Arial"/>
                          <a:ea typeface="Times New Roman"/>
                        </a:rPr>
                        <a:t>(4,9</a:t>
                      </a:r>
                      <a:r>
                        <a:rPr lang="fi-FI" sz="1600" dirty="0">
                          <a:latin typeface="Arial"/>
                          <a:ea typeface="Times New Roman"/>
                        </a:rPr>
                        <a:t>)</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r>
              <a:tr h="487751">
                <a:tc>
                  <a:txBody>
                    <a:bodyPr/>
                    <a:lstStyle/>
                    <a:p>
                      <a:pPr algn="ctr">
                        <a:spcAft>
                          <a:spcPts val="600"/>
                        </a:spcAft>
                      </a:pPr>
                      <a:r>
                        <a:rPr lang="fi-FI" sz="1400" dirty="0" err="1" smtClean="0">
                          <a:latin typeface="Arial"/>
                          <a:ea typeface="Times New Roman"/>
                        </a:rPr>
                        <a:t>Capability</a:t>
                      </a:r>
                      <a:r>
                        <a:rPr lang="fi-FI" sz="1400" dirty="0" smtClean="0">
                          <a:latin typeface="Arial"/>
                          <a:ea typeface="Times New Roman"/>
                        </a:rPr>
                        <a:t> to </a:t>
                      </a:r>
                      <a:r>
                        <a:rPr lang="fi-FI" sz="1400" dirty="0" err="1" smtClean="0">
                          <a:latin typeface="Arial"/>
                          <a:ea typeface="Times New Roman"/>
                        </a:rPr>
                        <a:t>manage</a:t>
                      </a:r>
                      <a:r>
                        <a:rPr lang="fi-FI" sz="1400" dirty="0" smtClean="0">
                          <a:latin typeface="Arial"/>
                          <a:ea typeface="Times New Roman"/>
                        </a:rPr>
                        <a:t> </a:t>
                      </a:r>
                      <a:r>
                        <a:rPr lang="fi-FI" sz="1400" dirty="0" err="1" smtClean="0">
                          <a:latin typeface="Arial"/>
                          <a:ea typeface="Times New Roman"/>
                        </a:rPr>
                        <a:t>own</a:t>
                      </a:r>
                      <a:r>
                        <a:rPr lang="fi-FI" sz="1400" baseline="0" dirty="0" smtClean="0">
                          <a:latin typeface="Arial"/>
                          <a:ea typeface="Times New Roman"/>
                        </a:rPr>
                        <a:t> </a:t>
                      </a:r>
                      <a:r>
                        <a:rPr lang="fi-FI" sz="1400" baseline="0" dirty="0" err="1" smtClean="0">
                          <a:latin typeface="Arial"/>
                          <a:ea typeface="Times New Roman"/>
                        </a:rPr>
                        <a:t>sub-contractors</a:t>
                      </a:r>
                      <a:r>
                        <a:rPr lang="fi-FI" sz="1400" baseline="0" dirty="0" smtClean="0">
                          <a:latin typeface="Arial"/>
                          <a:ea typeface="Times New Roman"/>
                        </a:rPr>
                        <a:t> /</a:t>
                      </a:r>
                      <a:r>
                        <a:rPr lang="fi-FI" sz="1400" baseline="0" dirty="0" err="1" smtClean="0">
                          <a:latin typeface="Arial"/>
                          <a:ea typeface="Times New Roman"/>
                        </a:rPr>
                        <a:t>integration</a:t>
                      </a:r>
                      <a:r>
                        <a:rPr lang="fi-FI" sz="1400" baseline="0" dirty="0" smtClean="0">
                          <a:latin typeface="Arial"/>
                          <a:ea typeface="Times New Roman"/>
                        </a:rPr>
                        <a:t> </a:t>
                      </a:r>
                      <a:r>
                        <a:rPr lang="fi-FI" sz="1400" baseline="0" dirty="0" err="1" smtClean="0">
                          <a:latin typeface="Arial"/>
                          <a:ea typeface="Times New Roman"/>
                        </a:rPr>
                        <a:t>capability</a:t>
                      </a:r>
                      <a:r>
                        <a:rPr lang="fi-FI" sz="1400" baseline="0" dirty="0" smtClean="0">
                          <a:latin typeface="Arial"/>
                          <a:ea typeface="Times New Roman"/>
                        </a:rPr>
                        <a:t> </a:t>
                      </a:r>
                      <a:r>
                        <a:rPr lang="fi-FI" sz="1400" dirty="0" smtClean="0">
                          <a:latin typeface="Arial"/>
                          <a:ea typeface="Times New Roman"/>
                        </a:rPr>
                        <a:t>(6,3</a:t>
                      </a:r>
                      <a:r>
                        <a:rPr lang="fi-FI" sz="1400" dirty="0">
                          <a:latin typeface="Arial"/>
                          <a:ea typeface="Times New Roman"/>
                        </a:rPr>
                        <a:t>)</a:t>
                      </a:r>
                      <a:endParaRPr lang="en-US" sz="14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600"/>
                        </a:spcAft>
                      </a:pPr>
                      <a:r>
                        <a:rPr lang="fi-FI" sz="1600" dirty="0" err="1" smtClean="0">
                          <a:latin typeface="Arial"/>
                          <a:ea typeface="Times New Roman"/>
                        </a:rPr>
                        <a:t>Available</a:t>
                      </a:r>
                      <a:r>
                        <a:rPr lang="fi-FI" sz="1600" baseline="0" dirty="0" smtClean="0">
                          <a:latin typeface="Arial"/>
                          <a:ea typeface="Times New Roman"/>
                        </a:rPr>
                        <a:t> </a:t>
                      </a:r>
                      <a:r>
                        <a:rPr lang="fi-FI" sz="1600" baseline="0" dirty="0" err="1" smtClean="0">
                          <a:latin typeface="Arial"/>
                          <a:ea typeface="Times New Roman"/>
                        </a:rPr>
                        <a:t>capacity</a:t>
                      </a:r>
                      <a:r>
                        <a:rPr lang="fi-FI" sz="1600" dirty="0" smtClean="0">
                          <a:latin typeface="Arial"/>
                          <a:ea typeface="Times New Roman"/>
                        </a:rPr>
                        <a:t> </a:t>
                      </a:r>
                      <a:r>
                        <a:rPr lang="fi-FI" sz="1600" dirty="0">
                          <a:latin typeface="Arial"/>
                          <a:ea typeface="Times New Roman"/>
                        </a:rPr>
                        <a:t>(4,7)</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87751">
                <a:tc>
                  <a:txBody>
                    <a:bodyPr/>
                    <a:lstStyle/>
                    <a:p>
                      <a:pPr algn="ctr">
                        <a:spcAft>
                          <a:spcPts val="600"/>
                        </a:spcAft>
                      </a:pPr>
                      <a:r>
                        <a:rPr lang="fi-FI" sz="1600" dirty="0" err="1" smtClean="0">
                          <a:latin typeface="Arial"/>
                          <a:ea typeface="Times New Roman"/>
                        </a:rPr>
                        <a:t>Available</a:t>
                      </a:r>
                      <a:r>
                        <a:rPr lang="fi-FI" sz="1600" baseline="0" dirty="0" smtClean="0">
                          <a:latin typeface="Arial"/>
                          <a:ea typeface="Times New Roman"/>
                        </a:rPr>
                        <a:t> </a:t>
                      </a:r>
                      <a:r>
                        <a:rPr lang="fi-FI" sz="1600" baseline="0" dirty="0" err="1" smtClean="0">
                          <a:latin typeface="Arial"/>
                          <a:ea typeface="Times New Roman"/>
                        </a:rPr>
                        <a:t>capacity</a:t>
                      </a:r>
                      <a:r>
                        <a:rPr lang="fi-FI" sz="1600" dirty="0" smtClean="0">
                          <a:latin typeface="Arial"/>
                          <a:ea typeface="Times New Roman"/>
                        </a:rPr>
                        <a:t> </a:t>
                      </a:r>
                      <a:r>
                        <a:rPr lang="fi-FI" sz="1600" dirty="0">
                          <a:latin typeface="Arial"/>
                          <a:ea typeface="Times New Roman"/>
                        </a:rPr>
                        <a:t>(6,0)</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600"/>
                        </a:spcAft>
                      </a:pPr>
                      <a:r>
                        <a:rPr lang="fi-FI" sz="1400" dirty="0" err="1" smtClean="0">
                          <a:latin typeface="Arial"/>
                          <a:ea typeface="Times New Roman"/>
                        </a:rPr>
                        <a:t>Capability</a:t>
                      </a:r>
                      <a:r>
                        <a:rPr lang="fi-FI" sz="1400" dirty="0" smtClean="0">
                          <a:latin typeface="Arial"/>
                          <a:ea typeface="Times New Roman"/>
                        </a:rPr>
                        <a:t> to </a:t>
                      </a:r>
                      <a:r>
                        <a:rPr lang="fi-FI" sz="1400" dirty="0" err="1" smtClean="0">
                          <a:latin typeface="Arial"/>
                          <a:ea typeface="Times New Roman"/>
                        </a:rPr>
                        <a:t>manage</a:t>
                      </a:r>
                      <a:r>
                        <a:rPr lang="fi-FI" sz="1400" dirty="0" smtClean="0">
                          <a:latin typeface="Arial"/>
                          <a:ea typeface="Times New Roman"/>
                        </a:rPr>
                        <a:t> </a:t>
                      </a:r>
                      <a:r>
                        <a:rPr lang="fi-FI" sz="1400" dirty="0" err="1" smtClean="0">
                          <a:latin typeface="Arial"/>
                          <a:ea typeface="Times New Roman"/>
                        </a:rPr>
                        <a:t>own</a:t>
                      </a:r>
                      <a:r>
                        <a:rPr lang="fi-FI" sz="1400" baseline="0" dirty="0" smtClean="0">
                          <a:latin typeface="Arial"/>
                          <a:ea typeface="Times New Roman"/>
                        </a:rPr>
                        <a:t> </a:t>
                      </a:r>
                      <a:r>
                        <a:rPr lang="fi-FI" sz="1400" baseline="0" dirty="0" err="1" smtClean="0">
                          <a:latin typeface="Arial"/>
                          <a:ea typeface="Times New Roman"/>
                        </a:rPr>
                        <a:t>subcontractors</a:t>
                      </a:r>
                      <a:r>
                        <a:rPr lang="fi-FI" sz="1400" baseline="0" dirty="0" smtClean="0">
                          <a:latin typeface="Arial"/>
                          <a:ea typeface="Times New Roman"/>
                        </a:rPr>
                        <a:t> /</a:t>
                      </a:r>
                      <a:r>
                        <a:rPr lang="fi-FI" sz="1400" baseline="0" dirty="0" err="1" smtClean="0">
                          <a:latin typeface="Arial"/>
                          <a:ea typeface="Times New Roman"/>
                        </a:rPr>
                        <a:t>integration</a:t>
                      </a:r>
                      <a:r>
                        <a:rPr lang="fi-FI" sz="1400" baseline="0" dirty="0" smtClean="0">
                          <a:latin typeface="Arial"/>
                          <a:ea typeface="Times New Roman"/>
                        </a:rPr>
                        <a:t> </a:t>
                      </a:r>
                      <a:r>
                        <a:rPr lang="fi-FI" sz="1400" baseline="0" dirty="0" err="1" smtClean="0">
                          <a:latin typeface="Arial"/>
                          <a:ea typeface="Times New Roman"/>
                        </a:rPr>
                        <a:t>capability</a:t>
                      </a:r>
                      <a:r>
                        <a:rPr lang="fi-FI" sz="1400" baseline="0" dirty="0" smtClean="0">
                          <a:latin typeface="Arial"/>
                          <a:ea typeface="Times New Roman"/>
                        </a:rPr>
                        <a:t> </a:t>
                      </a:r>
                      <a:r>
                        <a:rPr lang="fi-FI" sz="1400" dirty="0" smtClean="0">
                          <a:latin typeface="Arial"/>
                          <a:ea typeface="Times New Roman"/>
                        </a:rPr>
                        <a:t>(4,4)</a:t>
                      </a:r>
                      <a:endParaRPr lang="en-US" sz="14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87751">
                <a:tc>
                  <a:txBody>
                    <a:bodyPr/>
                    <a:lstStyle/>
                    <a:p>
                      <a:pPr algn="ctr">
                        <a:spcAft>
                          <a:spcPts val="600"/>
                        </a:spcAft>
                      </a:pPr>
                      <a:r>
                        <a:rPr lang="fi-FI" sz="1600" dirty="0" err="1" smtClean="0">
                          <a:latin typeface="Arial"/>
                          <a:ea typeface="Times New Roman"/>
                        </a:rPr>
                        <a:t>Economic</a:t>
                      </a:r>
                      <a:r>
                        <a:rPr lang="fi-FI" sz="1600" dirty="0" smtClean="0">
                          <a:latin typeface="Arial"/>
                          <a:ea typeface="Times New Roman"/>
                        </a:rPr>
                        <a:t> </a:t>
                      </a:r>
                      <a:r>
                        <a:rPr lang="fi-FI" sz="1600" dirty="0" err="1" smtClean="0">
                          <a:latin typeface="Arial"/>
                          <a:ea typeface="Times New Roman"/>
                        </a:rPr>
                        <a:t>wealthiness</a:t>
                      </a:r>
                      <a:r>
                        <a:rPr lang="fi-FI" sz="1600" dirty="0" smtClean="0">
                          <a:latin typeface="Arial"/>
                          <a:ea typeface="Times New Roman"/>
                        </a:rPr>
                        <a:t> of the </a:t>
                      </a:r>
                      <a:r>
                        <a:rPr lang="fi-FI" sz="1600" dirty="0" err="1" smtClean="0">
                          <a:latin typeface="Arial"/>
                          <a:ea typeface="Times New Roman"/>
                        </a:rPr>
                        <a:t>contractor</a:t>
                      </a:r>
                      <a:r>
                        <a:rPr lang="fi-FI" sz="1600" dirty="0" smtClean="0">
                          <a:latin typeface="Arial"/>
                          <a:ea typeface="Times New Roman"/>
                        </a:rPr>
                        <a:t> </a:t>
                      </a:r>
                      <a:r>
                        <a:rPr lang="fi-FI" sz="1600" dirty="0">
                          <a:latin typeface="Arial"/>
                          <a:ea typeface="Times New Roman"/>
                        </a:rPr>
                        <a:t>(5,6)</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a:spcAft>
                          <a:spcPts val="600"/>
                        </a:spcAft>
                      </a:pPr>
                      <a:r>
                        <a:rPr lang="fi-FI" sz="1600" dirty="0" err="1" smtClean="0">
                          <a:latin typeface="Arial"/>
                          <a:ea typeface="Times New Roman"/>
                        </a:rPr>
                        <a:t>Quality</a:t>
                      </a:r>
                      <a:r>
                        <a:rPr lang="fi-FI" sz="1600" dirty="0" smtClean="0">
                          <a:latin typeface="Arial"/>
                          <a:ea typeface="Times New Roman"/>
                        </a:rPr>
                        <a:t> of products, </a:t>
                      </a:r>
                      <a:r>
                        <a:rPr lang="fi-FI" sz="1600" dirty="0" err="1" smtClean="0">
                          <a:latin typeface="Arial"/>
                          <a:ea typeface="Times New Roman"/>
                        </a:rPr>
                        <a:t>services</a:t>
                      </a:r>
                      <a:r>
                        <a:rPr lang="fi-FI" sz="1600" dirty="0" smtClean="0">
                          <a:latin typeface="Arial"/>
                          <a:ea typeface="Times New Roman"/>
                        </a:rPr>
                        <a:t> and </a:t>
                      </a:r>
                      <a:r>
                        <a:rPr lang="fi-FI" sz="1600" dirty="0" err="1" smtClean="0">
                          <a:latin typeface="Arial"/>
                          <a:ea typeface="Times New Roman"/>
                        </a:rPr>
                        <a:t>solutions</a:t>
                      </a:r>
                      <a:r>
                        <a:rPr lang="fi-FI" sz="1600" dirty="0" smtClean="0">
                          <a:latin typeface="Arial"/>
                          <a:ea typeface="Times New Roman"/>
                        </a:rPr>
                        <a:t> (</a:t>
                      </a:r>
                      <a:r>
                        <a:rPr lang="fi-FI" sz="1600" dirty="0">
                          <a:latin typeface="Arial"/>
                          <a:ea typeface="Times New Roman"/>
                        </a:rPr>
                        <a:t>4,2)</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85000"/>
                      </a:schemeClr>
                    </a:solidFill>
                  </a:tcPr>
                </a:tc>
              </a:tr>
              <a:tr h="487751">
                <a:tc>
                  <a:txBody>
                    <a:bodyPr/>
                    <a:lstStyle/>
                    <a:p>
                      <a:pPr algn="ctr">
                        <a:spcAft>
                          <a:spcPts val="600"/>
                        </a:spcAft>
                      </a:pPr>
                      <a:r>
                        <a:rPr lang="fi-FI" sz="1600" dirty="0" err="1" smtClean="0">
                          <a:latin typeface="Arial"/>
                          <a:ea typeface="Times New Roman"/>
                        </a:rPr>
                        <a:t>Experiences</a:t>
                      </a:r>
                      <a:r>
                        <a:rPr lang="fi-FI" sz="1600" dirty="0" smtClean="0">
                          <a:latin typeface="Arial"/>
                          <a:ea typeface="Times New Roman"/>
                        </a:rPr>
                        <a:t> </a:t>
                      </a:r>
                      <a:r>
                        <a:rPr lang="fi-FI" sz="1600" dirty="0" err="1" smtClean="0">
                          <a:latin typeface="Arial"/>
                          <a:ea typeface="Times New Roman"/>
                        </a:rPr>
                        <a:t>from</a:t>
                      </a:r>
                      <a:r>
                        <a:rPr lang="fi-FI" sz="1600" dirty="0" smtClean="0">
                          <a:latin typeface="Arial"/>
                          <a:ea typeface="Times New Roman"/>
                        </a:rPr>
                        <a:t> </a:t>
                      </a:r>
                      <a:r>
                        <a:rPr lang="fi-FI" sz="1600" dirty="0" err="1" smtClean="0">
                          <a:latin typeface="Arial"/>
                          <a:ea typeface="Times New Roman"/>
                        </a:rPr>
                        <a:t>previous</a:t>
                      </a:r>
                      <a:r>
                        <a:rPr lang="fi-FI" sz="1600" dirty="0" smtClean="0">
                          <a:latin typeface="Arial"/>
                          <a:ea typeface="Times New Roman"/>
                        </a:rPr>
                        <a:t> </a:t>
                      </a:r>
                      <a:r>
                        <a:rPr lang="fi-FI" sz="1600" dirty="0" err="1" smtClean="0">
                          <a:latin typeface="Arial"/>
                          <a:ea typeface="Times New Roman"/>
                        </a:rPr>
                        <a:t>projects</a:t>
                      </a:r>
                      <a:r>
                        <a:rPr lang="fi-FI" sz="1600" baseline="0" dirty="0" smtClean="0">
                          <a:latin typeface="Arial"/>
                          <a:ea typeface="Times New Roman"/>
                        </a:rPr>
                        <a:t> </a:t>
                      </a:r>
                      <a:r>
                        <a:rPr lang="fi-FI" sz="1600" dirty="0" smtClean="0">
                          <a:latin typeface="Arial"/>
                          <a:ea typeface="Times New Roman"/>
                        </a:rPr>
                        <a:t>(</a:t>
                      </a:r>
                      <a:r>
                        <a:rPr lang="fi-FI" sz="1600" dirty="0">
                          <a:latin typeface="Arial"/>
                          <a:ea typeface="Times New Roman"/>
                        </a:rPr>
                        <a:t>5,5)</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66FF"/>
                    </a:solidFill>
                  </a:tcPr>
                </a:tc>
                <a:tc>
                  <a:txBody>
                    <a:bodyPr/>
                    <a:lstStyle/>
                    <a:p>
                      <a:pPr algn="ctr">
                        <a:spcAft>
                          <a:spcPts val="600"/>
                        </a:spcAft>
                      </a:pPr>
                      <a:r>
                        <a:rPr lang="fi-FI" sz="1600" dirty="0" err="1" smtClean="0">
                          <a:latin typeface="Arial"/>
                          <a:ea typeface="Times New Roman"/>
                        </a:rPr>
                        <a:t>Economic</a:t>
                      </a:r>
                      <a:r>
                        <a:rPr lang="fi-FI" sz="1600" dirty="0" smtClean="0">
                          <a:latin typeface="Arial"/>
                          <a:ea typeface="Times New Roman"/>
                        </a:rPr>
                        <a:t> </a:t>
                      </a:r>
                      <a:r>
                        <a:rPr lang="fi-FI" sz="1600" dirty="0" err="1" smtClean="0">
                          <a:latin typeface="Arial"/>
                          <a:ea typeface="Times New Roman"/>
                        </a:rPr>
                        <a:t>wealthiness</a:t>
                      </a:r>
                      <a:r>
                        <a:rPr lang="fi-FI" sz="1600" dirty="0" smtClean="0">
                          <a:latin typeface="Arial"/>
                          <a:ea typeface="Times New Roman"/>
                        </a:rPr>
                        <a:t> of the </a:t>
                      </a:r>
                      <a:r>
                        <a:rPr lang="fi-FI" sz="1600" dirty="0" err="1" smtClean="0">
                          <a:latin typeface="Arial"/>
                          <a:ea typeface="Times New Roman"/>
                        </a:rPr>
                        <a:t>contractor</a:t>
                      </a:r>
                      <a:r>
                        <a:rPr lang="fi-FI" sz="1600" dirty="0" smtClean="0">
                          <a:latin typeface="Arial"/>
                          <a:ea typeface="Times New Roman"/>
                        </a:rPr>
                        <a:t> (</a:t>
                      </a:r>
                      <a:r>
                        <a:rPr lang="fi-FI" sz="1600" dirty="0">
                          <a:latin typeface="Arial"/>
                          <a:ea typeface="Times New Roman"/>
                        </a:rPr>
                        <a:t>3,6)</a:t>
                      </a:r>
                      <a:endParaRPr lang="en-US" sz="1600" dirty="0">
                        <a:latin typeface="Times New Roman"/>
                        <a:ea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bl>
          </a:graphicData>
        </a:graphic>
      </p:graphicFrame>
      <p:grpSp>
        <p:nvGrpSpPr>
          <p:cNvPr id="2" name="Group 20"/>
          <p:cNvGrpSpPr>
            <a:grpSpLocks/>
          </p:cNvGrpSpPr>
          <p:nvPr/>
        </p:nvGrpSpPr>
        <p:grpSpPr bwMode="auto">
          <a:xfrm>
            <a:off x="571500" y="2357438"/>
            <a:ext cx="333375" cy="3808412"/>
            <a:chOff x="571472" y="2357430"/>
            <a:chExt cx="333746" cy="3808239"/>
          </a:xfrm>
        </p:grpSpPr>
        <p:sp>
          <p:nvSpPr>
            <p:cNvPr id="20526" name="TextBox 4"/>
            <p:cNvSpPr txBox="1">
              <a:spLocks noChangeArrowheads="1"/>
            </p:cNvSpPr>
            <p:nvPr/>
          </p:nvSpPr>
          <p:spPr bwMode="auto">
            <a:xfrm>
              <a:off x="571472" y="2357430"/>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dirty="0" smtClean="0"/>
                <a:t>1.</a:t>
              </a:r>
              <a:endParaRPr lang="en-US" dirty="0"/>
            </a:p>
          </p:txBody>
        </p:sp>
        <p:sp>
          <p:nvSpPr>
            <p:cNvPr id="20527" name="TextBox 5"/>
            <p:cNvSpPr txBox="1">
              <a:spLocks noChangeArrowheads="1"/>
            </p:cNvSpPr>
            <p:nvPr/>
          </p:nvSpPr>
          <p:spPr bwMode="auto">
            <a:xfrm>
              <a:off x="571472" y="2906909"/>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dirty="0" smtClean="0"/>
                <a:t>2.</a:t>
              </a:r>
              <a:endParaRPr lang="en-US" dirty="0"/>
            </a:p>
          </p:txBody>
        </p:sp>
        <p:sp>
          <p:nvSpPr>
            <p:cNvPr id="20528" name="TextBox 6"/>
            <p:cNvSpPr txBox="1">
              <a:spLocks noChangeArrowheads="1"/>
            </p:cNvSpPr>
            <p:nvPr/>
          </p:nvSpPr>
          <p:spPr bwMode="auto">
            <a:xfrm>
              <a:off x="571472" y="3429000"/>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dirty="0" smtClean="0"/>
                <a:t>3.</a:t>
              </a:r>
              <a:endParaRPr lang="en-US" dirty="0"/>
            </a:p>
          </p:txBody>
        </p:sp>
        <p:sp>
          <p:nvSpPr>
            <p:cNvPr id="20529" name="TextBox 7"/>
            <p:cNvSpPr txBox="1">
              <a:spLocks noChangeArrowheads="1"/>
            </p:cNvSpPr>
            <p:nvPr/>
          </p:nvSpPr>
          <p:spPr bwMode="auto">
            <a:xfrm>
              <a:off x="571472" y="3907041"/>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4.</a:t>
              </a:r>
              <a:endParaRPr lang="en-US"/>
            </a:p>
          </p:txBody>
        </p:sp>
        <p:sp>
          <p:nvSpPr>
            <p:cNvPr id="20530" name="TextBox 8"/>
            <p:cNvSpPr txBox="1">
              <a:spLocks noChangeArrowheads="1"/>
            </p:cNvSpPr>
            <p:nvPr/>
          </p:nvSpPr>
          <p:spPr bwMode="auto">
            <a:xfrm>
              <a:off x="571472" y="4407107"/>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6.</a:t>
              </a:r>
              <a:endParaRPr lang="en-US"/>
            </a:p>
          </p:txBody>
        </p:sp>
        <p:sp>
          <p:nvSpPr>
            <p:cNvPr id="20531" name="TextBox 9"/>
            <p:cNvSpPr txBox="1">
              <a:spLocks noChangeArrowheads="1"/>
            </p:cNvSpPr>
            <p:nvPr/>
          </p:nvSpPr>
          <p:spPr bwMode="auto">
            <a:xfrm>
              <a:off x="571472" y="4907173"/>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5.</a:t>
              </a:r>
              <a:endParaRPr lang="en-US"/>
            </a:p>
          </p:txBody>
        </p:sp>
        <p:sp>
          <p:nvSpPr>
            <p:cNvPr id="20532" name="TextBox 10"/>
            <p:cNvSpPr txBox="1">
              <a:spLocks noChangeArrowheads="1"/>
            </p:cNvSpPr>
            <p:nvPr/>
          </p:nvSpPr>
          <p:spPr bwMode="auto">
            <a:xfrm>
              <a:off x="571472" y="5857892"/>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7.</a:t>
              </a:r>
              <a:endParaRPr lang="en-US"/>
            </a:p>
          </p:txBody>
        </p:sp>
        <p:sp>
          <p:nvSpPr>
            <p:cNvPr id="20533" name="TextBox 11"/>
            <p:cNvSpPr txBox="1">
              <a:spLocks noChangeArrowheads="1"/>
            </p:cNvSpPr>
            <p:nvPr/>
          </p:nvSpPr>
          <p:spPr bwMode="auto">
            <a:xfrm>
              <a:off x="571472" y="5407239"/>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9.</a:t>
              </a:r>
              <a:endParaRPr lang="en-US"/>
            </a:p>
          </p:txBody>
        </p:sp>
      </p:grpSp>
      <p:grpSp>
        <p:nvGrpSpPr>
          <p:cNvPr id="5" name="Group 21"/>
          <p:cNvGrpSpPr>
            <a:grpSpLocks/>
          </p:cNvGrpSpPr>
          <p:nvPr/>
        </p:nvGrpSpPr>
        <p:grpSpPr bwMode="auto">
          <a:xfrm>
            <a:off x="8096250" y="2357438"/>
            <a:ext cx="433388" cy="3808412"/>
            <a:chOff x="8095906" y="2357430"/>
            <a:chExt cx="433132" cy="3808239"/>
          </a:xfrm>
        </p:grpSpPr>
        <p:sp>
          <p:nvSpPr>
            <p:cNvPr id="20518" name="TextBox 12"/>
            <p:cNvSpPr txBox="1">
              <a:spLocks noChangeArrowheads="1"/>
            </p:cNvSpPr>
            <p:nvPr/>
          </p:nvSpPr>
          <p:spPr bwMode="auto">
            <a:xfrm>
              <a:off x="8095906" y="2357430"/>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1.</a:t>
              </a:r>
              <a:endParaRPr lang="en-US"/>
            </a:p>
          </p:txBody>
        </p:sp>
        <p:sp>
          <p:nvSpPr>
            <p:cNvPr id="20519" name="TextBox 13"/>
            <p:cNvSpPr txBox="1">
              <a:spLocks noChangeArrowheads="1"/>
            </p:cNvSpPr>
            <p:nvPr/>
          </p:nvSpPr>
          <p:spPr bwMode="auto">
            <a:xfrm>
              <a:off x="8095906" y="2906909"/>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2.</a:t>
              </a:r>
              <a:endParaRPr lang="en-US"/>
            </a:p>
          </p:txBody>
        </p:sp>
        <p:sp>
          <p:nvSpPr>
            <p:cNvPr id="20520" name="TextBox 14"/>
            <p:cNvSpPr txBox="1">
              <a:spLocks noChangeArrowheads="1"/>
            </p:cNvSpPr>
            <p:nvPr/>
          </p:nvSpPr>
          <p:spPr bwMode="auto">
            <a:xfrm>
              <a:off x="8095906" y="3429000"/>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3.</a:t>
              </a:r>
              <a:endParaRPr lang="en-US"/>
            </a:p>
          </p:txBody>
        </p:sp>
        <p:sp>
          <p:nvSpPr>
            <p:cNvPr id="20521" name="TextBox 15"/>
            <p:cNvSpPr txBox="1">
              <a:spLocks noChangeArrowheads="1"/>
            </p:cNvSpPr>
            <p:nvPr/>
          </p:nvSpPr>
          <p:spPr bwMode="auto">
            <a:xfrm>
              <a:off x="8095906" y="3907041"/>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5.</a:t>
              </a:r>
              <a:endParaRPr lang="en-US"/>
            </a:p>
          </p:txBody>
        </p:sp>
        <p:sp>
          <p:nvSpPr>
            <p:cNvPr id="20522" name="TextBox 16"/>
            <p:cNvSpPr txBox="1">
              <a:spLocks noChangeArrowheads="1"/>
            </p:cNvSpPr>
            <p:nvPr/>
          </p:nvSpPr>
          <p:spPr bwMode="auto">
            <a:xfrm>
              <a:off x="8095906" y="4407107"/>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9.</a:t>
              </a:r>
              <a:endParaRPr lang="en-US"/>
            </a:p>
          </p:txBody>
        </p:sp>
        <p:sp>
          <p:nvSpPr>
            <p:cNvPr id="20523" name="TextBox 17"/>
            <p:cNvSpPr txBox="1">
              <a:spLocks noChangeArrowheads="1"/>
            </p:cNvSpPr>
            <p:nvPr/>
          </p:nvSpPr>
          <p:spPr bwMode="auto">
            <a:xfrm>
              <a:off x="8095906" y="4907173"/>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12.</a:t>
              </a:r>
              <a:endParaRPr lang="en-US"/>
            </a:p>
          </p:txBody>
        </p:sp>
        <p:sp>
          <p:nvSpPr>
            <p:cNvPr id="20524" name="TextBox 18"/>
            <p:cNvSpPr txBox="1">
              <a:spLocks noChangeArrowheads="1"/>
            </p:cNvSpPr>
            <p:nvPr/>
          </p:nvSpPr>
          <p:spPr bwMode="auto">
            <a:xfrm>
              <a:off x="8095906" y="5857892"/>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14.</a:t>
              </a:r>
              <a:endParaRPr lang="en-US"/>
            </a:p>
          </p:txBody>
        </p:sp>
        <p:sp>
          <p:nvSpPr>
            <p:cNvPr id="20525" name="TextBox 19"/>
            <p:cNvSpPr txBox="1">
              <a:spLocks noChangeArrowheads="1"/>
            </p:cNvSpPr>
            <p:nvPr/>
          </p:nvSpPr>
          <p:spPr bwMode="auto">
            <a:xfrm>
              <a:off x="8095906" y="5407239"/>
              <a:ext cx="4331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defRPr>
              </a:lvl9pPr>
            </a:lstStyle>
            <a:p>
              <a:pPr eaLnBrk="1" hangingPunct="1"/>
              <a:r>
                <a:rPr lang="fi-FI"/>
                <a:t>15.</a:t>
              </a:r>
              <a:endParaRPr lang="en-US"/>
            </a:p>
          </p:txBody>
        </p:sp>
      </p:grpSp>
      <p:sp>
        <p:nvSpPr>
          <p:cNvPr id="24" name="Text Box 4"/>
          <p:cNvSpPr txBox="1">
            <a:spLocks noChangeArrowheads="1"/>
          </p:cNvSpPr>
          <p:nvPr/>
        </p:nvSpPr>
        <p:spPr bwMode="auto">
          <a:xfrm>
            <a:off x="6876256" y="6526515"/>
            <a:ext cx="21237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i-FI" sz="1100" dirty="0" smtClean="0"/>
              <a:t>Ahola &amp; Westerholm, 2008</a:t>
            </a:r>
            <a:endParaRPr lang="en-US" sz="1100" dirty="0"/>
          </a:p>
        </p:txBody>
      </p:sp>
    </p:spTree>
    <p:extLst>
      <p:ext uri="{BB962C8B-B14F-4D97-AF65-F5344CB8AC3E}">
        <p14:creationId xmlns:p14="http://schemas.microsoft.com/office/powerpoint/2010/main" val="1450172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5148064" y="2420888"/>
            <a:ext cx="1296144" cy="2232248"/>
          </a:xfrm>
          <a:prstGeom prst="rect">
            <a:avLst/>
          </a:prstGeom>
          <a:solidFill>
            <a:srgbClr val="CCFF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1400" b="0" i="0" u="none" strike="noStrike" cap="none" normalizeH="0" baseline="0" dirty="0" err="1" smtClean="0">
                <a:ln>
                  <a:noFill/>
                </a:ln>
                <a:solidFill>
                  <a:schemeClr val="tx1"/>
                </a:solidFill>
                <a:effectLst/>
                <a:latin typeface="Arial" charset="0"/>
              </a:rPr>
              <a:t>Offering</a:t>
            </a:r>
            <a:r>
              <a:rPr kumimoji="0" lang="fi-FI" sz="1400" b="0" i="0" u="none" strike="noStrike" cap="none" normalizeH="0" baseline="0" dirty="0" smtClean="0">
                <a:ln>
                  <a:noFill/>
                </a:ln>
                <a:solidFill>
                  <a:schemeClr val="tx1"/>
                </a:solidFill>
                <a:effectLst/>
                <a:latin typeface="Arial" charset="0"/>
              </a:rPr>
              <a:t> </a:t>
            </a:r>
            <a:r>
              <a:rPr kumimoji="0" lang="fi-FI" sz="1400" b="0" i="0" u="none" strike="noStrike" cap="none" normalizeH="0" baseline="0" dirty="0" err="1" smtClean="0">
                <a:ln>
                  <a:noFill/>
                </a:ln>
                <a:solidFill>
                  <a:schemeClr val="tx1"/>
                </a:solidFill>
                <a:effectLst/>
                <a:latin typeface="Arial" charset="0"/>
              </a:rPr>
              <a:t>and/or</a:t>
            </a:r>
            <a:r>
              <a:rPr kumimoji="0" lang="fi-FI" sz="1400" b="0" i="0" u="none" strike="noStrike" cap="none" normalizeH="0" baseline="0" dirty="0" smtClean="0">
                <a:ln>
                  <a:noFill/>
                </a:ln>
                <a:solidFill>
                  <a:schemeClr val="tx1"/>
                </a:solidFill>
                <a:effectLst/>
                <a:latin typeface="Arial" charset="0"/>
              </a:rPr>
              <a:t> </a:t>
            </a:r>
            <a:r>
              <a:rPr kumimoji="0" lang="fi-FI" sz="1400" b="0" i="0" u="none" strike="noStrike" cap="none" normalizeH="0" baseline="0" dirty="0" err="1" smtClean="0">
                <a:ln>
                  <a:noFill/>
                </a:ln>
                <a:solidFill>
                  <a:schemeClr val="tx1"/>
                </a:solidFill>
                <a:effectLst/>
                <a:latin typeface="Arial" charset="0"/>
              </a:rPr>
              <a:t>value</a:t>
            </a:r>
            <a:r>
              <a:rPr kumimoji="0" lang="fi-FI" sz="1400" b="0" i="0" u="none" strike="noStrike" cap="none" normalizeH="0" baseline="0" dirty="0" smtClean="0">
                <a:ln>
                  <a:noFill/>
                </a:ln>
                <a:solidFill>
                  <a:schemeClr val="tx1"/>
                </a:solidFill>
                <a:effectLst/>
                <a:latin typeface="Arial" charset="0"/>
              </a:rPr>
              <a:t> proposition</a:t>
            </a:r>
          </a:p>
        </p:txBody>
      </p:sp>
      <p:sp>
        <p:nvSpPr>
          <p:cNvPr id="9" name="Rectangle 8"/>
          <p:cNvSpPr/>
          <p:nvPr/>
        </p:nvSpPr>
        <p:spPr bwMode="auto">
          <a:xfrm>
            <a:off x="2339752" y="2438244"/>
            <a:ext cx="1224136" cy="2232248"/>
          </a:xfrm>
          <a:prstGeom prst="rect">
            <a:avLst/>
          </a:prstGeom>
          <a:solidFill>
            <a:srgbClr val="CCFF99"/>
          </a:solidFill>
          <a:ln w="28575"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1400" b="0" i="0" u="none" strike="noStrike" cap="none" normalizeH="0" baseline="0" dirty="0" err="1" smtClean="0">
                <a:ln>
                  <a:noFill/>
                </a:ln>
                <a:solidFill>
                  <a:schemeClr val="tx1"/>
                </a:solidFill>
                <a:effectLst/>
                <a:latin typeface="Arial" charset="0"/>
              </a:rPr>
              <a:t>Relationship</a:t>
            </a:r>
            <a:endParaRPr kumimoji="0" lang="fi-FI" sz="14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107504" y="692696"/>
            <a:ext cx="8856984" cy="1019175"/>
          </a:xfrm>
        </p:spPr>
        <p:txBody>
          <a:bodyPr/>
          <a:lstStyle/>
          <a:p>
            <a:r>
              <a:rPr lang="fi-FI" dirty="0" smtClean="0"/>
              <a:t>A </a:t>
            </a:r>
            <a:r>
              <a:rPr lang="fi-FI" dirty="0" err="1" smtClean="0">
                <a:solidFill>
                  <a:srgbClr val="082DCA"/>
                </a:solidFill>
              </a:rPr>
              <a:t>simplified/adjusted</a:t>
            </a:r>
            <a:r>
              <a:rPr lang="fi-FI" dirty="0" smtClean="0">
                <a:solidFill>
                  <a:srgbClr val="082DCA"/>
                </a:solidFill>
              </a:rPr>
              <a:t> </a:t>
            </a:r>
            <a:r>
              <a:rPr lang="fi-FI" dirty="0" smtClean="0"/>
              <a:t>business </a:t>
            </a:r>
            <a:r>
              <a:rPr lang="fi-FI" dirty="0" err="1" smtClean="0"/>
              <a:t>model</a:t>
            </a:r>
            <a:r>
              <a:rPr lang="fi-FI" dirty="0" smtClean="0"/>
              <a:t> </a:t>
            </a:r>
            <a:r>
              <a:rPr lang="fi-FI" dirty="0" err="1" smtClean="0"/>
              <a:t>characterization</a:t>
            </a:r>
            <a:endParaRPr lang="fi-FI" dirty="0"/>
          </a:p>
        </p:txBody>
      </p:sp>
      <p:sp>
        <p:nvSpPr>
          <p:cNvPr id="3" name="Oval 2"/>
          <p:cNvSpPr/>
          <p:nvPr/>
        </p:nvSpPr>
        <p:spPr bwMode="auto">
          <a:xfrm>
            <a:off x="539552" y="2474248"/>
            <a:ext cx="2160240" cy="216024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2000" b="0" i="0" u="none" strike="noStrike" cap="none" normalizeH="0" baseline="0" dirty="0" err="1" smtClean="0">
                <a:ln>
                  <a:noFill/>
                </a:ln>
                <a:solidFill>
                  <a:schemeClr val="tx1"/>
                </a:solidFill>
                <a:effectLst/>
                <a:latin typeface="Arial" charset="0"/>
              </a:rPr>
              <a:t>Network</a:t>
            </a:r>
            <a:r>
              <a:rPr kumimoji="0" lang="fi-FI" sz="2000" b="0" i="0" u="none" strike="noStrike" cap="none" normalizeH="0" baseline="0" dirty="0" smtClean="0">
                <a:ln>
                  <a:noFill/>
                </a:ln>
                <a:solidFill>
                  <a:schemeClr val="tx1"/>
                </a:solidFill>
                <a:effectLst/>
                <a:latin typeface="Arial" charset="0"/>
              </a:rPr>
              <a:t> of </a:t>
            </a:r>
            <a:r>
              <a:rPr kumimoji="0" lang="fi-FI" sz="2000" b="0" i="0" u="none" strike="noStrike" cap="none" normalizeH="0" baseline="0" dirty="0" err="1" smtClean="0">
                <a:ln>
                  <a:noFill/>
                </a:ln>
                <a:solidFill>
                  <a:schemeClr val="tx1"/>
                </a:solidFill>
                <a:effectLst/>
                <a:latin typeface="Arial" charset="0"/>
              </a:rPr>
              <a:t>partners</a:t>
            </a:r>
            <a:r>
              <a:rPr kumimoji="0" lang="fi-FI" sz="2000" b="0" i="0" u="none" strike="noStrike" cap="none" normalizeH="0" baseline="0" dirty="0" smtClean="0">
                <a:ln>
                  <a:noFill/>
                </a:ln>
                <a:solidFill>
                  <a:schemeClr val="tx1"/>
                </a:solidFill>
                <a:effectLst/>
                <a:latin typeface="Arial" charset="0"/>
              </a:rPr>
              <a:t> </a:t>
            </a:r>
            <a:r>
              <a:rPr kumimoji="0" lang="fi-FI" sz="2000" b="0" i="0" u="none" strike="noStrike" cap="none" normalizeH="0" baseline="0" dirty="0" err="1" smtClean="0">
                <a:ln>
                  <a:noFill/>
                </a:ln>
                <a:solidFill>
                  <a:schemeClr val="tx1"/>
                </a:solidFill>
                <a:effectLst/>
                <a:latin typeface="Arial" charset="0"/>
              </a:rPr>
              <a:t>and/or</a:t>
            </a:r>
            <a:r>
              <a:rPr kumimoji="0" lang="fi-FI" sz="2000" b="0" i="0" u="none" strike="noStrike" cap="none" normalizeH="0" dirty="0" smtClean="0">
                <a:ln>
                  <a:noFill/>
                </a:ln>
                <a:solidFill>
                  <a:schemeClr val="tx1"/>
                </a:solidFill>
                <a:effectLst/>
                <a:latin typeface="Arial" charset="0"/>
              </a:rPr>
              <a:t> </a:t>
            </a:r>
            <a:r>
              <a:rPr kumimoji="0" lang="fi-FI" sz="2000" b="0" i="0" u="none" strike="noStrike" cap="none" normalizeH="0" dirty="0" err="1" smtClean="0">
                <a:ln>
                  <a:noFill/>
                </a:ln>
                <a:solidFill>
                  <a:schemeClr val="tx1"/>
                </a:solidFill>
                <a:effectLst/>
                <a:latin typeface="Arial" charset="0"/>
              </a:rPr>
              <a:t>suppliers</a:t>
            </a:r>
            <a:endParaRPr kumimoji="0" lang="fi-FI" sz="2000" b="0" i="0" u="none" strike="noStrike" cap="none" normalizeH="0" baseline="0" dirty="0" smtClean="0">
              <a:ln>
                <a:noFill/>
              </a:ln>
              <a:solidFill>
                <a:schemeClr val="tx1"/>
              </a:solidFill>
              <a:effectLst/>
              <a:latin typeface="Arial" charset="0"/>
            </a:endParaRPr>
          </a:p>
        </p:txBody>
      </p:sp>
      <p:sp>
        <p:nvSpPr>
          <p:cNvPr id="5" name="Oval 4"/>
          <p:cNvSpPr/>
          <p:nvPr/>
        </p:nvSpPr>
        <p:spPr bwMode="auto">
          <a:xfrm>
            <a:off x="3275856" y="2484144"/>
            <a:ext cx="2160240" cy="216024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fi-FI" sz="2000" dirty="0" err="1" smtClean="0"/>
              <a:t>Core</a:t>
            </a:r>
            <a:r>
              <a:rPr lang="fi-FI" sz="2000" dirty="0" smtClean="0"/>
              <a:t> </a:t>
            </a:r>
            <a:r>
              <a:rPr lang="fi-FI" sz="2000" dirty="0" err="1" smtClean="0"/>
              <a:t>capabilities</a:t>
            </a:r>
            <a:endParaRPr kumimoji="0" lang="fi-FI" sz="2000" b="0" i="0" u="none" strike="noStrike" cap="none" normalizeH="0" baseline="0" dirty="0" smtClean="0">
              <a:ln>
                <a:noFill/>
              </a:ln>
              <a:solidFill>
                <a:schemeClr val="tx1"/>
              </a:solidFill>
              <a:effectLst/>
              <a:latin typeface="Arial" charset="0"/>
            </a:endParaRPr>
          </a:p>
        </p:txBody>
      </p:sp>
      <p:sp>
        <p:nvSpPr>
          <p:cNvPr id="6" name="Oval 5"/>
          <p:cNvSpPr/>
          <p:nvPr/>
        </p:nvSpPr>
        <p:spPr bwMode="auto">
          <a:xfrm>
            <a:off x="6156176" y="2456892"/>
            <a:ext cx="2160240" cy="2160240"/>
          </a:xfrm>
          <a:prstGeom prst="ellipse">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fi-FI" sz="2000" dirty="0" err="1" smtClean="0"/>
              <a:t>Customer</a:t>
            </a:r>
            <a:endParaRPr kumimoji="0" lang="fi-FI" sz="20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395536" y="4509120"/>
            <a:ext cx="8208912" cy="1116124"/>
          </a:xfrm>
          <a:prstGeom prst="rect">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1400" b="0" i="0" u="none" strike="noStrike" cap="none" normalizeH="0" baseline="0" dirty="0" err="1" smtClean="0">
                <a:ln>
                  <a:noFill/>
                </a:ln>
                <a:solidFill>
                  <a:schemeClr val="tx1"/>
                </a:solidFill>
                <a:effectLst/>
                <a:latin typeface="Arial" charset="0"/>
              </a:rPr>
              <a:t>Profit</a:t>
            </a:r>
            <a:r>
              <a:rPr lang="fi-FI" dirty="0" err="1" smtClean="0"/>
              <a:t>-making</a:t>
            </a:r>
            <a:r>
              <a:rPr lang="fi-FI" dirty="0" smtClean="0"/>
              <a:t> </a:t>
            </a:r>
            <a:r>
              <a:rPr lang="fi-FI" dirty="0" err="1" smtClean="0"/>
              <a:t>logic</a:t>
            </a:r>
            <a:endParaRPr kumimoji="0" lang="fi-FI" sz="1400" b="0" i="0" u="none" strike="noStrike" cap="none" normalizeH="0" baseline="0" dirty="0" smtClean="0">
              <a:ln>
                <a:noFill/>
              </a:ln>
              <a:solidFill>
                <a:schemeClr val="tx1"/>
              </a:solidFill>
              <a:effectLst/>
              <a:latin typeface="Arial" charset="0"/>
            </a:endParaRPr>
          </a:p>
        </p:txBody>
      </p:sp>
      <p:sp>
        <p:nvSpPr>
          <p:cNvPr id="11" name="Text Box 4"/>
          <p:cNvSpPr txBox="1">
            <a:spLocks noChangeArrowheads="1"/>
          </p:cNvSpPr>
          <p:nvPr/>
        </p:nvSpPr>
        <p:spPr bwMode="auto">
          <a:xfrm>
            <a:off x="6876256" y="6526515"/>
            <a:ext cx="21237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i-FI" sz="1100" dirty="0" smtClean="0"/>
              <a:t>By Karlos Artto, 2013</a:t>
            </a:r>
            <a:endParaRPr lang="en-US" sz="1100" dirty="0"/>
          </a:p>
        </p:txBody>
      </p:sp>
    </p:spTree>
    <p:extLst>
      <p:ext uri="{BB962C8B-B14F-4D97-AF65-F5344CB8AC3E}">
        <p14:creationId xmlns:p14="http://schemas.microsoft.com/office/powerpoint/2010/main" val="4082895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5362" name="Rectangle 2"/>
          <p:cNvSpPr>
            <a:spLocks noGrp="1" noChangeArrowheads="1"/>
          </p:cNvSpPr>
          <p:nvPr>
            <p:ph type="title"/>
          </p:nvPr>
        </p:nvSpPr>
        <p:spPr>
          <a:xfrm>
            <a:off x="642938" y="692696"/>
            <a:ext cx="7773987" cy="1019175"/>
          </a:xfrm>
        </p:spPr>
        <p:txBody>
          <a:bodyPr/>
          <a:lstStyle/>
          <a:p>
            <a:r>
              <a:rPr lang="fi-FI" sz="3200" dirty="0" err="1"/>
              <a:t>Cost</a:t>
            </a:r>
            <a:r>
              <a:rPr lang="fi-FI" sz="3200" dirty="0"/>
              <a:t> </a:t>
            </a:r>
            <a:r>
              <a:rPr lang="fi-FI" sz="3200" dirty="0" err="1"/>
              <a:t>estimate</a:t>
            </a:r>
            <a:r>
              <a:rPr lang="fi-FI" sz="3200" dirty="0"/>
              <a:t> </a:t>
            </a:r>
            <a:r>
              <a:rPr lang="fi-FI" sz="3200" dirty="0" err="1"/>
              <a:t>overruns</a:t>
            </a:r>
            <a:r>
              <a:rPr lang="fi-FI" sz="3200" dirty="0"/>
              <a:t> in </a:t>
            </a:r>
            <a:r>
              <a:rPr lang="fi-FI" sz="3200" dirty="0" err="1"/>
              <a:t>road</a:t>
            </a:r>
            <a:r>
              <a:rPr lang="fi-FI" sz="3200" dirty="0"/>
              <a:t> and </a:t>
            </a:r>
            <a:r>
              <a:rPr lang="fi-FI" sz="3200" dirty="0" err="1"/>
              <a:t>rail</a:t>
            </a:r>
            <a:r>
              <a:rPr lang="fi-FI" sz="3200" dirty="0"/>
              <a:t> </a:t>
            </a:r>
            <a:r>
              <a:rPr lang="fi-FI" sz="3200" dirty="0" err="1"/>
              <a:t>infrastructure</a:t>
            </a:r>
            <a:r>
              <a:rPr lang="fi-FI" sz="3200" dirty="0"/>
              <a:t> </a:t>
            </a:r>
            <a:r>
              <a:rPr lang="fi-FI" sz="3200" dirty="0" err="1"/>
              <a:t>projects</a:t>
            </a:r>
            <a:endParaRPr lang="en-US" sz="3200" dirty="0"/>
          </a:p>
        </p:txBody>
      </p:sp>
      <p:sp>
        <p:nvSpPr>
          <p:cNvPr id="3855363" name="Text Box 3"/>
          <p:cNvSpPr txBox="1">
            <a:spLocks noChangeArrowheads="1"/>
          </p:cNvSpPr>
          <p:nvPr/>
        </p:nvSpPr>
        <p:spPr bwMode="auto">
          <a:xfrm>
            <a:off x="0" y="6613525"/>
            <a:ext cx="1012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0"/>
              </a:spcBef>
              <a:defRPr sz="2400">
                <a:solidFill>
                  <a:schemeClr val="tx1"/>
                </a:solidFill>
                <a:latin typeface="Times New Roman" pitchFamily="18" charset="0"/>
              </a:defRPr>
            </a:lvl1pPr>
            <a:lvl2pPr marL="571500" algn="l" eaLnBrk="0" hangingPunct="0">
              <a:spcBef>
                <a:spcPct val="0"/>
              </a:spcBef>
              <a:defRPr sz="2400">
                <a:solidFill>
                  <a:schemeClr val="tx1"/>
                </a:solidFill>
                <a:latin typeface="Times New Roman" pitchFamily="18" charset="0"/>
              </a:defRPr>
            </a:lvl2pPr>
            <a:lvl3pPr marL="1143000" algn="l" eaLnBrk="0" hangingPunct="0">
              <a:spcBef>
                <a:spcPct val="0"/>
              </a:spcBef>
              <a:defRPr sz="2400">
                <a:solidFill>
                  <a:schemeClr val="tx1"/>
                </a:solidFill>
                <a:latin typeface="Times New Roman" pitchFamily="18" charset="0"/>
              </a:defRPr>
            </a:lvl3pPr>
            <a:lvl4pPr marL="1714500" algn="l" eaLnBrk="0" hangingPunct="0">
              <a:spcBef>
                <a:spcPct val="0"/>
              </a:spcBef>
              <a:defRPr sz="2400">
                <a:solidFill>
                  <a:schemeClr val="tx1"/>
                </a:solidFill>
                <a:latin typeface="Times New Roman" pitchFamily="18" charset="0"/>
              </a:defRPr>
            </a:lvl4pPr>
            <a:lvl5pPr marL="2286000" algn="l" eaLnBrk="0" hangingPunct="0">
              <a:spcBef>
                <a:spcPct val="0"/>
              </a:spcBef>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i-FI" sz="1000">
                <a:latin typeface="Arial" charset="0"/>
              </a:rPr>
              <a:t>Flyvbjerg 2006</a:t>
            </a:r>
            <a:endParaRPr lang="en-US" sz="1000">
              <a:latin typeface="Arial" charset="0"/>
            </a:endParaRPr>
          </a:p>
        </p:txBody>
      </p:sp>
      <p:sp>
        <p:nvSpPr>
          <p:cNvPr id="3855364" name="Rectangle 4"/>
          <p:cNvSpPr>
            <a:spLocks noChangeArrowheads="1"/>
          </p:cNvSpPr>
          <p:nvPr/>
        </p:nvSpPr>
        <p:spPr bwMode="auto">
          <a:xfrm>
            <a:off x="900113" y="2276475"/>
            <a:ext cx="1800225"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i-FI" sz="2000" b="1"/>
              <a:t>Type of project</a:t>
            </a:r>
            <a:endParaRPr lang="en-US" sz="2000" b="1"/>
          </a:p>
        </p:txBody>
      </p:sp>
      <p:sp>
        <p:nvSpPr>
          <p:cNvPr id="3855365" name="Rectangle 5"/>
          <p:cNvSpPr>
            <a:spLocks noChangeArrowheads="1"/>
          </p:cNvSpPr>
          <p:nvPr/>
        </p:nvSpPr>
        <p:spPr bwMode="auto">
          <a:xfrm>
            <a:off x="2700338" y="2276475"/>
            <a:ext cx="1800225"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i-FI" sz="2000" b="1"/>
              <a:t>No. of cases (N)</a:t>
            </a:r>
            <a:endParaRPr lang="en-US" sz="2000" b="1"/>
          </a:p>
        </p:txBody>
      </p:sp>
      <p:sp>
        <p:nvSpPr>
          <p:cNvPr id="3855366" name="Rectangle 6"/>
          <p:cNvSpPr>
            <a:spLocks noChangeArrowheads="1"/>
          </p:cNvSpPr>
          <p:nvPr/>
        </p:nvSpPr>
        <p:spPr bwMode="auto">
          <a:xfrm>
            <a:off x="4500563" y="2276475"/>
            <a:ext cx="1800225"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i-FI" sz="2000" b="1"/>
              <a:t>Average cost overrun %</a:t>
            </a:r>
            <a:endParaRPr lang="en-US" sz="2000" b="1"/>
          </a:p>
        </p:txBody>
      </p:sp>
      <p:sp>
        <p:nvSpPr>
          <p:cNvPr id="3855367" name="Rectangle 7"/>
          <p:cNvSpPr>
            <a:spLocks noChangeArrowheads="1"/>
          </p:cNvSpPr>
          <p:nvPr/>
        </p:nvSpPr>
        <p:spPr bwMode="auto">
          <a:xfrm>
            <a:off x="6300788" y="2276475"/>
            <a:ext cx="1800225"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i-FI" sz="2000" b="1"/>
              <a:t>Standard deviation %</a:t>
            </a:r>
            <a:endParaRPr lang="en-US" sz="2000" b="1"/>
          </a:p>
        </p:txBody>
      </p:sp>
      <p:sp>
        <p:nvSpPr>
          <p:cNvPr id="3855368" name="Rectangle 8"/>
          <p:cNvSpPr>
            <a:spLocks noChangeArrowheads="1"/>
          </p:cNvSpPr>
          <p:nvPr/>
        </p:nvSpPr>
        <p:spPr bwMode="auto">
          <a:xfrm>
            <a:off x="900113" y="3284538"/>
            <a:ext cx="1800225" cy="100806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i-FI" sz="2000"/>
              <a:t>Rail</a:t>
            </a:r>
            <a:endParaRPr lang="en-US" sz="2000"/>
          </a:p>
        </p:txBody>
      </p:sp>
      <p:sp>
        <p:nvSpPr>
          <p:cNvPr id="3855369" name="Rectangle 9"/>
          <p:cNvSpPr>
            <a:spLocks noChangeArrowheads="1"/>
          </p:cNvSpPr>
          <p:nvPr/>
        </p:nvSpPr>
        <p:spPr bwMode="auto">
          <a:xfrm>
            <a:off x="2700338" y="3284538"/>
            <a:ext cx="1800225" cy="100806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58</a:t>
            </a:r>
            <a:endParaRPr lang="en-US" sz="2000"/>
          </a:p>
        </p:txBody>
      </p:sp>
      <p:sp>
        <p:nvSpPr>
          <p:cNvPr id="3855370" name="Rectangle 10"/>
          <p:cNvSpPr>
            <a:spLocks noChangeArrowheads="1"/>
          </p:cNvSpPr>
          <p:nvPr/>
        </p:nvSpPr>
        <p:spPr bwMode="auto">
          <a:xfrm>
            <a:off x="4500563" y="3284538"/>
            <a:ext cx="1800225" cy="100806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44,7</a:t>
            </a:r>
            <a:endParaRPr lang="en-US" sz="2000"/>
          </a:p>
        </p:txBody>
      </p:sp>
      <p:sp>
        <p:nvSpPr>
          <p:cNvPr id="3855371" name="Rectangle 11"/>
          <p:cNvSpPr>
            <a:spLocks noChangeArrowheads="1"/>
          </p:cNvSpPr>
          <p:nvPr/>
        </p:nvSpPr>
        <p:spPr bwMode="auto">
          <a:xfrm>
            <a:off x="6300788" y="3284538"/>
            <a:ext cx="1800225" cy="100806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38,4</a:t>
            </a:r>
            <a:endParaRPr lang="en-US" sz="2000"/>
          </a:p>
        </p:txBody>
      </p:sp>
      <p:sp>
        <p:nvSpPr>
          <p:cNvPr id="3855372" name="Rectangle 12"/>
          <p:cNvSpPr>
            <a:spLocks noChangeArrowheads="1"/>
          </p:cNvSpPr>
          <p:nvPr/>
        </p:nvSpPr>
        <p:spPr bwMode="auto">
          <a:xfrm>
            <a:off x="900113" y="4292600"/>
            <a:ext cx="1800225"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i-FI" sz="2000"/>
              <a:t>Bridges &amp; tunnels</a:t>
            </a:r>
            <a:endParaRPr lang="en-US" sz="2000"/>
          </a:p>
        </p:txBody>
      </p:sp>
      <p:sp>
        <p:nvSpPr>
          <p:cNvPr id="3855373" name="Rectangle 13"/>
          <p:cNvSpPr>
            <a:spLocks noChangeArrowheads="1"/>
          </p:cNvSpPr>
          <p:nvPr/>
        </p:nvSpPr>
        <p:spPr bwMode="auto">
          <a:xfrm>
            <a:off x="2700338" y="4292600"/>
            <a:ext cx="1800225"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33</a:t>
            </a:r>
            <a:endParaRPr lang="en-US" sz="2000"/>
          </a:p>
        </p:txBody>
      </p:sp>
      <p:sp>
        <p:nvSpPr>
          <p:cNvPr id="3855374" name="Rectangle 14"/>
          <p:cNvSpPr>
            <a:spLocks noChangeArrowheads="1"/>
          </p:cNvSpPr>
          <p:nvPr/>
        </p:nvSpPr>
        <p:spPr bwMode="auto">
          <a:xfrm>
            <a:off x="4500563" y="4292600"/>
            <a:ext cx="1800225"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33,8</a:t>
            </a:r>
            <a:endParaRPr lang="en-US" sz="2000"/>
          </a:p>
        </p:txBody>
      </p:sp>
      <p:sp>
        <p:nvSpPr>
          <p:cNvPr id="3855375" name="Rectangle 15"/>
          <p:cNvSpPr>
            <a:spLocks noChangeArrowheads="1"/>
          </p:cNvSpPr>
          <p:nvPr/>
        </p:nvSpPr>
        <p:spPr bwMode="auto">
          <a:xfrm>
            <a:off x="6300788" y="4292600"/>
            <a:ext cx="1800225"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62,4</a:t>
            </a:r>
            <a:endParaRPr lang="en-US" sz="2000"/>
          </a:p>
        </p:txBody>
      </p:sp>
      <p:sp>
        <p:nvSpPr>
          <p:cNvPr id="3855376" name="Rectangle 16"/>
          <p:cNvSpPr>
            <a:spLocks noChangeArrowheads="1"/>
          </p:cNvSpPr>
          <p:nvPr/>
        </p:nvSpPr>
        <p:spPr bwMode="auto">
          <a:xfrm>
            <a:off x="900113" y="5300663"/>
            <a:ext cx="1800225" cy="100806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fi-FI" sz="2000"/>
              <a:t>Road</a:t>
            </a:r>
            <a:endParaRPr lang="en-US" sz="2000"/>
          </a:p>
        </p:txBody>
      </p:sp>
      <p:sp>
        <p:nvSpPr>
          <p:cNvPr id="3855377" name="Rectangle 17"/>
          <p:cNvSpPr>
            <a:spLocks noChangeArrowheads="1"/>
          </p:cNvSpPr>
          <p:nvPr/>
        </p:nvSpPr>
        <p:spPr bwMode="auto">
          <a:xfrm>
            <a:off x="2700338" y="5300663"/>
            <a:ext cx="1800225" cy="100806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167</a:t>
            </a:r>
            <a:endParaRPr lang="en-US" sz="2000"/>
          </a:p>
        </p:txBody>
      </p:sp>
      <p:sp>
        <p:nvSpPr>
          <p:cNvPr id="3855378" name="Rectangle 18"/>
          <p:cNvSpPr>
            <a:spLocks noChangeArrowheads="1"/>
          </p:cNvSpPr>
          <p:nvPr/>
        </p:nvSpPr>
        <p:spPr bwMode="auto">
          <a:xfrm>
            <a:off x="4500563" y="5300663"/>
            <a:ext cx="1800225" cy="100806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20,4</a:t>
            </a:r>
            <a:endParaRPr lang="en-US" sz="2000"/>
          </a:p>
        </p:txBody>
      </p:sp>
      <p:sp>
        <p:nvSpPr>
          <p:cNvPr id="3855379" name="Rectangle 19"/>
          <p:cNvSpPr>
            <a:spLocks noChangeArrowheads="1"/>
          </p:cNvSpPr>
          <p:nvPr/>
        </p:nvSpPr>
        <p:spPr bwMode="auto">
          <a:xfrm>
            <a:off x="6300788" y="5300663"/>
            <a:ext cx="1800225" cy="1008062"/>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2000"/>
              <a:t>29,9</a:t>
            </a:r>
            <a:endParaRPr lang="en-US" sz="2000"/>
          </a:p>
        </p:txBody>
      </p:sp>
    </p:spTree>
    <p:extLst>
      <p:ext uri="{BB962C8B-B14F-4D97-AF65-F5344CB8AC3E}">
        <p14:creationId xmlns:p14="http://schemas.microsoft.com/office/powerpoint/2010/main" val="264974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p:cNvPicPr/>
          <p:nvPr/>
        </p:nvPicPr>
        <p:blipFill>
          <a:blip r:embed="rId3" cstate="print"/>
          <a:srcRect/>
          <a:stretch>
            <a:fillRect/>
          </a:stretch>
        </p:blipFill>
        <p:spPr bwMode="auto">
          <a:xfrm>
            <a:off x="2195736" y="2132856"/>
            <a:ext cx="4392488" cy="4032448"/>
          </a:xfrm>
          <a:prstGeom prst="rect">
            <a:avLst/>
          </a:prstGeom>
          <a:noFill/>
          <a:ln w="9525">
            <a:noFill/>
            <a:miter lim="800000"/>
            <a:headEnd/>
            <a:tailEnd/>
          </a:ln>
        </p:spPr>
      </p:pic>
      <p:sp>
        <p:nvSpPr>
          <p:cNvPr id="5" name="Rectangle 3"/>
          <p:cNvSpPr txBox="1">
            <a:spLocks noChangeArrowheads="1"/>
          </p:cNvSpPr>
          <p:nvPr/>
        </p:nvSpPr>
        <p:spPr>
          <a:xfrm>
            <a:off x="108744" y="620688"/>
            <a:ext cx="8782844" cy="1019175"/>
          </a:xfrm>
          <a:prstGeom prst="rect">
            <a:avLst/>
          </a:prstGeom>
        </p:spPr>
        <p:txBody>
          <a:bodyPr/>
          <a:lstStyle>
            <a:lvl1pPr algn="ctr" defTabSz="762000" rtl="0" eaLnBrk="0" fontAlgn="base" hangingPunct="0">
              <a:spcBef>
                <a:spcPct val="0"/>
              </a:spcBef>
              <a:spcAft>
                <a:spcPct val="0"/>
              </a:spcAft>
              <a:defRPr sz="3600" b="1">
                <a:solidFill>
                  <a:schemeClr val="tx2"/>
                </a:solidFill>
                <a:latin typeface="+mj-lt"/>
                <a:ea typeface="+mj-ea"/>
                <a:cs typeface="+mj-cs"/>
              </a:defRPr>
            </a:lvl1pPr>
            <a:lvl2pPr algn="ctr" defTabSz="762000" rtl="0" eaLnBrk="0" fontAlgn="base" hangingPunct="0">
              <a:spcBef>
                <a:spcPct val="0"/>
              </a:spcBef>
              <a:spcAft>
                <a:spcPct val="0"/>
              </a:spcAft>
              <a:defRPr sz="3600" b="1">
                <a:solidFill>
                  <a:schemeClr val="tx2"/>
                </a:solidFill>
                <a:latin typeface="Verdana" pitchFamily="34" charset="0"/>
              </a:defRPr>
            </a:lvl2pPr>
            <a:lvl3pPr algn="ctr" defTabSz="762000" rtl="0" eaLnBrk="0" fontAlgn="base" hangingPunct="0">
              <a:spcBef>
                <a:spcPct val="0"/>
              </a:spcBef>
              <a:spcAft>
                <a:spcPct val="0"/>
              </a:spcAft>
              <a:defRPr sz="3600" b="1">
                <a:solidFill>
                  <a:schemeClr val="tx2"/>
                </a:solidFill>
                <a:latin typeface="Verdana" pitchFamily="34" charset="0"/>
              </a:defRPr>
            </a:lvl3pPr>
            <a:lvl4pPr algn="ctr" defTabSz="762000" rtl="0" eaLnBrk="0" fontAlgn="base" hangingPunct="0">
              <a:spcBef>
                <a:spcPct val="0"/>
              </a:spcBef>
              <a:spcAft>
                <a:spcPct val="0"/>
              </a:spcAft>
              <a:defRPr sz="3600" b="1">
                <a:solidFill>
                  <a:schemeClr val="tx2"/>
                </a:solidFill>
                <a:latin typeface="Verdana" pitchFamily="34" charset="0"/>
              </a:defRPr>
            </a:lvl4pPr>
            <a:lvl5pPr algn="ctr" defTabSz="762000" rtl="0" eaLnBrk="0" fontAlgn="base" hangingPunct="0">
              <a:spcBef>
                <a:spcPct val="0"/>
              </a:spcBef>
              <a:spcAft>
                <a:spcPct val="0"/>
              </a:spcAft>
              <a:defRPr sz="3600" b="1">
                <a:solidFill>
                  <a:schemeClr val="tx2"/>
                </a:solidFill>
                <a:latin typeface="Verdana" pitchFamily="34" charset="0"/>
              </a:defRPr>
            </a:lvl5pPr>
            <a:lvl6pPr marL="457200" algn="ctr" defTabSz="762000" rtl="0" eaLnBrk="0" fontAlgn="base" hangingPunct="0">
              <a:spcBef>
                <a:spcPct val="0"/>
              </a:spcBef>
              <a:spcAft>
                <a:spcPct val="0"/>
              </a:spcAft>
              <a:defRPr sz="3600" b="1">
                <a:solidFill>
                  <a:schemeClr val="tx2"/>
                </a:solidFill>
                <a:latin typeface="Verdana" pitchFamily="34" charset="0"/>
              </a:defRPr>
            </a:lvl6pPr>
            <a:lvl7pPr marL="914400" algn="ctr" defTabSz="762000" rtl="0" eaLnBrk="0" fontAlgn="base" hangingPunct="0">
              <a:spcBef>
                <a:spcPct val="0"/>
              </a:spcBef>
              <a:spcAft>
                <a:spcPct val="0"/>
              </a:spcAft>
              <a:defRPr sz="3600" b="1">
                <a:solidFill>
                  <a:schemeClr val="tx2"/>
                </a:solidFill>
                <a:latin typeface="Verdana" pitchFamily="34" charset="0"/>
              </a:defRPr>
            </a:lvl7pPr>
            <a:lvl8pPr marL="1371600" algn="ctr" defTabSz="762000" rtl="0" eaLnBrk="0" fontAlgn="base" hangingPunct="0">
              <a:spcBef>
                <a:spcPct val="0"/>
              </a:spcBef>
              <a:spcAft>
                <a:spcPct val="0"/>
              </a:spcAft>
              <a:defRPr sz="3600" b="1">
                <a:solidFill>
                  <a:schemeClr val="tx2"/>
                </a:solidFill>
                <a:latin typeface="Verdana" pitchFamily="34" charset="0"/>
              </a:defRPr>
            </a:lvl8pPr>
            <a:lvl9pPr marL="1828800" algn="ctr" defTabSz="762000" rtl="0" eaLnBrk="0" fontAlgn="base" hangingPunct="0">
              <a:spcBef>
                <a:spcPct val="0"/>
              </a:spcBef>
              <a:spcAft>
                <a:spcPct val="0"/>
              </a:spcAft>
              <a:defRPr sz="3600" b="1">
                <a:solidFill>
                  <a:schemeClr val="tx2"/>
                </a:solidFill>
                <a:latin typeface="Verdana" pitchFamily="34" charset="0"/>
              </a:defRPr>
            </a:lvl9pPr>
          </a:lstStyle>
          <a:p>
            <a:r>
              <a:rPr lang="fi-FI" sz="3200" dirty="0" smtClean="0"/>
              <a:t>Project </a:t>
            </a:r>
            <a:r>
              <a:rPr lang="fi-FI" sz="3200" dirty="0" err="1" smtClean="0"/>
              <a:t>success</a:t>
            </a:r>
            <a:r>
              <a:rPr lang="fi-FI" sz="3200" dirty="0" smtClean="0"/>
              <a:t> </a:t>
            </a:r>
            <a:r>
              <a:rPr lang="fi-FI" sz="3200" dirty="0" err="1" smtClean="0"/>
              <a:t>criteria</a:t>
            </a:r>
            <a:r>
              <a:rPr lang="fi-FI" sz="3200" dirty="0" smtClean="0"/>
              <a:t> </a:t>
            </a:r>
            <a:r>
              <a:rPr lang="fi-FI" sz="3200" dirty="0" err="1" smtClean="0"/>
              <a:t>framework</a:t>
            </a:r>
            <a:r>
              <a:rPr lang="fi-FI" sz="3200" dirty="0" smtClean="0"/>
              <a:t> </a:t>
            </a:r>
            <a:r>
              <a:rPr lang="fi-FI" sz="2400" b="0" dirty="0" smtClean="0"/>
              <a:t>(</a:t>
            </a:r>
            <a:r>
              <a:rPr lang="fi-FI" sz="2400" b="0" dirty="0" err="1" smtClean="0"/>
              <a:t>by</a:t>
            </a:r>
            <a:r>
              <a:rPr lang="fi-FI" sz="2400" b="0" dirty="0" smtClean="0"/>
              <a:t> Artto &amp; Ahola, </a:t>
            </a:r>
            <a:r>
              <a:rPr lang="fi-FI" sz="2400" b="0" dirty="0" err="1" smtClean="0"/>
              <a:t>under</a:t>
            </a:r>
            <a:r>
              <a:rPr lang="fi-FI" sz="2400" b="0" dirty="0" smtClean="0"/>
              <a:t> </a:t>
            </a:r>
            <a:r>
              <a:rPr lang="fi-FI" sz="2400" b="0" dirty="0" err="1" smtClean="0"/>
              <a:t>development</a:t>
            </a:r>
            <a:r>
              <a:rPr lang="fi-FI" sz="2400" b="0" dirty="0" smtClean="0"/>
              <a:t>)</a:t>
            </a:r>
            <a:endParaRPr lang="en-US" sz="2400" b="0" dirty="0"/>
          </a:p>
        </p:txBody>
      </p:sp>
      <p:sp>
        <p:nvSpPr>
          <p:cNvPr id="6" name="Text Box 4"/>
          <p:cNvSpPr txBox="1">
            <a:spLocks noChangeArrowheads="1"/>
          </p:cNvSpPr>
          <p:nvPr/>
        </p:nvSpPr>
        <p:spPr bwMode="auto">
          <a:xfrm>
            <a:off x="6767860" y="6395710"/>
            <a:ext cx="21237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i-FI" sz="1100" dirty="0" smtClean="0"/>
              <a:t>Artto &amp; Ahola, 2013 (</a:t>
            </a:r>
            <a:r>
              <a:rPr lang="fi-FI" sz="1100" dirty="0" err="1" smtClean="0"/>
              <a:t>Draft</a:t>
            </a:r>
            <a:r>
              <a:rPr lang="fi-FI" sz="1100" dirty="0" smtClean="0"/>
              <a:t>)</a:t>
            </a:r>
            <a:endParaRPr lang="en-US" sz="1100" dirty="0"/>
          </a:p>
        </p:txBody>
      </p:sp>
    </p:spTree>
    <p:extLst>
      <p:ext uri="{BB962C8B-B14F-4D97-AF65-F5344CB8AC3E}">
        <p14:creationId xmlns:p14="http://schemas.microsoft.com/office/powerpoint/2010/main" val="3019468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nvPr/>
        </p:nvPicPr>
        <p:blipFill>
          <a:blip r:embed="rId2" cstate="print"/>
          <a:srcRect/>
          <a:stretch>
            <a:fillRect/>
          </a:stretch>
        </p:blipFill>
        <p:spPr bwMode="auto">
          <a:xfrm>
            <a:off x="2771800" y="5098755"/>
            <a:ext cx="1939720" cy="1714621"/>
          </a:xfrm>
          <a:prstGeom prst="rect">
            <a:avLst/>
          </a:prstGeom>
          <a:noFill/>
          <a:ln w="9525">
            <a:noFill/>
            <a:miter lim="800000"/>
            <a:headEnd/>
            <a:tailEnd/>
          </a:ln>
        </p:spPr>
      </p:pic>
      <p:sp>
        <p:nvSpPr>
          <p:cNvPr id="5" name="Rectangle 3"/>
          <p:cNvSpPr txBox="1">
            <a:spLocks noChangeArrowheads="1"/>
          </p:cNvSpPr>
          <p:nvPr/>
        </p:nvSpPr>
        <p:spPr>
          <a:xfrm>
            <a:off x="0" y="620688"/>
            <a:ext cx="9108504" cy="1019175"/>
          </a:xfrm>
          <a:prstGeom prst="rect">
            <a:avLst/>
          </a:prstGeom>
        </p:spPr>
        <p:txBody>
          <a:bodyPr/>
          <a:lstStyle>
            <a:lvl1pPr algn="ctr" defTabSz="762000" rtl="0" eaLnBrk="0" fontAlgn="base" hangingPunct="0">
              <a:spcBef>
                <a:spcPct val="0"/>
              </a:spcBef>
              <a:spcAft>
                <a:spcPct val="0"/>
              </a:spcAft>
              <a:defRPr sz="3600" b="1">
                <a:solidFill>
                  <a:schemeClr val="tx2"/>
                </a:solidFill>
                <a:latin typeface="+mj-lt"/>
                <a:ea typeface="+mj-ea"/>
                <a:cs typeface="+mj-cs"/>
              </a:defRPr>
            </a:lvl1pPr>
            <a:lvl2pPr algn="ctr" defTabSz="762000" rtl="0" eaLnBrk="0" fontAlgn="base" hangingPunct="0">
              <a:spcBef>
                <a:spcPct val="0"/>
              </a:spcBef>
              <a:spcAft>
                <a:spcPct val="0"/>
              </a:spcAft>
              <a:defRPr sz="3600" b="1">
                <a:solidFill>
                  <a:schemeClr val="tx2"/>
                </a:solidFill>
                <a:latin typeface="Verdana" pitchFamily="34" charset="0"/>
              </a:defRPr>
            </a:lvl2pPr>
            <a:lvl3pPr algn="ctr" defTabSz="762000" rtl="0" eaLnBrk="0" fontAlgn="base" hangingPunct="0">
              <a:spcBef>
                <a:spcPct val="0"/>
              </a:spcBef>
              <a:spcAft>
                <a:spcPct val="0"/>
              </a:spcAft>
              <a:defRPr sz="3600" b="1">
                <a:solidFill>
                  <a:schemeClr val="tx2"/>
                </a:solidFill>
                <a:latin typeface="Verdana" pitchFamily="34" charset="0"/>
              </a:defRPr>
            </a:lvl3pPr>
            <a:lvl4pPr algn="ctr" defTabSz="762000" rtl="0" eaLnBrk="0" fontAlgn="base" hangingPunct="0">
              <a:spcBef>
                <a:spcPct val="0"/>
              </a:spcBef>
              <a:spcAft>
                <a:spcPct val="0"/>
              </a:spcAft>
              <a:defRPr sz="3600" b="1">
                <a:solidFill>
                  <a:schemeClr val="tx2"/>
                </a:solidFill>
                <a:latin typeface="Verdana" pitchFamily="34" charset="0"/>
              </a:defRPr>
            </a:lvl4pPr>
            <a:lvl5pPr algn="ctr" defTabSz="762000" rtl="0" eaLnBrk="0" fontAlgn="base" hangingPunct="0">
              <a:spcBef>
                <a:spcPct val="0"/>
              </a:spcBef>
              <a:spcAft>
                <a:spcPct val="0"/>
              </a:spcAft>
              <a:defRPr sz="3600" b="1">
                <a:solidFill>
                  <a:schemeClr val="tx2"/>
                </a:solidFill>
                <a:latin typeface="Verdana" pitchFamily="34" charset="0"/>
              </a:defRPr>
            </a:lvl5pPr>
            <a:lvl6pPr marL="457200" algn="ctr" defTabSz="762000" rtl="0" eaLnBrk="0" fontAlgn="base" hangingPunct="0">
              <a:spcBef>
                <a:spcPct val="0"/>
              </a:spcBef>
              <a:spcAft>
                <a:spcPct val="0"/>
              </a:spcAft>
              <a:defRPr sz="3600" b="1">
                <a:solidFill>
                  <a:schemeClr val="tx2"/>
                </a:solidFill>
                <a:latin typeface="Verdana" pitchFamily="34" charset="0"/>
              </a:defRPr>
            </a:lvl6pPr>
            <a:lvl7pPr marL="914400" algn="ctr" defTabSz="762000" rtl="0" eaLnBrk="0" fontAlgn="base" hangingPunct="0">
              <a:spcBef>
                <a:spcPct val="0"/>
              </a:spcBef>
              <a:spcAft>
                <a:spcPct val="0"/>
              </a:spcAft>
              <a:defRPr sz="3600" b="1">
                <a:solidFill>
                  <a:schemeClr val="tx2"/>
                </a:solidFill>
                <a:latin typeface="Verdana" pitchFamily="34" charset="0"/>
              </a:defRPr>
            </a:lvl7pPr>
            <a:lvl8pPr marL="1371600" algn="ctr" defTabSz="762000" rtl="0" eaLnBrk="0" fontAlgn="base" hangingPunct="0">
              <a:spcBef>
                <a:spcPct val="0"/>
              </a:spcBef>
              <a:spcAft>
                <a:spcPct val="0"/>
              </a:spcAft>
              <a:defRPr sz="3600" b="1">
                <a:solidFill>
                  <a:schemeClr val="tx2"/>
                </a:solidFill>
                <a:latin typeface="Verdana" pitchFamily="34" charset="0"/>
              </a:defRPr>
            </a:lvl8pPr>
            <a:lvl9pPr marL="1828800" algn="ctr" defTabSz="762000" rtl="0" eaLnBrk="0" fontAlgn="base" hangingPunct="0">
              <a:spcBef>
                <a:spcPct val="0"/>
              </a:spcBef>
              <a:spcAft>
                <a:spcPct val="0"/>
              </a:spcAft>
              <a:defRPr sz="3600" b="1">
                <a:solidFill>
                  <a:schemeClr val="tx2"/>
                </a:solidFill>
                <a:latin typeface="Verdana" pitchFamily="34" charset="0"/>
              </a:defRPr>
            </a:lvl9pPr>
          </a:lstStyle>
          <a:p>
            <a:pPr algn="l"/>
            <a:r>
              <a:rPr lang="fi-FI" sz="2400" dirty="0" smtClean="0"/>
              <a:t>Project </a:t>
            </a:r>
            <a:r>
              <a:rPr lang="fi-FI" sz="2400" dirty="0" err="1" smtClean="0"/>
              <a:t>success</a:t>
            </a:r>
            <a:r>
              <a:rPr lang="fi-FI" sz="2400" dirty="0" smtClean="0"/>
              <a:t> </a:t>
            </a:r>
            <a:r>
              <a:rPr lang="fi-FI" sz="2400" dirty="0" err="1" smtClean="0"/>
              <a:t>criteria</a:t>
            </a:r>
            <a:r>
              <a:rPr lang="fi-FI" sz="2400" dirty="0" smtClean="0"/>
              <a:t> </a:t>
            </a:r>
            <a:r>
              <a:rPr lang="fi-FI" sz="2400" dirty="0" err="1" smtClean="0"/>
              <a:t>framework</a:t>
            </a:r>
            <a:r>
              <a:rPr lang="fi-FI" sz="2400" dirty="0" smtClean="0"/>
              <a:t> in a </a:t>
            </a:r>
            <a:r>
              <a:rPr lang="fi-FI" sz="2400" dirty="0" err="1" smtClean="0"/>
              <a:t>project</a:t>
            </a:r>
            <a:r>
              <a:rPr lang="fi-FI" sz="2400" dirty="0" smtClean="0"/>
              <a:t> </a:t>
            </a:r>
            <a:r>
              <a:rPr lang="fi-FI" sz="2400" dirty="0" err="1" smtClean="0"/>
              <a:t>supply</a:t>
            </a:r>
            <a:r>
              <a:rPr lang="fi-FI" sz="2400" dirty="0" smtClean="0"/>
              <a:t> </a:t>
            </a:r>
            <a:r>
              <a:rPr lang="fi-FI" sz="2400" dirty="0" err="1" smtClean="0"/>
              <a:t>chain</a:t>
            </a:r>
            <a:r>
              <a:rPr lang="fi-FI" sz="2400" dirty="0" smtClean="0"/>
              <a:t> of </a:t>
            </a:r>
            <a:r>
              <a:rPr lang="fi-FI" sz="2400" dirty="0" err="1" smtClean="0"/>
              <a:t>multiple</a:t>
            </a:r>
            <a:r>
              <a:rPr lang="fi-FI" sz="2400" dirty="0" smtClean="0"/>
              <a:t> </a:t>
            </a:r>
            <a:r>
              <a:rPr lang="fi-FI" sz="2400" dirty="0" err="1" smtClean="0"/>
              <a:t>firms</a:t>
            </a:r>
            <a:r>
              <a:rPr lang="fi-FI" sz="2400" dirty="0" smtClean="0"/>
              <a:t> </a:t>
            </a:r>
          </a:p>
          <a:p>
            <a:pPr algn="l"/>
            <a:r>
              <a:rPr lang="fi-FI" sz="1800" b="0" dirty="0" smtClean="0"/>
              <a:t>(</a:t>
            </a:r>
            <a:r>
              <a:rPr lang="fi-FI" sz="1800" b="0" dirty="0" err="1" smtClean="0"/>
              <a:t>by</a:t>
            </a:r>
            <a:r>
              <a:rPr lang="fi-FI" sz="1800" b="0" dirty="0" smtClean="0"/>
              <a:t> Artto &amp; Ahola, </a:t>
            </a:r>
            <a:r>
              <a:rPr lang="fi-FI" sz="1800" b="0" dirty="0" err="1" smtClean="0"/>
              <a:t>under</a:t>
            </a:r>
            <a:r>
              <a:rPr lang="fi-FI" sz="1800" b="0" dirty="0" smtClean="0"/>
              <a:t> </a:t>
            </a:r>
            <a:r>
              <a:rPr lang="fi-FI" sz="1800" b="0" dirty="0" err="1" smtClean="0"/>
              <a:t>development</a:t>
            </a:r>
            <a:r>
              <a:rPr lang="fi-FI" sz="1800" b="0" dirty="0" smtClean="0"/>
              <a:t>)</a:t>
            </a:r>
            <a:endParaRPr lang="en-US" sz="2000" b="0" dirty="0"/>
          </a:p>
        </p:txBody>
      </p:sp>
      <p:sp>
        <p:nvSpPr>
          <p:cNvPr id="6" name="Text Box 4"/>
          <p:cNvSpPr txBox="1">
            <a:spLocks noChangeArrowheads="1"/>
          </p:cNvSpPr>
          <p:nvPr/>
        </p:nvSpPr>
        <p:spPr bwMode="auto">
          <a:xfrm>
            <a:off x="6767860" y="6395710"/>
            <a:ext cx="212372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i-FI" sz="1100" dirty="0" smtClean="0"/>
              <a:t>Artto &amp; Ahola, 2013 (</a:t>
            </a:r>
            <a:r>
              <a:rPr lang="fi-FI" sz="1100" dirty="0" err="1" smtClean="0"/>
              <a:t>Draft</a:t>
            </a:r>
            <a:r>
              <a:rPr lang="fi-FI" sz="1100" dirty="0" smtClean="0"/>
              <a:t>)</a:t>
            </a:r>
            <a:endParaRPr lang="en-US" sz="1100" dirty="0"/>
          </a:p>
        </p:txBody>
      </p:sp>
      <p:pic>
        <p:nvPicPr>
          <p:cNvPr id="8" name="Picture 5"/>
          <p:cNvPicPr/>
          <p:nvPr/>
        </p:nvPicPr>
        <p:blipFill>
          <a:blip r:embed="rId2" cstate="print"/>
          <a:srcRect/>
          <a:stretch>
            <a:fillRect/>
          </a:stretch>
        </p:blipFill>
        <p:spPr bwMode="auto">
          <a:xfrm>
            <a:off x="3732507" y="3368854"/>
            <a:ext cx="1948712" cy="1714621"/>
          </a:xfrm>
          <a:prstGeom prst="rect">
            <a:avLst/>
          </a:prstGeom>
          <a:noFill/>
          <a:ln w="9525">
            <a:noFill/>
            <a:miter lim="800000"/>
            <a:headEnd/>
            <a:tailEnd/>
          </a:ln>
        </p:spPr>
      </p:pic>
      <p:pic>
        <p:nvPicPr>
          <p:cNvPr id="9" name="Picture 5"/>
          <p:cNvPicPr/>
          <p:nvPr/>
        </p:nvPicPr>
        <p:blipFill>
          <a:blip r:embed="rId2" cstate="print"/>
          <a:srcRect/>
          <a:stretch>
            <a:fillRect/>
          </a:stretch>
        </p:blipFill>
        <p:spPr bwMode="auto">
          <a:xfrm>
            <a:off x="4711520" y="1639863"/>
            <a:ext cx="1867712" cy="1714621"/>
          </a:xfrm>
          <a:prstGeom prst="rect">
            <a:avLst/>
          </a:prstGeom>
          <a:noFill/>
          <a:ln w="9525">
            <a:noFill/>
            <a:miter lim="800000"/>
            <a:headEnd/>
            <a:tailEnd/>
          </a:ln>
        </p:spPr>
      </p:pic>
      <p:sp>
        <p:nvSpPr>
          <p:cNvPr id="2" name="TextBox 1"/>
          <p:cNvSpPr txBox="1"/>
          <p:nvPr/>
        </p:nvSpPr>
        <p:spPr>
          <a:xfrm>
            <a:off x="1187624" y="5692427"/>
            <a:ext cx="1440160" cy="584775"/>
          </a:xfrm>
          <a:prstGeom prst="rect">
            <a:avLst/>
          </a:prstGeom>
          <a:noFill/>
        </p:spPr>
        <p:txBody>
          <a:bodyPr wrap="square" rtlCol="0">
            <a:spAutoFit/>
          </a:bodyPr>
          <a:lstStyle/>
          <a:p>
            <a:r>
              <a:rPr lang="fi-FI" b="1" dirty="0" err="1" smtClean="0"/>
              <a:t>Subcontractor</a:t>
            </a:r>
            <a:endParaRPr lang="fi-FI" b="1" dirty="0" smtClean="0"/>
          </a:p>
          <a:p>
            <a:r>
              <a:rPr lang="fi-FI" sz="1200" dirty="0" smtClean="0"/>
              <a:t>(</a:t>
            </a:r>
            <a:r>
              <a:rPr lang="fi-FI" sz="1200" dirty="0" err="1" smtClean="0"/>
              <a:t>or</a:t>
            </a:r>
            <a:r>
              <a:rPr lang="fi-FI" sz="1200" dirty="0" smtClean="0"/>
              <a:t> </a:t>
            </a:r>
            <a:r>
              <a:rPr lang="fi-FI" sz="1200" dirty="0" err="1" smtClean="0"/>
              <a:t>supplier</a:t>
            </a:r>
            <a:r>
              <a:rPr lang="fi-FI" sz="1200" dirty="0" smtClean="0"/>
              <a:t>)</a:t>
            </a:r>
          </a:p>
        </p:txBody>
      </p:sp>
      <p:sp>
        <p:nvSpPr>
          <p:cNvPr id="10" name="TextBox 9"/>
          <p:cNvSpPr txBox="1"/>
          <p:nvPr/>
        </p:nvSpPr>
        <p:spPr>
          <a:xfrm>
            <a:off x="1907704" y="3945132"/>
            <a:ext cx="1728192" cy="584775"/>
          </a:xfrm>
          <a:prstGeom prst="rect">
            <a:avLst/>
          </a:prstGeom>
          <a:noFill/>
        </p:spPr>
        <p:txBody>
          <a:bodyPr wrap="square" rtlCol="0">
            <a:spAutoFit/>
          </a:bodyPr>
          <a:lstStyle/>
          <a:p>
            <a:r>
              <a:rPr lang="fi-FI" b="1" dirty="0" err="1" smtClean="0"/>
              <a:t>Contractor</a:t>
            </a:r>
            <a:r>
              <a:rPr lang="fi-FI" dirty="0" smtClean="0"/>
              <a:t> </a:t>
            </a:r>
          </a:p>
          <a:p>
            <a:r>
              <a:rPr lang="fi-FI" sz="1200" dirty="0" smtClean="0"/>
              <a:t>(</a:t>
            </a:r>
            <a:r>
              <a:rPr lang="fi-FI" sz="1200" dirty="0" err="1" smtClean="0"/>
              <a:t>or</a:t>
            </a:r>
            <a:r>
              <a:rPr lang="fi-FI" sz="1200" dirty="0" smtClean="0"/>
              <a:t> </a:t>
            </a:r>
            <a:r>
              <a:rPr lang="fi-FI" sz="1200" dirty="0" err="1" smtClean="0"/>
              <a:t>systems</a:t>
            </a:r>
            <a:r>
              <a:rPr lang="fi-FI" sz="1200" dirty="0" smtClean="0"/>
              <a:t> </a:t>
            </a:r>
            <a:r>
              <a:rPr lang="fi-FI" sz="1200" dirty="0" err="1" smtClean="0"/>
              <a:t>integrator</a:t>
            </a:r>
            <a:r>
              <a:rPr lang="fi-FI" sz="1200" dirty="0" smtClean="0"/>
              <a:t>)</a:t>
            </a:r>
          </a:p>
        </p:txBody>
      </p:sp>
      <p:sp>
        <p:nvSpPr>
          <p:cNvPr id="11" name="TextBox 10"/>
          <p:cNvSpPr txBox="1"/>
          <p:nvPr/>
        </p:nvSpPr>
        <p:spPr>
          <a:xfrm>
            <a:off x="2983328" y="2222571"/>
            <a:ext cx="1728192" cy="584775"/>
          </a:xfrm>
          <a:prstGeom prst="rect">
            <a:avLst/>
          </a:prstGeom>
          <a:noFill/>
        </p:spPr>
        <p:txBody>
          <a:bodyPr wrap="square" rtlCol="0">
            <a:spAutoFit/>
          </a:bodyPr>
          <a:lstStyle/>
          <a:p>
            <a:r>
              <a:rPr lang="fi-FI" b="1" dirty="0" err="1" smtClean="0"/>
              <a:t>Customer</a:t>
            </a:r>
            <a:r>
              <a:rPr lang="fi-FI" b="1" dirty="0" smtClean="0"/>
              <a:t> </a:t>
            </a:r>
          </a:p>
          <a:p>
            <a:r>
              <a:rPr lang="fi-FI" sz="1200" dirty="0" smtClean="0"/>
              <a:t>(</a:t>
            </a:r>
            <a:r>
              <a:rPr lang="fi-FI" sz="1200" dirty="0" err="1" smtClean="0"/>
              <a:t>e.g</a:t>
            </a:r>
            <a:r>
              <a:rPr lang="fi-FI" sz="1200" dirty="0" smtClean="0"/>
              <a:t>. </a:t>
            </a:r>
            <a:r>
              <a:rPr lang="fi-FI" sz="1200" dirty="0" err="1" smtClean="0"/>
              <a:t>owner-operator</a:t>
            </a:r>
            <a:r>
              <a:rPr lang="fi-FI" sz="1200" dirty="0" smtClean="0"/>
              <a:t>)</a:t>
            </a:r>
          </a:p>
        </p:txBody>
      </p:sp>
      <p:sp>
        <p:nvSpPr>
          <p:cNvPr id="3" name="TextBox 2"/>
          <p:cNvSpPr txBox="1"/>
          <p:nvPr/>
        </p:nvSpPr>
        <p:spPr>
          <a:xfrm>
            <a:off x="4701108" y="3702944"/>
            <a:ext cx="504056" cy="523220"/>
          </a:xfrm>
          <a:prstGeom prst="rect">
            <a:avLst/>
          </a:prstGeom>
          <a:noFill/>
        </p:spPr>
        <p:txBody>
          <a:bodyPr wrap="square" rtlCol="0">
            <a:spAutoFit/>
          </a:bodyPr>
          <a:lstStyle/>
          <a:p>
            <a:r>
              <a:rPr lang="fi-FI" sz="2800" b="1" dirty="0" smtClean="0"/>
              <a:t>X</a:t>
            </a:r>
            <a:endParaRPr lang="fi-FI" sz="2800" b="1" dirty="0"/>
          </a:p>
        </p:txBody>
      </p:sp>
      <p:sp>
        <p:nvSpPr>
          <p:cNvPr id="12" name="TextBox 11"/>
          <p:cNvSpPr txBox="1"/>
          <p:nvPr/>
        </p:nvSpPr>
        <p:spPr>
          <a:xfrm>
            <a:off x="5645376" y="1973953"/>
            <a:ext cx="504056" cy="523220"/>
          </a:xfrm>
          <a:prstGeom prst="rect">
            <a:avLst/>
          </a:prstGeom>
          <a:noFill/>
        </p:spPr>
        <p:txBody>
          <a:bodyPr wrap="square" rtlCol="0">
            <a:spAutoFit/>
          </a:bodyPr>
          <a:lstStyle/>
          <a:p>
            <a:r>
              <a:rPr lang="fi-FI" sz="2800" b="1" dirty="0" smtClean="0"/>
              <a:t>X</a:t>
            </a:r>
            <a:endParaRPr lang="fi-FI" sz="2800" b="1" dirty="0"/>
          </a:p>
        </p:txBody>
      </p:sp>
      <p:sp>
        <p:nvSpPr>
          <p:cNvPr id="13" name="TextBox 12"/>
          <p:cNvSpPr txBox="1"/>
          <p:nvPr/>
        </p:nvSpPr>
        <p:spPr>
          <a:xfrm>
            <a:off x="3719264" y="5430817"/>
            <a:ext cx="504056" cy="523220"/>
          </a:xfrm>
          <a:prstGeom prst="rect">
            <a:avLst/>
          </a:prstGeom>
          <a:noFill/>
        </p:spPr>
        <p:txBody>
          <a:bodyPr wrap="square" rtlCol="0">
            <a:spAutoFit/>
          </a:bodyPr>
          <a:lstStyle/>
          <a:p>
            <a:r>
              <a:rPr lang="fi-FI" sz="2800" b="1" dirty="0" smtClean="0"/>
              <a:t>X</a:t>
            </a:r>
            <a:endParaRPr lang="fi-FI" sz="2800" b="1" dirty="0"/>
          </a:p>
        </p:txBody>
      </p:sp>
      <p:cxnSp>
        <p:nvCxnSpPr>
          <p:cNvPr id="15" name="Straight Arrow Connector 14"/>
          <p:cNvCxnSpPr/>
          <p:nvPr/>
        </p:nvCxnSpPr>
        <p:spPr bwMode="auto">
          <a:xfrm>
            <a:off x="3950679" y="5969764"/>
            <a:ext cx="0" cy="72008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6" name="Straight Arrow Connector 15"/>
          <p:cNvCxnSpPr/>
          <p:nvPr/>
        </p:nvCxnSpPr>
        <p:spPr bwMode="auto">
          <a:xfrm>
            <a:off x="5895841" y="2564904"/>
            <a:ext cx="0" cy="72008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cxnSp>
        <p:nvCxnSpPr>
          <p:cNvPr id="17" name="Straight Arrow Connector 16"/>
          <p:cNvCxnSpPr/>
          <p:nvPr/>
        </p:nvCxnSpPr>
        <p:spPr bwMode="auto">
          <a:xfrm>
            <a:off x="4953136" y="4293096"/>
            <a:ext cx="0" cy="720080"/>
          </a:xfrm>
          <a:prstGeom prst="straightConnector1">
            <a:avLst/>
          </a:prstGeom>
          <a:solidFill>
            <a:schemeClr val="accent1"/>
          </a:solidFill>
          <a:ln w="28575" cap="flat" cmpd="sng" algn="ctr">
            <a:solidFill>
              <a:schemeClr val="accent1"/>
            </a:solidFill>
            <a:prstDash val="solid"/>
            <a:round/>
            <a:headEnd type="none" w="med" len="med"/>
            <a:tailEnd type="arrow"/>
          </a:ln>
          <a:effectLst/>
        </p:spPr>
      </p:cxnSp>
      <p:grpSp>
        <p:nvGrpSpPr>
          <p:cNvPr id="28" name="Group 27"/>
          <p:cNvGrpSpPr/>
          <p:nvPr/>
        </p:nvGrpSpPr>
        <p:grpSpPr>
          <a:xfrm>
            <a:off x="5411988" y="2203149"/>
            <a:ext cx="960212" cy="19422"/>
            <a:chOff x="6776667" y="3779051"/>
            <a:chExt cx="960212" cy="19422"/>
          </a:xfrm>
        </p:grpSpPr>
        <p:cxnSp>
          <p:nvCxnSpPr>
            <p:cNvPr id="29" name="Straight Arrow Connector 28"/>
            <p:cNvCxnSpPr/>
            <p:nvPr/>
          </p:nvCxnSpPr>
          <p:spPr bwMode="auto">
            <a:xfrm flipH="1">
              <a:off x="6776667" y="3798473"/>
              <a:ext cx="294776"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a:off x="7448847" y="3779051"/>
              <a:ext cx="288032"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grpSp>
        <p:nvGrpSpPr>
          <p:cNvPr id="31" name="Group 30"/>
          <p:cNvGrpSpPr/>
          <p:nvPr/>
        </p:nvGrpSpPr>
        <p:grpSpPr>
          <a:xfrm>
            <a:off x="5411988" y="2695129"/>
            <a:ext cx="960212" cy="504056"/>
            <a:chOff x="6776667" y="4271031"/>
            <a:chExt cx="960212" cy="504056"/>
          </a:xfrm>
        </p:grpSpPr>
        <p:cxnSp>
          <p:nvCxnSpPr>
            <p:cNvPr id="32" name="Straight Arrow Connector 31"/>
            <p:cNvCxnSpPr/>
            <p:nvPr/>
          </p:nvCxnSpPr>
          <p:spPr bwMode="auto">
            <a:xfrm flipH="1">
              <a:off x="6776667" y="4271031"/>
              <a:ext cx="294776"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33" name="Straight Arrow Connector 32"/>
            <p:cNvCxnSpPr/>
            <p:nvPr/>
          </p:nvCxnSpPr>
          <p:spPr bwMode="auto">
            <a:xfrm flipH="1">
              <a:off x="6776667" y="4775087"/>
              <a:ext cx="294776"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34" name="Straight Arrow Connector 33"/>
            <p:cNvCxnSpPr/>
            <p:nvPr/>
          </p:nvCxnSpPr>
          <p:spPr bwMode="auto">
            <a:xfrm>
              <a:off x="7448847" y="4275478"/>
              <a:ext cx="288032"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35" name="Straight Arrow Connector 34"/>
            <p:cNvCxnSpPr/>
            <p:nvPr/>
          </p:nvCxnSpPr>
          <p:spPr bwMode="auto">
            <a:xfrm>
              <a:off x="7448847" y="4775087"/>
              <a:ext cx="288032"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grpSp>
      <p:grpSp>
        <p:nvGrpSpPr>
          <p:cNvPr id="36" name="Group 35"/>
          <p:cNvGrpSpPr/>
          <p:nvPr/>
        </p:nvGrpSpPr>
        <p:grpSpPr>
          <a:xfrm>
            <a:off x="4451776" y="3927992"/>
            <a:ext cx="960212" cy="19422"/>
            <a:chOff x="6776667" y="3779051"/>
            <a:chExt cx="960212" cy="19422"/>
          </a:xfrm>
        </p:grpSpPr>
        <p:cxnSp>
          <p:nvCxnSpPr>
            <p:cNvPr id="37" name="Straight Arrow Connector 36"/>
            <p:cNvCxnSpPr/>
            <p:nvPr/>
          </p:nvCxnSpPr>
          <p:spPr bwMode="auto">
            <a:xfrm flipH="1">
              <a:off x="6776667" y="3798473"/>
              <a:ext cx="294776"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a:off x="7448847" y="3779051"/>
              <a:ext cx="288032"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grpSp>
        <p:nvGrpSpPr>
          <p:cNvPr id="39" name="Group 38"/>
          <p:cNvGrpSpPr/>
          <p:nvPr/>
        </p:nvGrpSpPr>
        <p:grpSpPr>
          <a:xfrm>
            <a:off x="4451776" y="4419972"/>
            <a:ext cx="960212" cy="504056"/>
            <a:chOff x="6776667" y="4271031"/>
            <a:chExt cx="960212" cy="504056"/>
          </a:xfrm>
        </p:grpSpPr>
        <p:cxnSp>
          <p:nvCxnSpPr>
            <p:cNvPr id="40" name="Straight Arrow Connector 39"/>
            <p:cNvCxnSpPr/>
            <p:nvPr/>
          </p:nvCxnSpPr>
          <p:spPr bwMode="auto">
            <a:xfrm flipH="1">
              <a:off x="6776667" y="4271031"/>
              <a:ext cx="294776"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41" name="Straight Arrow Connector 40"/>
            <p:cNvCxnSpPr/>
            <p:nvPr/>
          </p:nvCxnSpPr>
          <p:spPr bwMode="auto">
            <a:xfrm flipH="1">
              <a:off x="6776667" y="4775087"/>
              <a:ext cx="294776"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42" name="Straight Arrow Connector 41"/>
            <p:cNvCxnSpPr/>
            <p:nvPr/>
          </p:nvCxnSpPr>
          <p:spPr bwMode="auto">
            <a:xfrm>
              <a:off x="7448847" y="4275478"/>
              <a:ext cx="288032"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43" name="Straight Arrow Connector 42"/>
            <p:cNvCxnSpPr/>
            <p:nvPr/>
          </p:nvCxnSpPr>
          <p:spPr bwMode="auto">
            <a:xfrm>
              <a:off x="7448847" y="4775087"/>
              <a:ext cx="288032"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grpSp>
      <p:grpSp>
        <p:nvGrpSpPr>
          <p:cNvPr id="44" name="Group 43"/>
          <p:cNvGrpSpPr/>
          <p:nvPr/>
        </p:nvGrpSpPr>
        <p:grpSpPr>
          <a:xfrm>
            <a:off x="3491186" y="5670412"/>
            <a:ext cx="960212" cy="19422"/>
            <a:chOff x="6776667" y="3779051"/>
            <a:chExt cx="960212" cy="19422"/>
          </a:xfrm>
        </p:grpSpPr>
        <p:cxnSp>
          <p:nvCxnSpPr>
            <p:cNvPr id="45" name="Straight Arrow Connector 44"/>
            <p:cNvCxnSpPr/>
            <p:nvPr/>
          </p:nvCxnSpPr>
          <p:spPr bwMode="auto">
            <a:xfrm flipH="1">
              <a:off x="6776667" y="3798473"/>
              <a:ext cx="294776"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6" name="Straight Arrow Connector 45"/>
            <p:cNvCxnSpPr/>
            <p:nvPr/>
          </p:nvCxnSpPr>
          <p:spPr bwMode="auto">
            <a:xfrm>
              <a:off x="7448847" y="3779051"/>
              <a:ext cx="288032"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grpSp>
      <p:grpSp>
        <p:nvGrpSpPr>
          <p:cNvPr id="47" name="Group 46"/>
          <p:cNvGrpSpPr/>
          <p:nvPr/>
        </p:nvGrpSpPr>
        <p:grpSpPr>
          <a:xfrm>
            <a:off x="3491186" y="6162392"/>
            <a:ext cx="960212" cy="504056"/>
            <a:chOff x="6776667" y="4271031"/>
            <a:chExt cx="960212" cy="504056"/>
          </a:xfrm>
        </p:grpSpPr>
        <p:cxnSp>
          <p:nvCxnSpPr>
            <p:cNvPr id="48" name="Straight Arrow Connector 47"/>
            <p:cNvCxnSpPr/>
            <p:nvPr/>
          </p:nvCxnSpPr>
          <p:spPr bwMode="auto">
            <a:xfrm flipH="1">
              <a:off x="6776667" y="4271031"/>
              <a:ext cx="294776"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49" name="Straight Arrow Connector 48"/>
            <p:cNvCxnSpPr/>
            <p:nvPr/>
          </p:nvCxnSpPr>
          <p:spPr bwMode="auto">
            <a:xfrm flipH="1">
              <a:off x="6776667" y="4775087"/>
              <a:ext cx="294776"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50" name="Straight Arrow Connector 49"/>
            <p:cNvCxnSpPr/>
            <p:nvPr/>
          </p:nvCxnSpPr>
          <p:spPr bwMode="auto">
            <a:xfrm>
              <a:off x="7448847" y="4275478"/>
              <a:ext cx="288032"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cxnSp>
          <p:nvCxnSpPr>
            <p:cNvPr id="51" name="Straight Arrow Connector 50"/>
            <p:cNvCxnSpPr/>
            <p:nvPr/>
          </p:nvCxnSpPr>
          <p:spPr bwMode="auto">
            <a:xfrm>
              <a:off x="7448847" y="4775087"/>
              <a:ext cx="288032" cy="0"/>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grpSp>
      <p:sp>
        <p:nvSpPr>
          <p:cNvPr id="52" name="Explosion 1 51"/>
          <p:cNvSpPr/>
          <p:nvPr/>
        </p:nvSpPr>
        <p:spPr bwMode="auto">
          <a:xfrm>
            <a:off x="5228123" y="3221435"/>
            <a:ext cx="395660" cy="343122"/>
          </a:xfrm>
          <a:prstGeom prst="irregularSeal1">
            <a:avLst/>
          </a:prstGeom>
          <a:solidFill>
            <a:srgbClr val="FF0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endParaRPr>
          </a:p>
        </p:txBody>
      </p:sp>
      <p:cxnSp>
        <p:nvCxnSpPr>
          <p:cNvPr id="54" name="Straight Connector 53"/>
          <p:cNvCxnSpPr/>
          <p:nvPr/>
        </p:nvCxnSpPr>
        <p:spPr bwMode="auto">
          <a:xfrm>
            <a:off x="5411988" y="1484784"/>
            <a:ext cx="0" cy="3816424"/>
          </a:xfrm>
          <a:prstGeom prst="line">
            <a:avLst/>
          </a:prstGeom>
          <a:solidFill>
            <a:schemeClr val="accent1"/>
          </a:solidFill>
          <a:ln w="28575" cap="flat" cmpd="sng" algn="ctr">
            <a:solidFill>
              <a:srgbClr val="FF0000"/>
            </a:solidFill>
            <a:prstDash val="dash"/>
            <a:round/>
            <a:headEnd type="none" w="med" len="med"/>
            <a:tailEnd type="none" w="med" len="med"/>
          </a:ln>
          <a:effectLst/>
        </p:spPr>
      </p:cxnSp>
      <p:cxnSp>
        <p:nvCxnSpPr>
          <p:cNvPr id="55" name="Straight Connector 54"/>
          <p:cNvCxnSpPr/>
          <p:nvPr/>
        </p:nvCxnSpPr>
        <p:spPr bwMode="auto">
          <a:xfrm>
            <a:off x="4434136" y="3015816"/>
            <a:ext cx="0" cy="3816424"/>
          </a:xfrm>
          <a:prstGeom prst="line">
            <a:avLst/>
          </a:prstGeom>
          <a:solidFill>
            <a:schemeClr val="accent1"/>
          </a:solidFill>
          <a:ln w="28575" cap="flat" cmpd="sng" algn="ctr">
            <a:solidFill>
              <a:srgbClr val="FF0000"/>
            </a:solidFill>
            <a:prstDash val="dash"/>
            <a:round/>
            <a:headEnd type="none" w="med" len="med"/>
            <a:tailEnd type="none" w="med" len="med"/>
          </a:ln>
          <a:effectLst/>
        </p:spPr>
      </p:cxnSp>
      <p:sp>
        <p:nvSpPr>
          <p:cNvPr id="56" name="Explosion 1 55"/>
          <p:cNvSpPr/>
          <p:nvPr/>
        </p:nvSpPr>
        <p:spPr bwMode="auto">
          <a:xfrm>
            <a:off x="4236306" y="4911914"/>
            <a:ext cx="395660" cy="343122"/>
          </a:xfrm>
          <a:prstGeom prst="irregularSeal1">
            <a:avLst/>
          </a:prstGeom>
          <a:solidFill>
            <a:srgbClr val="FF0000"/>
          </a:solid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i-FI" sz="1400" b="0" i="0" u="none" strike="noStrike" cap="none" normalizeH="0" baseline="0" smtClean="0">
              <a:ln>
                <a:noFill/>
              </a:ln>
              <a:solidFill>
                <a:schemeClr val="tx1"/>
              </a:solidFill>
              <a:effectLst/>
              <a:latin typeface="Arial" charset="0"/>
            </a:endParaRPr>
          </a:p>
        </p:txBody>
      </p:sp>
      <p:grpSp>
        <p:nvGrpSpPr>
          <p:cNvPr id="14" name="Group 13"/>
          <p:cNvGrpSpPr/>
          <p:nvPr/>
        </p:nvGrpSpPr>
        <p:grpSpPr>
          <a:xfrm>
            <a:off x="6383982" y="3927992"/>
            <a:ext cx="2724522" cy="1085184"/>
            <a:chOff x="6383982" y="3927992"/>
            <a:chExt cx="2724522" cy="1085184"/>
          </a:xfrm>
        </p:grpSpPr>
        <p:sp>
          <p:nvSpPr>
            <p:cNvPr id="53" name="TextBox 52"/>
            <p:cNvSpPr txBox="1"/>
            <p:nvPr/>
          </p:nvSpPr>
          <p:spPr>
            <a:xfrm>
              <a:off x="7297440" y="3927992"/>
              <a:ext cx="504056" cy="523220"/>
            </a:xfrm>
            <a:prstGeom prst="rect">
              <a:avLst/>
            </a:prstGeom>
            <a:noFill/>
          </p:spPr>
          <p:txBody>
            <a:bodyPr wrap="square" rtlCol="0">
              <a:spAutoFit/>
            </a:bodyPr>
            <a:lstStyle/>
            <a:p>
              <a:r>
                <a:rPr lang="fi-FI" sz="2800" b="1" dirty="0" smtClean="0"/>
                <a:t>X</a:t>
              </a:r>
              <a:endParaRPr lang="fi-FI" sz="2800" b="1" dirty="0"/>
            </a:p>
          </p:txBody>
        </p:sp>
        <p:sp>
          <p:nvSpPr>
            <p:cNvPr id="7" name="TextBox 6"/>
            <p:cNvSpPr txBox="1"/>
            <p:nvPr/>
          </p:nvSpPr>
          <p:spPr>
            <a:xfrm>
              <a:off x="6383982" y="4035713"/>
              <a:ext cx="939681" cy="307777"/>
            </a:xfrm>
            <a:prstGeom prst="rect">
              <a:avLst/>
            </a:prstGeom>
            <a:noFill/>
          </p:spPr>
          <p:txBody>
            <a:bodyPr wrap="none" rtlCol="0">
              <a:spAutoFit/>
            </a:bodyPr>
            <a:lstStyle/>
            <a:p>
              <a:r>
                <a:rPr lang="fi-FI" dirty="0" smtClean="0"/>
                <a:t>The </a:t>
              </a:r>
              <a:r>
                <a:rPr lang="fi-FI" dirty="0" err="1" smtClean="0"/>
                <a:t>mark</a:t>
              </a:r>
              <a:endParaRPr lang="fi-FI" dirty="0"/>
            </a:p>
          </p:txBody>
        </p:sp>
        <p:sp>
          <p:nvSpPr>
            <p:cNvPr id="57" name="TextBox 56"/>
            <p:cNvSpPr txBox="1"/>
            <p:nvPr/>
          </p:nvSpPr>
          <p:spPr>
            <a:xfrm>
              <a:off x="6383982" y="4382234"/>
              <a:ext cx="2724522" cy="630942"/>
            </a:xfrm>
            <a:prstGeom prst="rect">
              <a:avLst/>
            </a:prstGeom>
            <a:noFill/>
          </p:spPr>
          <p:txBody>
            <a:bodyPr wrap="square" rtlCol="0">
              <a:spAutoFit/>
            </a:bodyPr>
            <a:lstStyle/>
            <a:p>
              <a:pPr algn="l"/>
              <a:r>
                <a:rPr lang="fi-FI" dirty="0" err="1" smtClean="0"/>
                <a:t>anticipated</a:t>
              </a:r>
              <a:r>
                <a:rPr lang="fi-FI" dirty="0" smtClean="0"/>
                <a:t> </a:t>
              </a:r>
              <a:r>
                <a:rPr lang="fi-FI" dirty="0" err="1" smtClean="0"/>
                <a:t>initial</a:t>
              </a:r>
              <a:r>
                <a:rPr lang="fi-FI" dirty="0" smtClean="0"/>
                <a:t> </a:t>
              </a:r>
              <a:r>
                <a:rPr lang="fi-FI" dirty="0" err="1" smtClean="0"/>
                <a:t>locus</a:t>
              </a:r>
              <a:r>
                <a:rPr lang="fi-FI" dirty="0" smtClean="0"/>
                <a:t> of</a:t>
              </a:r>
            </a:p>
            <a:p>
              <a:pPr algn="l"/>
              <a:r>
                <a:rPr lang="fi-FI" dirty="0" err="1" smtClean="0"/>
                <a:t>success</a:t>
              </a:r>
              <a:r>
                <a:rPr lang="fi-FI" dirty="0" smtClean="0"/>
                <a:t> </a:t>
              </a:r>
              <a:r>
                <a:rPr lang="fi-FI" dirty="0" err="1" smtClean="0"/>
                <a:t>criteria</a:t>
              </a:r>
              <a:endParaRPr lang="fi-FI" dirty="0"/>
            </a:p>
          </p:txBody>
        </p:sp>
        <p:sp>
          <p:nvSpPr>
            <p:cNvPr id="58" name="TextBox 57"/>
            <p:cNvSpPr txBox="1"/>
            <p:nvPr/>
          </p:nvSpPr>
          <p:spPr>
            <a:xfrm>
              <a:off x="7769930" y="4057327"/>
              <a:ext cx="1189749" cy="307777"/>
            </a:xfrm>
            <a:prstGeom prst="rect">
              <a:avLst/>
            </a:prstGeom>
            <a:noFill/>
          </p:spPr>
          <p:txBody>
            <a:bodyPr wrap="none" rtlCol="0">
              <a:spAutoFit/>
            </a:bodyPr>
            <a:lstStyle/>
            <a:p>
              <a:r>
                <a:rPr lang="fi-FI" dirty="0" err="1"/>
                <a:t>i</a:t>
              </a:r>
              <a:r>
                <a:rPr lang="fi-FI" dirty="0" err="1" smtClean="0"/>
                <a:t>ndicates</a:t>
              </a:r>
              <a:r>
                <a:rPr lang="fi-FI" dirty="0" smtClean="0"/>
                <a:t> the</a:t>
              </a:r>
              <a:endParaRPr lang="fi-FI" dirty="0"/>
            </a:p>
          </p:txBody>
        </p:sp>
      </p:grpSp>
    </p:spTree>
    <p:extLst>
      <p:ext uri="{BB962C8B-B14F-4D97-AF65-F5344CB8AC3E}">
        <p14:creationId xmlns:p14="http://schemas.microsoft.com/office/powerpoint/2010/main" val="289770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additive="base">
                                        <p:cTn id="67" dur="500" fill="hold"/>
                                        <p:tgtEl>
                                          <p:spTgt spid="39"/>
                                        </p:tgtEl>
                                        <p:attrNameLst>
                                          <p:attrName>ppt_x</p:attrName>
                                        </p:attrNameLst>
                                      </p:cBhvr>
                                      <p:tavLst>
                                        <p:tav tm="0">
                                          <p:val>
                                            <p:strVal val="#ppt_x"/>
                                          </p:val>
                                        </p:tav>
                                        <p:tav tm="100000">
                                          <p:val>
                                            <p:strVal val="#ppt_x"/>
                                          </p:val>
                                        </p:tav>
                                      </p:tavLst>
                                    </p:anim>
                                    <p:anim calcmode="lin" valueType="num">
                                      <p:cBhvr additive="base">
                                        <p:cTn id="68"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ppt_x"/>
                                          </p:val>
                                        </p:tav>
                                        <p:tav tm="100000">
                                          <p:val>
                                            <p:strVal val="#ppt_x"/>
                                          </p:val>
                                        </p:tav>
                                      </p:tavLst>
                                    </p:anim>
                                    <p:anim calcmode="lin" valueType="num">
                                      <p:cBhvr additive="base">
                                        <p:cTn id="8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additive="base">
                                        <p:cTn id="91" dur="500" fill="hold"/>
                                        <p:tgtEl>
                                          <p:spTgt spid="55"/>
                                        </p:tgtEl>
                                        <p:attrNameLst>
                                          <p:attrName>ppt_x</p:attrName>
                                        </p:attrNameLst>
                                      </p:cBhvr>
                                      <p:tavLst>
                                        <p:tav tm="0">
                                          <p:val>
                                            <p:strVal val="#ppt_x"/>
                                          </p:val>
                                        </p:tav>
                                        <p:tav tm="100000">
                                          <p:val>
                                            <p:strVal val="#ppt_x"/>
                                          </p:val>
                                        </p:tav>
                                      </p:tavLst>
                                    </p:anim>
                                    <p:anim calcmode="lin" valueType="num">
                                      <p:cBhvr additive="base">
                                        <p:cTn id="9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additive="base">
                                        <p:cTn id="97" dur="500" fill="hold"/>
                                        <p:tgtEl>
                                          <p:spTgt spid="52"/>
                                        </p:tgtEl>
                                        <p:attrNameLst>
                                          <p:attrName>ppt_x</p:attrName>
                                        </p:attrNameLst>
                                      </p:cBhvr>
                                      <p:tavLst>
                                        <p:tav tm="0">
                                          <p:val>
                                            <p:strVal val="1+#ppt_w/2"/>
                                          </p:val>
                                        </p:tav>
                                        <p:tav tm="100000">
                                          <p:val>
                                            <p:strVal val="#ppt_x"/>
                                          </p:val>
                                        </p:tav>
                                      </p:tavLst>
                                    </p:anim>
                                    <p:anim calcmode="lin" valueType="num">
                                      <p:cBhvr additive="base">
                                        <p:cTn id="9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1+#ppt_w/2"/>
                                          </p:val>
                                        </p:tav>
                                        <p:tav tm="100000">
                                          <p:val>
                                            <p:strVal val="#ppt_x"/>
                                          </p:val>
                                        </p:tav>
                                      </p:tavLst>
                                    </p:anim>
                                    <p:anim calcmode="lin" valueType="num">
                                      <p:cBhvr additive="base">
                                        <p:cTn id="104"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52" grpId="0" animBg="1"/>
      <p:bldP spid="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1714" name="Rectangle 2"/>
          <p:cNvSpPr>
            <a:spLocks noGrp="1" noChangeArrowheads="1"/>
          </p:cNvSpPr>
          <p:nvPr>
            <p:ph type="title"/>
          </p:nvPr>
        </p:nvSpPr>
        <p:spPr>
          <a:xfrm>
            <a:off x="611560" y="620688"/>
            <a:ext cx="7773987" cy="1019175"/>
          </a:xfrm>
        </p:spPr>
        <p:txBody>
          <a:bodyPr/>
          <a:lstStyle/>
          <a:p>
            <a:r>
              <a:rPr lang="fi-FI" sz="3200" dirty="0" err="1"/>
              <a:t>Challenges</a:t>
            </a:r>
            <a:r>
              <a:rPr lang="fi-FI" sz="3200" dirty="0"/>
              <a:t> with </a:t>
            </a:r>
            <a:r>
              <a:rPr lang="fi-FI" sz="3200" dirty="0" err="1"/>
              <a:t>risk</a:t>
            </a:r>
            <a:r>
              <a:rPr lang="fi-FI" sz="3200" dirty="0"/>
              <a:t> management in </a:t>
            </a:r>
            <a:r>
              <a:rPr lang="fi-FI" sz="3200" dirty="0" err="1"/>
              <a:t>firms</a:t>
            </a:r>
            <a:endParaRPr lang="en-US" sz="3200" dirty="0"/>
          </a:p>
        </p:txBody>
      </p:sp>
      <p:sp>
        <p:nvSpPr>
          <p:cNvPr id="3571715" name="Rectangle 3"/>
          <p:cNvSpPr>
            <a:spLocks noGrp="1" noChangeArrowheads="1"/>
          </p:cNvSpPr>
          <p:nvPr>
            <p:ph type="body" idx="1"/>
          </p:nvPr>
        </p:nvSpPr>
        <p:spPr>
          <a:xfrm>
            <a:off x="468313" y="1943621"/>
            <a:ext cx="8496300" cy="5157787"/>
          </a:xfrm>
        </p:spPr>
        <p:txBody>
          <a:bodyPr/>
          <a:lstStyle/>
          <a:p>
            <a:pPr>
              <a:lnSpc>
                <a:spcPct val="90000"/>
              </a:lnSpc>
            </a:pPr>
            <a:r>
              <a:rPr lang="fi-FI" sz="2000" dirty="0" err="1"/>
              <a:t>Risk</a:t>
            </a:r>
            <a:r>
              <a:rPr lang="fi-FI" sz="2000" dirty="0"/>
              <a:t> </a:t>
            </a:r>
            <a:r>
              <a:rPr lang="fi-FI" sz="2000" dirty="0" err="1"/>
              <a:t>identification</a:t>
            </a:r>
            <a:r>
              <a:rPr lang="fi-FI" sz="2000" dirty="0"/>
              <a:t> and </a:t>
            </a:r>
            <a:r>
              <a:rPr lang="fi-FI" sz="2000" dirty="0" err="1"/>
              <a:t>analysis</a:t>
            </a:r>
            <a:r>
              <a:rPr lang="fi-FI" sz="2000" dirty="0"/>
              <a:t> is </a:t>
            </a:r>
            <a:r>
              <a:rPr lang="fi-FI" sz="2000" dirty="0" err="1"/>
              <a:t>conducted</a:t>
            </a:r>
            <a:r>
              <a:rPr lang="fi-FI" sz="2000" dirty="0"/>
              <a:t> </a:t>
            </a:r>
            <a:r>
              <a:rPr lang="fi-FI" sz="2000" dirty="0" err="1"/>
              <a:t>only</a:t>
            </a:r>
            <a:r>
              <a:rPr lang="fi-FI" sz="2000" dirty="0"/>
              <a:t> </a:t>
            </a:r>
            <a:r>
              <a:rPr lang="fi-FI" sz="2000" dirty="0" err="1"/>
              <a:t>once</a:t>
            </a:r>
            <a:r>
              <a:rPr lang="fi-FI" sz="2000" dirty="0"/>
              <a:t> </a:t>
            </a:r>
            <a:r>
              <a:rPr lang="fi-FI" sz="2000" dirty="0" err="1"/>
              <a:t>properly</a:t>
            </a:r>
            <a:endParaRPr lang="fi-FI" sz="2000" dirty="0"/>
          </a:p>
          <a:p>
            <a:pPr>
              <a:lnSpc>
                <a:spcPct val="90000"/>
              </a:lnSpc>
            </a:pPr>
            <a:r>
              <a:rPr lang="fi-FI" sz="2000" dirty="0" err="1"/>
              <a:t>Risk</a:t>
            </a:r>
            <a:r>
              <a:rPr lang="fi-FI" sz="2000" dirty="0"/>
              <a:t> management </a:t>
            </a:r>
            <a:r>
              <a:rPr lang="fi-FI" sz="2000" dirty="0" err="1"/>
              <a:t>activities</a:t>
            </a:r>
            <a:r>
              <a:rPr lang="fi-FI" sz="2000" dirty="0"/>
              <a:t> </a:t>
            </a:r>
            <a:r>
              <a:rPr lang="fi-FI" sz="2000" dirty="0" err="1"/>
              <a:t>are</a:t>
            </a:r>
            <a:r>
              <a:rPr lang="fi-FI" sz="2000" dirty="0"/>
              <a:t> </a:t>
            </a:r>
            <a:r>
              <a:rPr lang="fi-FI" sz="2000" dirty="0" err="1"/>
              <a:t>done</a:t>
            </a:r>
            <a:r>
              <a:rPr lang="fi-FI" sz="2000" dirty="0"/>
              <a:t> </a:t>
            </a:r>
            <a:r>
              <a:rPr lang="fi-FI" sz="2000" dirty="0" err="1"/>
              <a:t>only</a:t>
            </a:r>
            <a:r>
              <a:rPr lang="fi-FI" sz="2000" dirty="0"/>
              <a:t> </a:t>
            </a:r>
            <a:r>
              <a:rPr lang="fi-FI" sz="2000" dirty="0" err="1"/>
              <a:t>because</a:t>
            </a:r>
            <a:r>
              <a:rPr lang="fi-FI" sz="2000" dirty="0"/>
              <a:t> </a:t>
            </a:r>
            <a:r>
              <a:rPr lang="fi-FI" sz="2000" dirty="0" err="1"/>
              <a:t>company</a:t>
            </a:r>
            <a:r>
              <a:rPr lang="fi-FI" sz="2000" dirty="0"/>
              <a:t> </a:t>
            </a:r>
            <a:r>
              <a:rPr lang="fi-FI" sz="2000" dirty="0" err="1"/>
              <a:t>rules</a:t>
            </a:r>
            <a:r>
              <a:rPr lang="fi-FI" sz="2000" dirty="0"/>
              <a:t> </a:t>
            </a:r>
            <a:r>
              <a:rPr lang="fi-FI" sz="2000" dirty="0" err="1"/>
              <a:t>say</a:t>
            </a:r>
            <a:r>
              <a:rPr lang="fi-FI" sz="2000" dirty="0"/>
              <a:t> </a:t>
            </a:r>
            <a:r>
              <a:rPr lang="fi-FI" sz="2000" dirty="0" err="1"/>
              <a:t>so</a:t>
            </a:r>
            <a:endParaRPr lang="fi-FI" sz="2000" dirty="0"/>
          </a:p>
          <a:p>
            <a:pPr>
              <a:lnSpc>
                <a:spcPct val="90000"/>
              </a:lnSpc>
            </a:pPr>
            <a:r>
              <a:rPr lang="fi-FI" sz="2000" dirty="0"/>
              <a:t>The </a:t>
            </a:r>
            <a:r>
              <a:rPr lang="fi-FI" sz="2000" dirty="0" err="1"/>
              <a:t>applications</a:t>
            </a:r>
            <a:r>
              <a:rPr lang="fi-FI" sz="2000" dirty="0"/>
              <a:t> of the </a:t>
            </a:r>
            <a:r>
              <a:rPr lang="fi-FI" sz="2000" dirty="0" err="1"/>
              <a:t>generic</a:t>
            </a:r>
            <a:r>
              <a:rPr lang="fi-FI" sz="2000" dirty="0"/>
              <a:t> </a:t>
            </a:r>
            <a:r>
              <a:rPr lang="fi-FI" sz="2000" dirty="0" err="1"/>
              <a:t>risk</a:t>
            </a:r>
            <a:r>
              <a:rPr lang="fi-FI" sz="2000" dirty="0"/>
              <a:t> management </a:t>
            </a:r>
            <a:r>
              <a:rPr lang="fi-FI" sz="2000" dirty="0" err="1"/>
              <a:t>process</a:t>
            </a:r>
            <a:r>
              <a:rPr lang="fi-FI" sz="2000" dirty="0"/>
              <a:t> </a:t>
            </a:r>
            <a:r>
              <a:rPr lang="fi-FI" sz="2000" dirty="0" err="1"/>
              <a:t>are</a:t>
            </a:r>
            <a:r>
              <a:rPr lang="fi-FI" sz="2000" dirty="0"/>
              <a:t> </a:t>
            </a:r>
            <a:r>
              <a:rPr lang="fi-FI" sz="2000" dirty="0" err="1"/>
              <a:t>exhaustive</a:t>
            </a:r>
            <a:endParaRPr lang="fi-FI" sz="2000" dirty="0"/>
          </a:p>
          <a:p>
            <a:pPr>
              <a:lnSpc>
                <a:spcPct val="90000"/>
              </a:lnSpc>
            </a:pPr>
            <a:r>
              <a:rPr lang="fi-FI" sz="2000" dirty="0" err="1"/>
              <a:t>Risk</a:t>
            </a:r>
            <a:r>
              <a:rPr lang="fi-FI" sz="2000" dirty="0"/>
              <a:t> </a:t>
            </a:r>
            <a:r>
              <a:rPr lang="fi-FI" sz="2000" dirty="0" err="1"/>
              <a:t>check</a:t>
            </a:r>
            <a:r>
              <a:rPr lang="fi-FI" sz="2000" dirty="0"/>
              <a:t> </a:t>
            </a:r>
            <a:r>
              <a:rPr lang="fi-FI" sz="2000" dirty="0" err="1"/>
              <a:t>lists</a:t>
            </a:r>
            <a:r>
              <a:rPr lang="fi-FI" sz="2000" dirty="0"/>
              <a:t> </a:t>
            </a:r>
            <a:r>
              <a:rPr lang="fi-FI" sz="2000" dirty="0" err="1"/>
              <a:t>kill</a:t>
            </a:r>
            <a:r>
              <a:rPr lang="fi-FI" sz="2000" dirty="0"/>
              <a:t> </a:t>
            </a:r>
            <a:r>
              <a:rPr lang="fi-FI" sz="2000" dirty="0" err="1"/>
              <a:t>creativity</a:t>
            </a:r>
            <a:endParaRPr lang="fi-FI" sz="2000" dirty="0"/>
          </a:p>
          <a:p>
            <a:pPr>
              <a:lnSpc>
                <a:spcPct val="90000"/>
              </a:lnSpc>
            </a:pPr>
            <a:r>
              <a:rPr lang="fi-FI" sz="2000" dirty="0"/>
              <a:t>Content of </a:t>
            </a:r>
            <a:r>
              <a:rPr lang="fi-FI" sz="2000" dirty="0" err="1"/>
              <a:t>risk</a:t>
            </a:r>
            <a:r>
              <a:rPr lang="fi-FI" sz="2000" dirty="0"/>
              <a:t> </a:t>
            </a:r>
            <a:r>
              <a:rPr lang="fi-FI" sz="2000" dirty="0" err="1"/>
              <a:t>check</a:t>
            </a:r>
            <a:r>
              <a:rPr lang="fi-FI" sz="2000" dirty="0"/>
              <a:t> </a:t>
            </a:r>
            <a:r>
              <a:rPr lang="fi-FI" sz="2000" dirty="0" err="1"/>
              <a:t>lists</a:t>
            </a:r>
            <a:endParaRPr lang="fi-FI" sz="2000" dirty="0"/>
          </a:p>
          <a:p>
            <a:pPr>
              <a:lnSpc>
                <a:spcPct val="90000"/>
              </a:lnSpc>
            </a:pPr>
            <a:r>
              <a:rPr lang="fi-FI" sz="2000" dirty="0" err="1"/>
              <a:t>IT-systems</a:t>
            </a:r>
            <a:r>
              <a:rPr lang="fi-FI" sz="2000" dirty="0"/>
              <a:t> </a:t>
            </a:r>
            <a:r>
              <a:rPr lang="fi-FI" sz="2000" dirty="0" err="1"/>
              <a:t>or</a:t>
            </a:r>
            <a:r>
              <a:rPr lang="fi-FI" sz="2000" dirty="0"/>
              <a:t> </a:t>
            </a:r>
            <a:r>
              <a:rPr lang="fi-FI" sz="2000" dirty="0" err="1"/>
              <a:t>tools</a:t>
            </a:r>
            <a:r>
              <a:rPr lang="fi-FI" sz="2000" dirty="0"/>
              <a:t> </a:t>
            </a:r>
            <a:r>
              <a:rPr lang="fi-FI" sz="2000" dirty="0" err="1"/>
              <a:t>are</a:t>
            </a:r>
            <a:r>
              <a:rPr lang="fi-FI" sz="2000" dirty="0"/>
              <a:t> </a:t>
            </a:r>
            <a:r>
              <a:rPr lang="fi-FI" sz="2000" dirty="0" err="1"/>
              <a:t>not</a:t>
            </a:r>
            <a:r>
              <a:rPr lang="fi-FI" sz="2000" dirty="0"/>
              <a:t> </a:t>
            </a:r>
            <a:r>
              <a:rPr lang="fi-FI" sz="2000" dirty="0" err="1"/>
              <a:t>too</a:t>
            </a:r>
            <a:r>
              <a:rPr lang="fi-FI" sz="2000" dirty="0"/>
              <a:t> </a:t>
            </a:r>
            <a:r>
              <a:rPr lang="fi-FI" sz="2000" dirty="0" err="1"/>
              <a:t>helpful</a:t>
            </a:r>
            <a:r>
              <a:rPr lang="fi-FI" sz="2000" dirty="0"/>
              <a:t>, as the </a:t>
            </a:r>
            <a:r>
              <a:rPr lang="fi-FI" sz="2000" dirty="0" err="1"/>
              <a:t>actual</a:t>
            </a:r>
            <a:r>
              <a:rPr lang="fi-FI" sz="2000" dirty="0"/>
              <a:t> </a:t>
            </a:r>
            <a:r>
              <a:rPr lang="fi-FI" sz="2000" dirty="0" err="1"/>
              <a:t>effect</a:t>
            </a:r>
            <a:r>
              <a:rPr lang="fi-FI" sz="2000" dirty="0"/>
              <a:t> </a:t>
            </a:r>
            <a:r>
              <a:rPr lang="fi-FI" sz="2000" dirty="0" err="1"/>
              <a:t>comes</a:t>
            </a:r>
            <a:r>
              <a:rPr lang="fi-FI" sz="2000" dirty="0"/>
              <a:t> </a:t>
            </a:r>
            <a:r>
              <a:rPr lang="fi-FI" sz="2000" dirty="0" err="1"/>
              <a:t>from</a:t>
            </a:r>
            <a:r>
              <a:rPr lang="fi-FI" sz="2000" dirty="0"/>
              <a:t> </a:t>
            </a:r>
            <a:r>
              <a:rPr lang="fi-FI" sz="2000" dirty="0" err="1"/>
              <a:t>interaction</a:t>
            </a:r>
            <a:r>
              <a:rPr lang="fi-FI" sz="2000" dirty="0"/>
              <a:t> </a:t>
            </a:r>
            <a:r>
              <a:rPr lang="fi-FI" sz="2000" dirty="0" err="1"/>
              <a:t>among</a:t>
            </a:r>
            <a:r>
              <a:rPr lang="fi-FI" sz="2000" dirty="0"/>
              <a:t> </a:t>
            </a:r>
            <a:r>
              <a:rPr lang="fi-FI" sz="2000" dirty="0" err="1"/>
              <a:t>individuals</a:t>
            </a:r>
            <a:endParaRPr lang="fi-FI" sz="2000" dirty="0"/>
          </a:p>
          <a:p>
            <a:pPr>
              <a:lnSpc>
                <a:spcPct val="90000"/>
              </a:lnSpc>
            </a:pPr>
            <a:r>
              <a:rPr lang="fi-FI" sz="2000" dirty="0" err="1"/>
              <a:t>Lack</a:t>
            </a:r>
            <a:r>
              <a:rPr lang="fi-FI" sz="2000" dirty="0"/>
              <a:t> of </a:t>
            </a:r>
            <a:r>
              <a:rPr lang="fi-FI" sz="2000" dirty="0" err="1"/>
              <a:t>facilitators</a:t>
            </a:r>
            <a:r>
              <a:rPr lang="fi-FI" sz="2000" dirty="0"/>
              <a:t> </a:t>
            </a:r>
            <a:r>
              <a:rPr lang="fi-FI" sz="2000" dirty="0" err="1"/>
              <a:t>that</a:t>
            </a:r>
            <a:r>
              <a:rPr lang="fi-FI" sz="2000" dirty="0"/>
              <a:t> </a:t>
            </a:r>
            <a:r>
              <a:rPr lang="fi-FI" sz="2000" dirty="0" err="1"/>
              <a:t>would</a:t>
            </a:r>
            <a:r>
              <a:rPr lang="fi-FI" sz="2000" dirty="0"/>
              <a:t> </a:t>
            </a:r>
            <a:r>
              <a:rPr lang="fi-FI" sz="2000" dirty="0" err="1"/>
              <a:t>serve</a:t>
            </a:r>
            <a:r>
              <a:rPr lang="fi-FI" sz="2000" dirty="0"/>
              <a:t> as </a:t>
            </a:r>
            <a:r>
              <a:rPr lang="fi-FI" sz="2000" dirty="0" err="1"/>
              <a:t>talk</a:t>
            </a:r>
            <a:r>
              <a:rPr lang="fi-FI" sz="2000" dirty="0"/>
              <a:t> show </a:t>
            </a:r>
            <a:r>
              <a:rPr lang="fi-FI" sz="2000" dirty="0" err="1"/>
              <a:t>hosts</a:t>
            </a:r>
            <a:endParaRPr lang="fi-FI" sz="2000" dirty="0"/>
          </a:p>
          <a:p>
            <a:pPr>
              <a:lnSpc>
                <a:spcPct val="90000"/>
              </a:lnSpc>
            </a:pPr>
            <a:r>
              <a:rPr lang="fi-FI" sz="2000" dirty="0" err="1"/>
              <a:t>Risk</a:t>
            </a:r>
            <a:r>
              <a:rPr lang="fi-FI" sz="2000" dirty="0"/>
              <a:t> management </a:t>
            </a:r>
            <a:r>
              <a:rPr lang="fi-FI" sz="2000" dirty="0" err="1"/>
              <a:t>gets</a:t>
            </a:r>
            <a:r>
              <a:rPr lang="fi-FI" sz="2000" dirty="0"/>
              <a:t> </a:t>
            </a:r>
            <a:r>
              <a:rPr lang="fi-FI" sz="2000" dirty="0" err="1"/>
              <a:t>isolated</a:t>
            </a:r>
            <a:r>
              <a:rPr lang="fi-FI" sz="2000" dirty="0"/>
              <a:t> to </a:t>
            </a:r>
            <a:r>
              <a:rPr lang="fi-FI" sz="2000" dirty="0" err="1"/>
              <a:t>become</a:t>
            </a:r>
            <a:r>
              <a:rPr lang="fi-FI" sz="2000" dirty="0"/>
              <a:t> </a:t>
            </a:r>
            <a:r>
              <a:rPr lang="fi-FI" sz="2000" dirty="0" err="1"/>
              <a:t>only</a:t>
            </a:r>
            <a:r>
              <a:rPr lang="fi-FI" sz="2000" dirty="0"/>
              <a:t> the </a:t>
            </a:r>
            <a:r>
              <a:rPr lang="fi-FI" sz="2000" dirty="0" err="1"/>
              <a:t>responsibility</a:t>
            </a:r>
            <a:r>
              <a:rPr lang="fi-FI" sz="2000" dirty="0"/>
              <a:t> of the </a:t>
            </a:r>
            <a:r>
              <a:rPr lang="fi-FI" sz="2000" dirty="0" err="1"/>
              <a:t>project</a:t>
            </a:r>
            <a:r>
              <a:rPr lang="fi-FI" sz="2000" dirty="0"/>
              <a:t> </a:t>
            </a:r>
            <a:r>
              <a:rPr lang="fi-FI" sz="2000" dirty="0" err="1"/>
              <a:t>manager</a:t>
            </a:r>
            <a:r>
              <a:rPr lang="fi-FI" sz="2000" dirty="0"/>
              <a:t> </a:t>
            </a:r>
            <a:r>
              <a:rPr lang="fi-FI" sz="2000" dirty="0" err="1"/>
              <a:t>or</a:t>
            </a:r>
            <a:r>
              <a:rPr lang="fi-FI" sz="2000" dirty="0"/>
              <a:t> a </a:t>
            </a:r>
            <a:r>
              <a:rPr lang="fi-FI" sz="2000" dirty="0" err="1"/>
              <a:t>risk</a:t>
            </a:r>
            <a:r>
              <a:rPr lang="fi-FI" sz="2000" dirty="0"/>
              <a:t> </a:t>
            </a:r>
            <a:r>
              <a:rPr lang="fi-FI" sz="2000" dirty="0" err="1"/>
              <a:t>analyst</a:t>
            </a:r>
            <a:r>
              <a:rPr lang="fi-FI" sz="2000" dirty="0"/>
              <a:t> </a:t>
            </a:r>
          </a:p>
          <a:p>
            <a:pPr>
              <a:lnSpc>
                <a:spcPct val="90000"/>
              </a:lnSpc>
            </a:pPr>
            <a:r>
              <a:rPr lang="fi-FI" sz="2000" dirty="0"/>
              <a:t>Learning </a:t>
            </a:r>
            <a:r>
              <a:rPr lang="fi-FI" sz="2000" dirty="0" err="1"/>
              <a:t>concerning</a:t>
            </a:r>
            <a:r>
              <a:rPr lang="fi-FI" sz="2000" dirty="0"/>
              <a:t> </a:t>
            </a:r>
            <a:r>
              <a:rPr lang="fi-FI" sz="2000" dirty="0" err="1"/>
              <a:t>risks</a:t>
            </a:r>
            <a:r>
              <a:rPr lang="fi-FI" sz="2000" dirty="0"/>
              <a:t> </a:t>
            </a:r>
            <a:r>
              <a:rPr lang="fi-FI" sz="2000" dirty="0" err="1"/>
              <a:t>occurs</a:t>
            </a:r>
            <a:r>
              <a:rPr lang="fi-FI" sz="2000" dirty="0"/>
              <a:t> </a:t>
            </a:r>
            <a:r>
              <a:rPr lang="fi-FI" sz="2000" dirty="0" err="1"/>
              <a:t>through</a:t>
            </a:r>
            <a:r>
              <a:rPr lang="fi-FI" sz="2000" dirty="0"/>
              <a:t> on </a:t>
            </a:r>
            <a:r>
              <a:rPr lang="fi-FI" sz="2000" dirty="0" err="1"/>
              <a:t>ex-post</a:t>
            </a:r>
            <a:r>
              <a:rPr lang="fi-FI" sz="2000" dirty="0"/>
              <a:t> </a:t>
            </a:r>
            <a:r>
              <a:rPr lang="fi-FI" sz="2000" dirty="0" err="1"/>
              <a:t>analyses</a:t>
            </a:r>
            <a:r>
              <a:rPr lang="fi-FI" sz="2000" dirty="0"/>
              <a:t> and is </a:t>
            </a:r>
            <a:r>
              <a:rPr lang="fi-FI" sz="2000" dirty="0" err="1"/>
              <a:t>based</a:t>
            </a:r>
            <a:r>
              <a:rPr lang="fi-FI" sz="2000" dirty="0"/>
              <a:t> on </a:t>
            </a:r>
            <a:r>
              <a:rPr lang="fi-FI" sz="2000" dirty="0" err="1"/>
              <a:t>documenting</a:t>
            </a:r>
            <a:r>
              <a:rPr lang="fi-FI" sz="2000" dirty="0"/>
              <a:t> </a:t>
            </a:r>
            <a:r>
              <a:rPr lang="fi-FI" sz="2000" dirty="0" err="1"/>
              <a:t>risks</a:t>
            </a:r>
            <a:endParaRPr lang="fi-FI" sz="2000" dirty="0"/>
          </a:p>
        </p:txBody>
      </p:sp>
    </p:spTree>
    <p:extLst>
      <p:ext uri="{BB962C8B-B14F-4D97-AF65-F5344CB8AC3E}">
        <p14:creationId xmlns:p14="http://schemas.microsoft.com/office/powerpoint/2010/main" val="4164700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entagon 206"/>
          <p:cNvSpPr/>
          <p:nvPr/>
        </p:nvSpPr>
        <p:spPr>
          <a:xfrm>
            <a:off x="900113" y="2205038"/>
            <a:ext cx="1871662" cy="936625"/>
          </a:xfrm>
          <a:prstGeom prst="homePlate">
            <a:avLst/>
          </a:prstGeom>
        </p:spPr>
        <p:style>
          <a:lnRef idx="3">
            <a:schemeClr val="lt1"/>
          </a:lnRef>
          <a:fillRef idx="1">
            <a:schemeClr val="accent1"/>
          </a:fillRef>
          <a:effectRef idx="1">
            <a:schemeClr val="accent1"/>
          </a:effectRef>
          <a:fontRef idx="minor">
            <a:schemeClr val="lt1"/>
          </a:fontRef>
        </p:style>
        <p:txBody>
          <a:bodyPr anchor="ctr"/>
          <a:lstStyle/>
          <a:p>
            <a:pPr>
              <a:defRPr/>
            </a:pPr>
            <a:r>
              <a:rPr lang="fi-FI" b="1" dirty="0">
                <a:solidFill>
                  <a:schemeClr val="tx1"/>
                </a:solidFill>
              </a:rPr>
              <a:t>Identification</a:t>
            </a:r>
          </a:p>
        </p:txBody>
      </p:sp>
      <p:sp>
        <p:nvSpPr>
          <p:cNvPr id="208" name="Pentagon 207"/>
          <p:cNvSpPr/>
          <p:nvPr/>
        </p:nvSpPr>
        <p:spPr>
          <a:xfrm>
            <a:off x="3635375" y="2205038"/>
            <a:ext cx="1728788" cy="936625"/>
          </a:xfrm>
          <a:prstGeom prst="homePlate">
            <a:avLst/>
          </a:prstGeom>
        </p:spPr>
        <p:style>
          <a:lnRef idx="3">
            <a:schemeClr val="lt1"/>
          </a:lnRef>
          <a:fillRef idx="1">
            <a:schemeClr val="accent1"/>
          </a:fillRef>
          <a:effectRef idx="1">
            <a:schemeClr val="accent1"/>
          </a:effectRef>
          <a:fontRef idx="minor">
            <a:schemeClr val="lt1"/>
          </a:fontRef>
        </p:style>
        <p:txBody>
          <a:bodyPr anchor="ctr"/>
          <a:lstStyle/>
          <a:p>
            <a:pPr>
              <a:defRPr/>
            </a:pPr>
            <a:r>
              <a:rPr lang="fi-FI" b="1" dirty="0">
                <a:solidFill>
                  <a:schemeClr val="tx1"/>
                </a:solidFill>
              </a:rPr>
              <a:t>Estimation</a:t>
            </a:r>
          </a:p>
        </p:txBody>
      </p:sp>
      <p:sp>
        <p:nvSpPr>
          <p:cNvPr id="209" name="Pentagon 208"/>
          <p:cNvSpPr/>
          <p:nvPr/>
        </p:nvSpPr>
        <p:spPr>
          <a:xfrm>
            <a:off x="6300788" y="2349500"/>
            <a:ext cx="1871662" cy="792163"/>
          </a:xfrm>
          <a:prstGeom prst="homePlate">
            <a:avLst/>
          </a:prstGeom>
        </p:spPr>
        <p:style>
          <a:lnRef idx="3">
            <a:schemeClr val="lt1"/>
          </a:lnRef>
          <a:fillRef idx="1">
            <a:schemeClr val="accent1"/>
          </a:fillRef>
          <a:effectRef idx="1">
            <a:schemeClr val="accent1"/>
          </a:effectRef>
          <a:fontRef idx="minor">
            <a:schemeClr val="lt1"/>
          </a:fontRef>
        </p:style>
        <p:txBody>
          <a:bodyPr anchor="ctr"/>
          <a:lstStyle/>
          <a:p>
            <a:pPr>
              <a:defRPr/>
            </a:pPr>
            <a:r>
              <a:rPr lang="fi-FI" b="1" dirty="0">
                <a:solidFill>
                  <a:schemeClr val="tx1"/>
                </a:solidFill>
              </a:rPr>
              <a:t>Response planning</a:t>
            </a:r>
          </a:p>
        </p:txBody>
      </p:sp>
      <p:pic>
        <p:nvPicPr>
          <p:cNvPr id="2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412875"/>
            <a:ext cx="4206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412875"/>
            <a:ext cx="4191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1042988" y="1125538"/>
            <a:ext cx="215900" cy="287337"/>
            <a:chOff x="3601" y="1527"/>
            <a:chExt cx="158" cy="226"/>
          </a:xfrm>
        </p:grpSpPr>
        <p:sp>
          <p:nvSpPr>
            <p:cNvPr id="164873"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874"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875"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76"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77"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78"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79"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80"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881"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882"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83"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84"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85"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86"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87"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888"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889"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90"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91"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92"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93"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grpSp>
        <p:nvGrpSpPr>
          <p:cNvPr id="3" name="Group 3"/>
          <p:cNvGrpSpPr>
            <a:grpSpLocks/>
          </p:cNvGrpSpPr>
          <p:nvPr/>
        </p:nvGrpSpPr>
        <p:grpSpPr bwMode="auto">
          <a:xfrm>
            <a:off x="3635375" y="1196975"/>
            <a:ext cx="250825" cy="358775"/>
            <a:chOff x="3601" y="1527"/>
            <a:chExt cx="158" cy="226"/>
          </a:xfrm>
        </p:grpSpPr>
        <p:sp>
          <p:nvSpPr>
            <p:cNvPr id="164895"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896"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897"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98"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899"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00"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01"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02"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03"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04"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05"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06"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07"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08"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09"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10"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11"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12"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13"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14"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15"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grpSp>
        <p:nvGrpSpPr>
          <p:cNvPr id="4" name="Group 3"/>
          <p:cNvGrpSpPr>
            <a:grpSpLocks/>
          </p:cNvGrpSpPr>
          <p:nvPr/>
        </p:nvGrpSpPr>
        <p:grpSpPr bwMode="auto">
          <a:xfrm>
            <a:off x="6659563" y="1628775"/>
            <a:ext cx="250825" cy="358775"/>
            <a:chOff x="3601" y="1527"/>
            <a:chExt cx="158" cy="226"/>
          </a:xfrm>
        </p:grpSpPr>
        <p:sp>
          <p:nvSpPr>
            <p:cNvPr id="164917"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18"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19"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20"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21"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22"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23"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24"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25"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26"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27"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28"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29"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30"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31"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32"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33"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34"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35"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36"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37"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sp>
        <p:nvSpPr>
          <p:cNvPr id="278" name="TextBox 277"/>
          <p:cNvSpPr txBox="1">
            <a:spLocks noChangeArrowheads="1"/>
          </p:cNvSpPr>
          <p:nvPr/>
        </p:nvSpPr>
        <p:spPr bwMode="auto">
          <a:xfrm>
            <a:off x="1331913" y="1125538"/>
            <a:ext cx="863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b="1"/>
              <a:t>It tool 1</a:t>
            </a:r>
          </a:p>
        </p:txBody>
      </p:sp>
      <p:sp>
        <p:nvSpPr>
          <p:cNvPr id="279" name="TextBox 278"/>
          <p:cNvSpPr txBox="1">
            <a:spLocks noChangeArrowheads="1"/>
          </p:cNvSpPr>
          <p:nvPr/>
        </p:nvSpPr>
        <p:spPr bwMode="auto">
          <a:xfrm>
            <a:off x="3995738" y="1196975"/>
            <a:ext cx="93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b="1"/>
              <a:t>It tool 2</a:t>
            </a:r>
          </a:p>
        </p:txBody>
      </p:sp>
      <p:sp>
        <p:nvSpPr>
          <p:cNvPr id="280" name="Oval 279"/>
          <p:cNvSpPr/>
          <p:nvPr/>
        </p:nvSpPr>
        <p:spPr>
          <a:xfrm>
            <a:off x="179388" y="2349500"/>
            <a:ext cx="576262" cy="5032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fi-FI" sz="2800" b="1" dirty="0"/>
              <a:t>1</a:t>
            </a:r>
          </a:p>
        </p:txBody>
      </p:sp>
      <p:pic>
        <p:nvPicPr>
          <p:cNvPr id="281" name="Picture 6" descr="http://www.diabetesdaily.com/contributors/2009/10/09/checkli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1484313"/>
            <a:ext cx="6477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1557338"/>
            <a:ext cx="1800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Pentagon 282"/>
          <p:cNvSpPr/>
          <p:nvPr/>
        </p:nvSpPr>
        <p:spPr>
          <a:xfrm>
            <a:off x="468313" y="4005263"/>
            <a:ext cx="7272337" cy="431800"/>
          </a:xfrm>
          <a:prstGeom prst="homePlat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fi-FI" sz="2000" b="1" dirty="0">
                <a:solidFill>
                  <a:schemeClr val="tx1"/>
                </a:solidFill>
              </a:rPr>
              <a:t>PROJECT</a:t>
            </a:r>
          </a:p>
        </p:txBody>
      </p:sp>
      <p:grpSp>
        <p:nvGrpSpPr>
          <p:cNvPr id="5" name="Group 3"/>
          <p:cNvGrpSpPr>
            <a:grpSpLocks/>
          </p:cNvGrpSpPr>
          <p:nvPr/>
        </p:nvGrpSpPr>
        <p:grpSpPr bwMode="auto">
          <a:xfrm>
            <a:off x="7956550" y="4005263"/>
            <a:ext cx="250825" cy="358775"/>
            <a:chOff x="3601" y="1527"/>
            <a:chExt cx="158" cy="226"/>
          </a:xfrm>
        </p:grpSpPr>
        <p:sp>
          <p:nvSpPr>
            <p:cNvPr id="164945"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46"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47"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48"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49"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50"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51"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52"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53"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54"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55"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56"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57"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58"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59"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60"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61"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62"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63"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64"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65"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grpSp>
        <p:nvGrpSpPr>
          <p:cNvPr id="6" name="Group 3"/>
          <p:cNvGrpSpPr>
            <a:grpSpLocks/>
          </p:cNvGrpSpPr>
          <p:nvPr/>
        </p:nvGrpSpPr>
        <p:grpSpPr bwMode="auto">
          <a:xfrm>
            <a:off x="7956550" y="3141663"/>
            <a:ext cx="250825" cy="358775"/>
            <a:chOff x="3601" y="1527"/>
            <a:chExt cx="158" cy="226"/>
          </a:xfrm>
        </p:grpSpPr>
        <p:sp>
          <p:nvSpPr>
            <p:cNvPr id="164967"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68"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69"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70"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71"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72"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73"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74"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75"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76"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77"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78"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79"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80"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81"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82"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83"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84"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85"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86"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87"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sp>
        <p:nvSpPr>
          <p:cNvPr id="328" name="TextBox 327"/>
          <p:cNvSpPr txBox="1">
            <a:spLocks noChangeArrowheads="1"/>
          </p:cNvSpPr>
          <p:nvPr/>
        </p:nvSpPr>
        <p:spPr bwMode="auto">
          <a:xfrm>
            <a:off x="8243888" y="3068638"/>
            <a:ext cx="627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sz="2400" b="1"/>
              <a:t>RM</a:t>
            </a:r>
          </a:p>
        </p:txBody>
      </p:sp>
      <p:sp>
        <p:nvSpPr>
          <p:cNvPr id="329" name="TextBox 328"/>
          <p:cNvSpPr txBox="1">
            <a:spLocks noChangeArrowheads="1"/>
          </p:cNvSpPr>
          <p:nvPr/>
        </p:nvSpPr>
        <p:spPr bwMode="auto">
          <a:xfrm>
            <a:off x="8243888" y="4005263"/>
            <a:ext cx="617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sz="2400" b="1"/>
              <a:t>PM</a:t>
            </a:r>
          </a:p>
        </p:txBody>
      </p:sp>
      <p:sp>
        <p:nvSpPr>
          <p:cNvPr id="330" name="Oval 329"/>
          <p:cNvSpPr/>
          <p:nvPr/>
        </p:nvSpPr>
        <p:spPr>
          <a:xfrm>
            <a:off x="6588125" y="3357563"/>
            <a:ext cx="576263" cy="5032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fi-FI" sz="2800" b="1" dirty="0"/>
              <a:t>2</a:t>
            </a:r>
          </a:p>
        </p:txBody>
      </p:sp>
      <p:sp>
        <p:nvSpPr>
          <p:cNvPr id="331" name="Oval 330"/>
          <p:cNvSpPr/>
          <p:nvPr/>
        </p:nvSpPr>
        <p:spPr>
          <a:xfrm>
            <a:off x="250825" y="5013325"/>
            <a:ext cx="576263" cy="57626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fi-FI" sz="2800" b="1" dirty="0"/>
              <a:t>3</a:t>
            </a:r>
          </a:p>
        </p:txBody>
      </p:sp>
      <p:sp>
        <p:nvSpPr>
          <p:cNvPr id="332" name="TextBox 331"/>
          <p:cNvSpPr txBox="1">
            <a:spLocks noChangeArrowheads="1"/>
          </p:cNvSpPr>
          <p:nvPr/>
        </p:nvSpPr>
        <p:spPr bwMode="auto">
          <a:xfrm>
            <a:off x="755650" y="5084763"/>
            <a:ext cx="18002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sz="2000" b="1" i="1"/>
              <a:t>”Risks must be managed, so just do it”.</a:t>
            </a:r>
          </a:p>
        </p:txBody>
      </p:sp>
      <p:graphicFrame>
        <p:nvGraphicFramePr>
          <p:cNvPr id="333" name="Diagram 332"/>
          <p:cNvGraphicFramePr/>
          <p:nvPr/>
        </p:nvGraphicFramePr>
        <p:xfrm>
          <a:off x="3275856" y="5085184"/>
          <a:ext cx="1585250" cy="10801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7" name="Group 3"/>
          <p:cNvGrpSpPr>
            <a:grpSpLocks/>
          </p:cNvGrpSpPr>
          <p:nvPr/>
        </p:nvGrpSpPr>
        <p:grpSpPr bwMode="auto">
          <a:xfrm>
            <a:off x="3327400" y="6021388"/>
            <a:ext cx="220663" cy="358775"/>
            <a:chOff x="3601" y="1527"/>
            <a:chExt cx="158" cy="226"/>
          </a:xfrm>
        </p:grpSpPr>
        <p:sp>
          <p:nvSpPr>
            <p:cNvPr id="164995"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4996"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4997"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98"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4999"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00"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01"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02"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03"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04"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05"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06"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07"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08"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09"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10"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11"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12"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13"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14"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15"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grpSp>
        <p:nvGrpSpPr>
          <p:cNvPr id="8" name="Group 3"/>
          <p:cNvGrpSpPr>
            <a:grpSpLocks/>
          </p:cNvGrpSpPr>
          <p:nvPr/>
        </p:nvGrpSpPr>
        <p:grpSpPr bwMode="auto">
          <a:xfrm>
            <a:off x="3903663" y="6021388"/>
            <a:ext cx="220662" cy="358775"/>
            <a:chOff x="3601" y="1527"/>
            <a:chExt cx="158" cy="226"/>
          </a:xfrm>
        </p:grpSpPr>
        <p:sp>
          <p:nvSpPr>
            <p:cNvPr id="165017"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18"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19"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20"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21"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22"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23"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24"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25"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26"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27"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28"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29"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30"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31"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32"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33"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34"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35"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36"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37"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grpSp>
        <p:nvGrpSpPr>
          <p:cNvPr id="9" name="Group 3"/>
          <p:cNvGrpSpPr>
            <a:grpSpLocks/>
          </p:cNvGrpSpPr>
          <p:nvPr/>
        </p:nvGrpSpPr>
        <p:grpSpPr bwMode="auto">
          <a:xfrm>
            <a:off x="4608513" y="6021388"/>
            <a:ext cx="250825" cy="358775"/>
            <a:chOff x="3601" y="1527"/>
            <a:chExt cx="158" cy="226"/>
          </a:xfrm>
        </p:grpSpPr>
        <p:sp>
          <p:nvSpPr>
            <p:cNvPr id="165039"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40"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41"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42"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43"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44"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45"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46"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47"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48"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49"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50"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51"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52"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53"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54"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55"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56"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57"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58"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59"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sp>
        <p:nvSpPr>
          <p:cNvPr id="400" name="Oval 399"/>
          <p:cNvSpPr/>
          <p:nvPr/>
        </p:nvSpPr>
        <p:spPr>
          <a:xfrm>
            <a:off x="2916238" y="4941888"/>
            <a:ext cx="576262" cy="57467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fi-FI" sz="2800" b="1" dirty="0"/>
              <a:t>4</a:t>
            </a:r>
          </a:p>
        </p:txBody>
      </p:sp>
      <p:graphicFrame>
        <p:nvGraphicFramePr>
          <p:cNvPr id="401" name="Diagram 400"/>
          <p:cNvGraphicFramePr/>
          <p:nvPr/>
        </p:nvGraphicFramePr>
        <p:xfrm>
          <a:off x="5724128" y="4581128"/>
          <a:ext cx="3528392" cy="22768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402" name="Oval 401"/>
          <p:cNvSpPr/>
          <p:nvPr/>
        </p:nvSpPr>
        <p:spPr>
          <a:xfrm>
            <a:off x="5580063" y="4652963"/>
            <a:ext cx="504825" cy="5048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fi-FI" sz="2800" b="1" dirty="0"/>
              <a:t>5</a:t>
            </a:r>
          </a:p>
        </p:txBody>
      </p:sp>
      <p:pic>
        <p:nvPicPr>
          <p:cNvPr id="403" name="Picture 12" descr="http://koti.mbnet.fi/jjlnet/images/BS00331_.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101013" y="4581525"/>
            <a:ext cx="577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4" name="Picture 14" descr="http://t3.gstatic.com/images?q=tbn:yc5b47YgLxUKGM:http://www.clker.com/cliparts/e/b/1/6/11949837601577375107factory_gabrielle_nowick_.svg.hi.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84888" y="6310313"/>
            <a:ext cx="665162"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Picture 16" descr="http://www.ssqq.com/stories/images/sweep%20under%20carpe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00788" y="4581525"/>
            <a:ext cx="5873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6" name="Picture 2" descr="http://static-p3.fotolia.com/jpg/00/12/00/76/400_F_12007620_pScB2h37CFh6JwUrDO1FEJt9iCFJVKhB.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43888" y="6062663"/>
            <a:ext cx="56356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3"/>
          <p:cNvGrpSpPr>
            <a:grpSpLocks/>
          </p:cNvGrpSpPr>
          <p:nvPr/>
        </p:nvGrpSpPr>
        <p:grpSpPr bwMode="auto">
          <a:xfrm>
            <a:off x="6156325" y="5229225"/>
            <a:ext cx="250825" cy="358775"/>
            <a:chOff x="3601" y="1527"/>
            <a:chExt cx="158" cy="226"/>
          </a:xfrm>
        </p:grpSpPr>
        <p:sp>
          <p:nvSpPr>
            <p:cNvPr id="165068"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69"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70"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71"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72"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73"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74"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75"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76"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77"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78"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79"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80"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81"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82"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83"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84"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85"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86"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87"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88"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grpSp>
        <p:nvGrpSpPr>
          <p:cNvPr id="11" name="Group 3"/>
          <p:cNvGrpSpPr>
            <a:grpSpLocks/>
          </p:cNvGrpSpPr>
          <p:nvPr/>
        </p:nvGrpSpPr>
        <p:grpSpPr bwMode="auto">
          <a:xfrm>
            <a:off x="8532813" y="5229225"/>
            <a:ext cx="250825" cy="358775"/>
            <a:chOff x="3601" y="1527"/>
            <a:chExt cx="158" cy="226"/>
          </a:xfrm>
        </p:grpSpPr>
        <p:sp>
          <p:nvSpPr>
            <p:cNvPr id="165090"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91"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92"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93"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94"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95"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96"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097"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098"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099"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00"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01"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02"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03"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04"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105"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106"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07"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08"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09"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10"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grpSp>
        <p:nvGrpSpPr>
          <p:cNvPr id="12" name="Group 3"/>
          <p:cNvGrpSpPr>
            <a:grpSpLocks/>
          </p:cNvGrpSpPr>
          <p:nvPr/>
        </p:nvGrpSpPr>
        <p:grpSpPr bwMode="auto">
          <a:xfrm>
            <a:off x="8101013" y="6499225"/>
            <a:ext cx="250825" cy="358775"/>
            <a:chOff x="3601" y="1527"/>
            <a:chExt cx="158" cy="226"/>
          </a:xfrm>
        </p:grpSpPr>
        <p:sp>
          <p:nvSpPr>
            <p:cNvPr id="165112"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113"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114"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15"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16"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17"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18"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19"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120"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121"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22"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23"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24"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25"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26"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127"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128"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29"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30"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31"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32"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grpSp>
        <p:nvGrpSpPr>
          <p:cNvPr id="13" name="Group 3"/>
          <p:cNvGrpSpPr>
            <a:grpSpLocks/>
          </p:cNvGrpSpPr>
          <p:nvPr/>
        </p:nvGrpSpPr>
        <p:grpSpPr bwMode="auto">
          <a:xfrm>
            <a:off x="6227763" y="5949950"/>
            <a:ext cx="250825" cy="358775"/>
            <a:chOff x="3601" y="1527"/>
            <a:chExt cx="158" cy="226"/>
          </a:xfrm>
        </p:grpSpPr>
        <p:sp>
          <p:nvSpPr>
            <p:cNvPr id="165134" name="Freeform 4"/>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135" name="Freeform 5"/>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136" name="Line 6"/>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37" name="Line 7"/>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38" name="Line 8"/>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39" name="Line 9"/>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40" name="Line 10"/>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41" name="Freeform 11"/>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142" name="Freeform 12"/>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143" name="Line 13"/>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44" name="Line 14"/>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45" name="Line 15"/>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46" name="Line 16"/>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47" name="Line 17"/>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48" name="Freeform 18"/>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65149" name="Freeform 19"/>
            <p:cNvSpPr>
              <a:spLocks/>
            </p:cNvSpPr>
            <p:nvPr/>
          </p:nvSpPr>
          <p:spPr bwMode="auto">
            <a:xfrm>
              <a:off x="3641" y="1527"/>
              <a:ext cx="79" cy="75"/>
            </a:xfrm>
            <a:custGeom>
              <a:avLst/>
              <a:gdLst>
                <a:gd name="T0" fmla="*/ 35 w 160"/>
                <a:gd name="T1" fmla="*/ 0 h 151"/>
                <a:gd name="T2" fmla="*/ 28 w 160"/>
                <a:gd name="T3" fmla="*/ 1 h 151"/>
                <a:gd name="T4" fmla="*/ 21 w 160"/>
                <a:gd name="T5" fmla="*/ 5 h 151"/>
                <a:gd name="T6" fmla="*/ 14 w 160"/>
                <a:gd name="T7" fmla="*/ 9 h 151"/>
                <a:gd name="T8" fmla="*/ 9 w 160"/>
                <a:gd name="T9" fmla="*/ 13 h 151"/>
                <a:gd name="T10" fmla="*/ 4 w 160"/>
                <a:gd name="T11" fmla="*/ 20 h 151"/>
                <a:gd name="T12" fmla="*/ 2 w 160"/>
                <a:gd name="T13" fmla="*/ 27 h 151"/>
                <a:gd name="T14" fmla="*/ 0 w 160"/>
                <a:gd name="T15" fmla="*/ 34 h 151"/>
                <a:gd name="T16" fmla="*/ 0 w 160"/>
                <a:gd name="T17" fmla="*/ 41 h 151"/>
                <a:gd name="T18" fmla="*/ 2 w 160"/>
                <a:gd name="T19" fmla="*/ 49 h 151"/>
                <a:gd name="T20" fmla="*/ 4 w 160"/>
                <a:gd name="T21" fmla="*/ 56 h 151"/>
                <a:gd name="T22" fmla="*/ 9 w 160"/>
                <a:gd name="T23" fmla="*/ 62 h 151"/>
                <a:gd name="T24" fmla="*/ 14 w 160"/>
                <a:gd name="T25" fmla="*/ 67 h 151"/>
                <a:gd name="T26" fmla="*/ 21 w 160"/>
                <a:gd name="T27" fmla="*/ 71 h 151"/>
                <a:gd name="T28" fmla="*/ 28 w 160"/>
                <a:gd name="T29" fmla="*/ 74 h 151"/>
                <a:gd name="T30" fmla="*/ 35 w 160"/>
                <a:gd name="T31" fmla="*/ 75 h 151"/>
                <a:gd name="T32" fmla="*/ 43 w 160"/>
                <a:gd name="T33" fmla="*/ 75 h 151"/>
                <a:gd name="T34" fmla="*/ 51 w 160"/>
                <a:gd name="T35" fmla="*/ 74 h 151"/>
                <a:gd name="T36" fmla="*/ 58 w 160"/>
                <a:gd name="T37" fmla="*/ 71 h 151"/>
                <a:gd name="T38" fmla="*/ 64 w 160"/>
                <a:gd name="T39" fmla="*/ 67 h 151"/>
                <a:gd name="T40" fmla="*/ 70 w 160"/>
                <a:gd name="T41" fmla="*/ 62 h 151"/>
                <a:gd name="T42" fmla="*/ 74 w 160"/>
                <a:gd name="T43" fmla="*/ 56 h 151"/>
                <a:gd name="T44" fmla="*/ 76 w 160"/>
                <a:gd name="T45" fmla="*/ 49 h 151"/>
                <a:gd name="T46" fmla="*/ 78 w 160"/>
                <a:gd name="T47" fmla="*/ 41 h 151"/>
                <a:gd name="T48" fmla="*/ 78 w 160"/>
                <a:gd name="T49" fmla="*/ 34 h 151"/>
                <a:gd name="T50" fmla="*/ 76 w 160"/>
                <a:gd name="T51" fmla="*/ 27 h 151"/>
                <a:gd name="T52" fmla="*/ 74 w 160"/>
                <a:gd name="T53" fmla="*/ 20 h 151"/>
                <a:gd name="T54" fmla="*/ 70 w 160"/>
                <a:gd name="T55" fmla="*/ 13 h 151"/>
                <a:gd name="T56" fmla="*/ 64 w 160"/>
                <a:gd name="T57" fmla="*/ 9 h 151"/>
                <a:gd name="T58" fmla="*/ 58 w 160"/>
                <a:gd name="T59" fmla="*/ 5 h 151"/>
                <a:gd name="T60" fmla="*/ 51 w 160"/>
                <a:gd name="T61" fmla="*/ 1 h 151"/>
                <a:gd name="T62" fmla="*/ 43 w 160"/>
                <a:gd name="T63" fmla="*/ 0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0"/>
                <a:gd name="T97" fmla="*/ 0 h 151"/>
                <a:gd name="T98" fmla="*/ 160 w 160"/>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0" h="151">
                  <a:moveTo>
                    <a:pt x="79" y="0"/>
                  </a:moveTo>
                  <a:lnTo>
                    <a:pt x="71" y="0"/>
                  </a:lnTo>
                  <a:lnTo>
                    <a:pt x="64" y="2"/>
                  </a:lnTo>
                  <a:lnTo>
                    <a:pt x="56" y="3"/>
                  </a:lnTo>
                  <a:lnTo>
                    <a:pt x="49" y="7"/>
                  </a:lnTo>
                  <a:lnTo>
                    <a:pt x="42" y="10"/>
                  </a:lnTo>
                  <a:lnTo>
                    <a:pt x="35" y="13"/>
                  </a:lnTo>
                  <a:lnTo>
                    <a:pt x="29" y="18"/>
                  </a:lnTo>
                  <a:lnTo>
                    <a:pt x="24" y="22"/>
                  </a:lnTo>
                  <a:lnTo>
                    <a:pt x="19" y="27"/>
                  </a:lnTo>
                  <a:lnTo>
                    <a:pt x="14" y="34"/>
                  </a:lnTo>
                  <a:lnTo>
                    <a:pt x="9" y="40"/>
                  </a:lnTo>
                  <a:lnTo>
                    <a:pt x="5" y="46"/>
                  </a:lnTo>
                  <a:lnTo>
                    <a:pt x="4" y="54"/>
                  </a:lnTo>
                  <a:lnTo>
                    <a:pt x="2" y="61"/>
                  </a:lnTo>
                  <a:lnTo>
                    <a:pt x="0" y="69"/>
                  </a:lnTo>
                  <a:lnTo>
                    <a:pt x="0" y="77"/>
                  </a:lnTo>
                  <a:lnTo>
                    <a:pt x="0" y="83"/>
                  </a:lnTo>
                  <a:lnTo>
                    <a:pt x="2" y="91"/>
                  </a:lnTo>
                  <a:lnTo>
                    <a:pt x="4" y="99"/>
                  </a:lnTo>
                  <a:lnTo>
                    <a:pt x="5" y="105"/>
                  </a:lnTo>
                  <a:lnTo>
                    <a:pt x="9" y="112"/>
                  </a:lnTo>
                  <a:lnTo>
                    <a:pt x="14" y="118"/>
                  </a:lnTo>
                  <a:lnTo>
                    <a:pt x="19" y="124"/>
                  </a:lnTo>
                  <a:lnTo>
                    <a:pt x="24" y="129"/>
                  </a:lnTo>
                  <a:lnTo>
                    <a:pt x="29" y="134"/>
                  </a:lnTo>
                  <a:lnTo>
                    <a:pt x="35" y="139"/>
                  </a:lnTo>
                  <a:lnTo>
                    <a:pt x="42" y="142"/>
                  </a:lnTo>
                  <a:lnTo>
                    <a:pt x="49" y="145"/>
                  </a:lnTo>
                  <a:lnTo>
                    <a:pt x="56" y="148"/>
                  </a:lnTo>
                  <a:lnTo>
                    <a:pt x="64" y="150"/>
                  </a:lnTo>
                  <a:lnTo>
                    <a:pt x="71" y="151"/>
                  </a:lnTo>
                  <a:lnTo>
                    <a:pt x="79" y="151"/>
                  </a:lnTo>
                  <a:lnTo>
                    <a:pt x="87" y="151"/>
                  </a:lnTo>
                  <a:lnTo>
                    <a:pt x="96" y="150"/>
                  </a:lnTo>
                  <a:lnTo>
                    <a:pt x="103" y="148"/>
                  </a:lnTo>
                  <a:lnTo>
                    <a:pt x="111" y="145"/>
                  </a:lnTo>
                  <a:lnTo>
                    <a:pt x="118" y="142"/>
                  </a:lnTo>
                  <a:lnTo>
                    <a:pt x="124" y="139"/>
                  </a:lnTo>
                  <a:lnTo>
                    <a:pt x="129" y="134"/>
                  </a:lnTo>
                  <a:lnTo>
                    <a:pt x="136" y="129"/>
                  </a:lnTo>
                  <a:lnTo>
                    <a:pt x="141" y="124"/>
                  </a:lnTo>
                  <a:lnTo>
                    <a:pt x="144" y="118"/>
                  </a:lnTo>
                  <a:lnTo>
                    <a:pt x="149" y="112"/>
                  </a:lnTo>
                  <a:lnTo>
                    <a:pt x="153" y="105"/>
                  </a:lnTo>
                  <a:lnTo>
                    <a:pt x="154" y="99"/>
                  </a:lnTo>
                  <a:lnTo>
                    <a:pt x="158" y="91"/>
                  </a:lnTo>
                  <a:lnTo>
                    <a:pt x="158" y="83"/>
                  </a:lnTo>
                  <a:lnTo>
                    <a:pt x="160" y="77"/>
                  </a:lnTo>
                  <a:lnTo>
                    <a:pt x="158" y="69"/>
                  </a:lnTo>
                  <a:lnTo>
                    <a:pt x="158" y="61"/>
                  </a:lnTo>
                  <a:lnTo>
                    <a:pt x="154" y="54"/>
                  </a:lnTo>
                  <a:lnTo>
                    <a:pt x="153" y="46"/>
                  </a:lnTo>
                  <a:lnTo>
                    <a:pt x="149" y="40"/>
                  </a:lnTo>
                  <a:lnTo>
                    <a:pt x="144" y="34"/>
                  </a:lnTo>
                  <a:lnTo>
                    <a:pt x="141" y="27"/>
                  </a:lnTo>
                  <a:lnTo>
                    <a:pt x="136" y="22"/>
                  </a:lnTo>
                  <a:lnTo>
                    <a:pt x="129" y="18"/>
                  </a:lnTo>
                  <a:lnTo>
                    <a:pt x="124" y="13"/>
                  </a:lnTo>
                  <a:lnTo>
                    <a:pt x="118" y="10"/>
                  </a:lnTo>
                  <a:lnTo>
                    <a:pt x="111" y="7"/>
                  </a:lnTo>
                  <a:lnTo>
                    <a:pt x="103" y="3"/>
                  </a:lnTo>
                  <a:lnTo>
                    <a:pt x="96" y="2"/>
                  </a:lnTo>
                  <a:lnTo>
                    <a:pt x="87" y="0"/>
                  </a:lnTo>
                  <a:lnTo>
                    <a:pt x="79" y="0"/>
                  </a:lnTo>
                </a:path>
              </a:pathLst>
            </a:custGeom>
            <a:noFill/>
            <a:ln w="79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165150" name="Line 20"/>
            <p:cNvSpPr>
              <a:spLocks noChangeShapeType="1"/>
            </p:cNvSpPr>
            <p:nvPr/>
          </p:nvSpPr>
          <p:spPr bwMode="auto">
            <a:xfrm>
              <a:off x="3681" y="1602"/>
              <a:ext cx="1" cy="76"/>
            </a:xfrm>
            <a:prstGeom prst="line">
              <a:avLst/>
            </a:prstGeom>
            <a:noFill/>
            <a:ln w="6667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51" name="Line 21"/>
            <p:cNvSpPr>
              <a:spLocks noChangeShapeType="1"/>
            </p:cNvSpPr>
            <p:nvPr/>
          </p:nvSpPr>
          <p:spPr bwMode="auto">
            <a:xfrm flipH="1">
              <a:off x="3601" y="1602"/>
              <a:ext cx="79"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52" name="Line 22"/>
            <p:cNvSpPr>
              <a:spLocks noChangeShapeType="1"/>
            </p:cNvSpPr>
            <p:nvPr/>
          </p:nvSpPr>
          <p:spPr bwMode="auto">
            <a:xfrm>
              <a:off x="3681" y="1678"/>
              <a:ext cx="39"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53" name="Line 23"/>
            <p:cNvSpPr>
              <a:spLocks noChangeShapeType="1"/>
            </p:cNvSpPr>
            <p:nvPr/>
          </p:nvSpPr>
          <p:spPr bwMode="auto">
            <a:xfrm flipV="1">
              <a:off x="3641" y="1678"/>
              <a:ext cx="40" cy="7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65154" name="Line 24"/>
            <p:cNvSpPr>
              <a:spLocks noChangeShapeType="1"/>
            </p:cNvSpPr>
            <p:nvPr/>
          </p:nvSpPr>
          <p:spPr bwMode="auto">
            <a:xfrm>
              <a:off x="3681" y="1602"/>
              <a:ext cx="78" cy="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fi-FI"/>
            </a:p>
          </p:txBody>
        </p:sp>
      </p:grpSp>
      <p:sp>
        <p:nvSpPr>
          <p:cNvPr id="165155" name="Rectangle 291"/>
          <p:cNvSpPr>
            <a:spLocks noChangeArrowheads="1"/>
          </p:cNvSpPr>
          <p:nvPr/>
        </p:nvSpPr>
        <p:spPr bwMode="auto">
          <a:xfrm>
            <a:off x="2124075" y="476250"/>
            <a:ext cx="4822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762000" eaLnBrk="0" hangingPunct="0">
              <a:spcBef>
                <a:spcPct val="0"/>
              </a:spcBef>
            </a:pPr>
            <a:r>
              <a:rPr lang="sv-SE" sz="3600" b="1">
                <a:latin typeface="Verdana" pitchFamily="34" charset="0"/>
              </a:rPr>
              <a:t>Disintegration</a:t>
            </a:r>
            <a:endParaRPr lang="en-US" sz="3600" b="1">
              <a:latin typeface="Verdana" pitchFamily="34" charset="0"/>
            </a:endParaRPr>
          </a:p>
        </p:txBody>
      </p:sp>
    </p:spTree>
    <p:extLst>
      <p:ext uri="{BB962C8B-B14F-4D97-AF65-F5344CB8AC3E}">
        <p14:creationId xmlns:p14="http://schemas.microsoft.com/office/powerpoint/2010/main" val="3650964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ox(in)">
                                      <p:cBhvr>
                                        <p:cTn id="49" dur="500"/>
                                        <p:tgtEl>
                                          <p:spTgt spid="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328"/>
                                        </p:tgtEl>
                                        <p:attrNameLst>
                                          <p:attrName>style.visibility</p:attrName>
                                        </p:attrNameLst>
                                      </p:cBhvr>
                                      <p:to>
                                        <p:strVal val="visible"/>
                                      </p:to>
                                    </p:set>
                                    <p:animEffect transition="in" filter="box(in)">
                                      <p:cBhvr>
                                        <p:cTn id="52" dur="500"/>
                                        <p:tgtEl>
                                          <p:spTgt spid="32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0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0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0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0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09" grpId="0" animBg="1"/>
      <p:bldP spid="278" grpId="0"/>
      <p:bldP spid="279" grpId="0"/>
      <p:bldP spid="280" grpId="0" animBg="1"/>
      <p:bldP spid="283" grpId="0" animBg="1"/>
      <p:bldP spid="328" grpId="0"/>
      <p:bldP spid="329" grpId="0"/>
      <p:bldP spid="330" grpId="0" animBg="1"/>
      <p:bldP spid="331" grpId="0" animBg="1"/>
      <p:bldP spid="332" grpId="0"/>
      <p:bldGraphic spid="333" grpId="0">
        <p:bldAsOne/>
      </p:bldGraphic>
      <p:bldP spid="400" grpId="0" animBg="1"/>
      <p:bldGraphic spid="401" grpId="0">
        <p:bldAsOne/>
      </p:bldGraphic>
      <p:bldP spid="40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fi-FI" smtClean="0"/>
              <a:t>”Project business” definition</a:t>
            </a:r>
            <a:endParaRPr lang="en-US" smtClean="0"/>
          </a:p>
        </p:txBody>
      </p:sp>
      <p:sp>
        <p:nvSpPr>
          <p:cNvPr id="77827" name="Text Box 3"/>
          <p:cNvSpPr txBox="1">
            <a:spLocks noChangeArrowheads="1"/>
          </p:cNvSpPr>
          <p:nvPr/>
        </p:nvSpPr>
        <p:spPr bwMode="auto">
          <a:xfrm>
            <a:off x="323850" y="2781300"/>
            <a:ext cx="85693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eaLnBrk="1" hangingPunct="1"/>
            <a:r>
              <a:rPr lang="en-US" sz="3200"/>
              <a:t>“Project business is the part of business that relates directly or indirectly to projects, with the purpose of achieving objectives of a firm or several firms.”</a:t>
            </a:r>
          </a:p>
          <a:p>
            <a:pPr eaLnBrk="1" hangingPunct="1"/>
            <a:endParaRPr lang="en-US" sz="1600"/>
          </a:p>
          <a:p>
            <a:pPr eaLnBrk="1" hangingPunct="1"/>
            <a:r>
              <a:rPr lang="en-US" sz="1600"/>
              <a:t>( from: Artto &amp; Wikström, 2005, IJPM article on:  “What is project business?” )</a:t>
            </a:r>
          </a:p>
        </p:txBody>
      </p:sp>
    </p:spTree>
    <p:extLst>
      <p:ext uri="{BB962C8B-B14F-4D97-AF65-F5344CB8AC3E}">
        <p14:creationId xmlns:p14="http://schemas.microsoft.com/office/powerpoint/2010/main" val="327586426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765175"/>
            <a:ext cx="9144000" cy="1019175"/>
          </a:xfrm>
        </p:spPr>
        <p:txBody>
          <a:bodyPr/>
          <a:lstStyle/>
          <a:p>
            <a:r>
              <a:rPr lang="sv-SE" sz="2800" smtClean="0"/>
              <a:t>Project business framework:</a:t>
            </a:r>
            <a:br>
              <a:rPr lang="sv-SE" sz="2800" smtClean="0"/>
            </a:br>
            <a:r>
              <a:rPr lang="sv-SE" sz="2400" smtClean="0"/>
              <a:t>literature sources that elaborate the framework</a:t>
            </a:r>
            <a:endParaRPr lang="en-US" sz="2400" smtClean="0"/>
          </a:p>
        </p:txBody>
      </p:sp>
      <p:sp>
        <p:nvSpPr>
          <p:cNvPr id="86019" name="Rectangle 3"/>
          <p:cNvSpPr>
            <a:spLocks noGrp="1" noChangeArrowheads="1"/>
          </p:cNvSpPr>
          <p:nvPr>
            <p:ph type="body" idx="1"/>
          </p:nvPr>
        </p:nvSpPr>
        <p:spPr>
          <a:xfrm>
            <a:off x="684213" y="2000250"/>
            <a:ext cx="7772400" cy="4668838"/>
          </a:xfrm>
        </p:spPr>
        <p:txBody>
          <a:bodyPr/>
          <a:lstStyle/>
          <a:p>
            <a:pPr>
              <a:lnSpc>
                <a:spcPct val="90000"/>
              </a:lnSpc>
            </a:pPr>
            <a:r>
              <a:rPr lang="sv-SE" sz="2400" b="1" dirty="0" err="1" smtClean="0"/>
              <a:t>Article</a:t>
            </a:r>
            <a:r>
              <a:rPr lang="sv-SE" sz="2400" dirty="0" smtClean="0"/>
              <a:t>:</a:t>
            </a:r>
          </a:p>
          <a:p>
            <a:pPr>
              <a:lnSpc>
                <a:spcPct val="90000"/>
              </a:lnSpc>
            </a:pPr>
            <a:endParaRPr lang="sv-SE" sz="2400" dirty="0" smtClean="0"/>
          </a:p>
          <a:p>
            <a:pPr lvl="1">
              <a:lnSpc>
                <a:spcPct val="90000"/>
              </a:lnSpc>
            </a:pPr>
            <a:r>
              <a:rPr lang="en-US" sz="2000" dirty="0" smtClean="0"/>
              <a:t>Artto K., Kujala J. (2008). Project business as a research field, International Journal of Managing Projects in Business, 1(4):469-497</a:t>
            </a:r>
            <a:endParaRPr lang="sv-SE" sz="2000" dirty="0" smtClean="0"/>
          </a:p>
          <a:p>
            <a:pPr>
              <a:lnSpc>
                <a:spcPct val="90000"/>
              </a:lnSpc>
            </a:pPr>
            <a:endParaRPr lang="sv-SE" sz="2400" dirty="0" smtClean="0"/>
          </a:p>
          <a:p>
            <a:pPr>
              <a:lnSpc>
                <a:spcPct val="90000"/>
              </a:lnSpc>
            </a:pPr>
            <a:r>
              <a:rPr lang="sv-SE" sz="2400" b="1" dirty="0" smtClean="0"/>
              <a:t>Book </a:t>
            </a:r>
            <a:r>
              <a:rPr lang="sv-SE" sz="2400" b="1" dirty="0" err="1" smtClean="0"/>
              <a:t>chapter</a:t>
            </a:r>
            <a:r>
              <a:rPr lang="sv-SE" sz="2400" dirty="0" smtClean="0"/>
              <a:t>:</a:t>
            </a:r>
          </a:p>
          <a:p>
            <a:pPr>
              <a:lnSpc>
                <a:spcPct val="90000"/>
              </a:lnSpc>
            </a:pPr>
            <a:endParaRPr lang="sv-SE" sz="2400" dirty="0" smtClean="0"/>
          </a:p>
          <a:p>
            <a:pPr lvl="1">
              <a:lnSpc>
                <a:spcPct val="90000"/>
              </a:lnSpc>
            </a:pPr>
            <a:r>
              <a:rPr lang="en-US" sz="2000" dirty="0" smtClean="0"/>
              <a:t>Artto K., Davies A., Kujala J., Prencipe A., (2010). The project business: analytical framework and research opportunities. Chapter 5 (pages 133-153) in: Morris P. W. G., Pinto J., </a:t>
            </a:r>
            <a:r>
              <a:rPr lang="en-US" sz="2000" dirty="0" err="1" smtClean="0"/>
              <a:t>Söderlund</a:t>
            </a:r>
            <a:r>
              <a:rPr lang="en-US" sz="2000" dirty="0" smtClean="0"/>
              <a:t> J. (eds.), Oxford Handbook of Project Management, Oxford University Press, Oxford, UK</a:t>
            </a:r>
          </a:p>
        </p:txBody>
      </p:sp>
    </p:spTree>
    <p:extLst>
      <p:ext uri="{BB962C8B-B14F-4D97-AF65-F5344CB8AC3E}">
        <p14:creationId xmlns:p14="http://schemas.microsoft.com/office/powerpoint/2010/main" val="3194009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1506" name="Rectangle 2"/>
          <p:cNvSpPr>
            <a:spLocks noGrp="1" noChangeArrowheads="1"/>
          </p:cNvSpPr>
          <p:nvPr>
            <p:ph type="title"/>
          </p:nvPr>
        </p:nvSpPr>
        <p:spPr>
          <a:xfrm>
            <a:off x="9103" y="620688"/>
            <a:ext cx="9036050" cy="1019175"/>
          </a:xfrm>
        </p:spPr>
        <p:txBody>
          <a:bodyPr/>
          <a:lstStyle/>
          <a:p>
            <a:r>
              <a:rPr lang="en-US" sz="3200" dirty="0"/>
              <a:t>Project business framework: four distinctive management areas </a:t>
            </a:r>
          </a:p>
        </p:txBody>
      </p:sp>
      <p:sp>
        <p:nvSpPr>
          <p:cNvPr id="2581527" name="Text Box 11"/>
          <p:cNvSpPr txBox="1">
            <a:spLocks noChangeArrowheads="1"/>
          </p:cNvSpPr>
          <p:nvPr/>
        </p:nvSpPr>
        <p:spPr bwMode="auto">
          <a:xfrm>
            <a:off x="0" y="608604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lgn="l" eaLnBrk="0" hangingPunct="0">
              <a:spcBef>
                <a:spcPct val="0"/>
              </a:spcBef>
              <a:defRPr sz="2400">
                <a:solidFill>
                  <a:schemeClr val="tx1"/>
                </a:solidFill>
                <a:latin typeface="Times New Roman" pitchFamily="18" charset="0"/>
              </a:defRPr>
            </a:lvl1pPr>
            <a:lvl2pPr marL="742950" indent="-285750" algn="l" eaLnBrk="0" hangingPunct="0">
              <a:spcBef>
                <a:spcPct val="0"/>
              </a:spcBef>
              <a:defRPr sz="2400">
                <a:solidFill>
                  <a:schemeClr val="tx1"/>
                </a:solidFill>
                <a:latin typeface="Times New Roman" pitchFamily="18" charset="0"/>
              </a:defRPr>
            </a:lvl2pPr>
            <a:lvl3pPr marL="1143000" indent="-228600" algn="l" eaLnBrk="0" hangingPunct="0">
              <a:spcBef>
                <a:spcPct val="0"/>
              </a:spcBef>
              <a:defRPr sz="2400">
                <a:solidFill>
                  <a:schemeClr val="tx1"/>
                </a:solidFill>
                <a:latin typeface="Times New Roman" pitchFamily="18" charset="0"/>
              </a:defRPr>
            </a:lvl3pPr>
            <a:lvl4pPr marL="1600200" indent="-228600" algn="l" eaLnBrk="0" hangingPunct="0">
              <a:spcBef>
                <a:spcPct val="0"/>
              </a:spcBef>
              <a:defRPr sz="2400">
                <a:solidFill>
                  <a:schemeClr val="tx1"/>
                </a:solidFill>
                <a:latin typeface="Times New Roman" pitchFamily="18" charset="0"/>
              </a:defRPr>
            </a:lvl4pPr>
            <a:lvl5pPr marL="2057400" indent="-228600" algn="l"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fi-FI" sz="900" dirty="0">
                <a:latin typeface="Arial" pitchFamily="34" charset="0"/>
              </a:rPr>
              <a:t>Artto &amp; Kujala (2008</a:t>
            </a:r>
            <a:r>
              <a:rPr lang="fi-FI" sz="900" dirty="0" smtClean="0">
                <a:latin typeface="Arial" pitchFamily="34" charset="0"/>
              </a:rPr>
              <a:t>)</a:t>
            </a:r>
          </a:p>
          <a:p>
            <a:pPr eaLnBrk="1" hangingPunct="1">
              <a:spcBef>
                <a:spcPct val="50000"/>
              </a:spcBef>
            </a:pPr>
            <a:r>
              <a:rPr lang="fi-FI" sz="900" dirty="0" smtClean="0">
                <a:latin typeface="Arial" pitchFamily="34" charset="0"/>
              </a:rPr>
              <a:t>Artto, </a:t>
            </a:r>
            <a:r>
              <a:rPr lang="fi-FI" sz="900" dirty="0" err="1" smtClean="0">
                <a:latin typeface="Arial" pitchFamily="34" charset="0"/>
              </a:rPr>
              <a:t>Davies</a:t>
            </a:r>
            <a:r>
              <a:rPr lang="fi-FI" sz="900" dirty="0" smtClean="0">
                <a:latin typeface="Arial" pitchFamily="34" charset="0"/>
              </a:rPr>
              <a:t>, Kujala, &amp; </a:t>
            </a:r>
            <a:r>
              <a:rPr lang="fi-FI" sz="900" dirty="0" err="1" smtClean="0">
                <a:latin typeface="Arial" pitchFamily="34" charset="0"/>
              </a:rPr>
              <a:t>Prencipe</a:t>
            </a:r>
            <a:r>
              <a:rPr lang="fi-FI" sz="900" dirty="0" smtClean="0">
                <a:latin typeface="Arial" pitchFamily="34" charset="0"/>
              </a:rPr>
              <a:t>, 2011</a:t>
            </a:r>
          </a:p>
          <a:p>
            <a:pPr eaLnBrk="1" hangingPunct="1">
              <a:spcBef>
                <a:spcPct val="50000"/>
              </a:spcBef>
            </a:pPr>
            <a:r>
              <a:rPr lang="en-US" sz="900" dirty="0" smtClean="0">
                <a:latin typeface="Arial" pitchFamily="34" charset="0"/>
              </a:rPr>
              <a:t>See a brief explanation of this framework from the “Foreword </a:t>
            </a:r>
            <a:r>
              <a:rPr lang="en-US" sz="900" dirty="0">
                <a:latin typeface="Arial" pitchFamily="34" charset="0"/>
              </a:rPr>
              <a:t>to the </a:t>
            </a:r>
            <a:r>
              <a:rPr lang="en-US" sz="900" dirty="0" smtClean="0">
                <a:latin typeface="Arial" pitchFamily="34" charset="0"/>
              </a:rPr>
              <a:t>1</a:t>
            </a:r>
            <a:r>
              <a:rPr lang="en-US" sz="900" baseline="30000" dirty="0" smtClean="0">
                <a:latin typeface="Arial" pitchFamily="34" charset="0"/>
              </a:rPr>
              <a:t>st</a:t>
            </a:r>
            <a:r>
              <a:rPr lang="en-US" sz="900" dirty="0" smtClean="0">
                <a:latin typeface="Arial" pitchFamily="34" charset="0"/>
              </a:rPr>
              <a:t> English </a:t>
            </a:r>
            <a:r>
              <a:rPr lang="en-US" sz="900" dirty="0">
                <a:latin typeface="Arial" pitchFamily="34" charset="0"/>
              </a:rPr>
              <a:t>language edition (2011) of </a:t>
            </a:r>
            <a:r>
              <a:rPr lang="en-US" sz="900" dirty="0" smtClean="0">
                <a:latin typeface="Arial" pitchFamily="34" charset="0"/>
              </a:rPr>
              <a:t> ‘Project  business’ book, </a:t>
            </a:r>
            <a:r>
              <a:rPr lang="en-US" sz="900" dirty="0">
                <a:latin typeface="Arial" pitchFamily="34" charset="0"/>
              </a:rPr>
              <a:t>downloadable from </a:t>
            </a:r>
            <a:r>
              <a:rPr lang="en-US" sz="900" dirty="0">
                <a:latin typeface="Arial" pitchFamily="34" charset="0"/>
                <a:hlinkClick r:id="rId3"/>
              </a:rPr>
              <a:t>http://</a:t>
            </a:r>
            <a:r>
              <a:rPr lang="en-US" sz="900" dirty="0" smtClean="0">
                <a:latin typeface="Arial" pitchFamily="34" charset="0"/>
                <a:hlinkClick r:id="rId3"/>
              </a:rPr>
              <a:t>pbgroup.aalto.fi/en/</a:t>
            </a:r>
            <a:r>
              <a:rPr lang="en-US" sz="900" dirty="0" smtClean="0">
                <a:latin typeface="Arial" pitchFamily="34" charset="0"/>
              </a:rPr>
              <a:t>  </a:t>
            </a:r>
            <a:endParaRPr lang="en-US" sz="900" dirty="0">
              <a:latin typeface="Arial" pitchFamily="34" charset="0"/>
            </a:endParaRPr>
          </a:p>
        </p:txBody>
      </p:sp>
      <p:sp>
        <p:nvSpPr>
          <p:cNvPr id="2581528" name="Rectangle 24"/>
          <p:cNvSpPr>
            <a:spLocks noChangeArrowheads="1"/>
          </p:cNvSpPr>
          <p:nvPr/>
        </p:nvSpPr>
        <p:spPr bwMode="auto">
          <a:xfrm>
            <a:off x="2103438" y="3304753"/>
            <a:ext cx="1146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0"/>
              </a:spcBef>
            </a:pPr>
            <a:r>
              <a:rPr lang="en-US" sz="1800" b="1"/>
              <a:t>One project</a:t>
            </a:r>
          </a:p>
        </p:txBody>
      </p:sp>
      <p:sp>
        <p:nvSpPr>
          <p:cNvPr id="2581529" name="Rectangle 25"/>
          <p:cNvSpPr>
            <a:spLocks noChangeArrowheads="1"/>
          </p:cNvSpPr>
          <p:nvPr/>
        </p:nvSpPr>
        <p:spPr bwMode="auto">
          <a:xfrm>
            <a:off x="2124075" y="5155778"/>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0"/>
              </a:spcBef>
            </a:pPr>
            <a:r>
              <a:rPr lang="en-US" sz="1800" b="1"/>
              <a:t>Many projects</a:t>
            </a:r>
          </a:p>
        </p:txBody>
      </p:sp>
      <p:sp>
        <p:nvSpPr>
          <p:cNvPr id="2581530" name="Rectangle 26"/>
          <p:cNvSpPr>
            <a:spLocks noChangeArrowheads="1"/>
          </p:cNvSpPr>
          <p:nvPr/>
        </p:nvSpPr>
        <p:spPr bwMode="auto">
          <a:xfrm>
            <a:off x="4189413" y="1918866"/>
            <a:ext cx="1030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0"/>
              </a:spcBef>
            </a:pPr>
            <a:r>
              <a:rPr lang="en-US" sz="1800" b="1"/>
              <a:t>One firm</a:t>
            </a:r>
          </a:p>
        </p:txBody>
      </p:sp>
      <p:sp>
        <p:nvSpPr>
          <p:cNvPr id="2581531" name="Rectangle 27"/>
          <p:cNvSpPr>
            <a:spLocks noChangeArrowheads="1"/>
          </p:cNvSpPr>
          <p:nvPr/>
        </p:nvSpPr>
        <p:spPr bwMode="auto">
          <a:xfrm>
            <a:off x="6732588" y="1918866"/>
            <a:ext cx="88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0"/>
              </a:spcBef>
            </a:pPr>
            <a:r>
              <a:rPr lang="en-US" sz="1800" b="1"/>
              <a:t>Many firms</a:t>
            </a:r>
          </a:p>
        </p:txBody>
      </p:sp>
      <p:sp>
        <p:nvSpPr>
          <p:cNvPr id="2581532" name="Rectangle 28"/>
          <p:cNvSpPr>
            <a:spLocks noChangeArrowheads="1"/>
          </p:cNvSpPr>
          <p:nvPr/>
        </p:nvSpPr>
        <p:spPr bwMode="auto">
          <a:xfrm>
            <a:off x="3348038" y="2780878"/>
            <a:ext cx="2519362" cy="1800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78000" anchor="ctr"/>
          <a:lstStyle/>
          <a:p>
            <a:r>
              <a:rPr lang="fi-FI" sz="1800"/>
              <a:t>1. Management of a project</a:t>
            </a:r>
            <a:endParaRPr lang="en-US" sz="1800"/>
          </a:p>
        </p:txBody>
      </p:sp>
      <p:sp>
        <p:nvSpPr>
          <p:cNvPr id="2581533" name="Rectangle 29"/>
          <p:cNvSpPr>
            <a:spLocks noChangeArrowheads="1"/>
          </p:cNvSpPr>
          <p:nvPr/>
        </p:nvSpPr>
        <p:spPr bwMode="auto">
          <a:xfrm>
            <a:off x="5867400" y="2780878"/>
            <a:ext cx="2519363" cy="1800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78000" rIns="0" anchor="ctr"/>
          <a:lstStyle/>
          <a:p>
            <a:r>
              <a:rPr lang="fi-FI" sz="1800"/>
              <a:t>3. Management of a project network</a:t>
            </a:r>
            <a:endParaRPr lang="en-US" sz="1800"/>
          </a:p>
        </p:txBody>
      </p:sp>
      <p:sp>
        <p:nvSpPr>
          <p:cNvPr id="2581534" name="Rectangle 30"/>
          <p:cNvSpPr>
            <a:spLocks noChangeArrowheads="1"/>
          </p:cNvSpPr>
          <p:nvPr/>
        </p:nvSpPr>
        <p:spPr bwMode="auto">
          <a:xfrm>
            <a:off x="3348038" y="4581103"/>
            <a:ext cx="2519362" cy="1800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78000" anchor="ctr"/>
          <a:lstStyle/>
          <a:p>
            <a:r>
              <a:rPr lang="fi-FI" sz="1800"/>
              <a:t>2. Management of a project-based firm</a:t>
            </a:r>
            <a:endParaRPr lang="en-US" sz="1800"/>
          </a:p>
        </p:txBody>
      </p:sp>
      <p:sp>
        <p:nvSpPr>
          <p:cNvPr id="2581535" name="Rectangle 31"/>
          <p:cNvSpPr>
            <a:spLocks noChangeArrowheads="1"/>
          </p:cNvSpPr>
          <p:nvPr/>
        </p:nvSpPr>
        <p:spPr bwMode="auto">
          <a:xfrm>
            <a:off x="5867400" y="4581103"/>
            <a:ext cx="2519363" cy="1800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78000" rIns="0" anchor="ctr"/>
          <a:lstStyle/>
          <a:p>
            <a:r>
              <a:rPr lang="fi-FI" sz="1800"/>
              <a:t>4. Management of a business network</a:t>
            </a:r>
            <a:endParaRPr lang="en-US" sz="1800"/>
          </a:p>
        </p:txBody>
      </p:sp>
    </p:spTree>
    <p:extLst>
      <p:ext uri="{BB962C8B-B14F-4D97-AF65-F5344CB8AC3E}">
        <p14:creationId xmlns:p14="http://schemas.microsoft.com/office/powerpoint/2010/main" val="3737181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609600"/>
            <a:ext cx="9144000" cy="1019175"/>
          </a:xfrm>
        </p:spPr>
        <p:txBody>
          <a:bodyPr/>
          <a:lstStyle/>
          <a:p>
            <a:r>
              <a:rPr lang="en-US" sz="2800" smtClean="0"/>
              <a:t>Project business framework: four distinctive management areas and their interfaces</a:t>
            </a:r>
          </a:p>
        </p:txBody>
      </p:sp>
      <p:sp>
        <p:nvSpPr>
          <p:cNvPr id="84995" name="Rectangle 3"/>
          <p:cNvSpPr>
            <a:spLocks noChangeArrowheads="1"/>
          </p:cNvSpPr>
          <p:nvPr/>
        </p:nvSpPr>
        <p:spPr bwMode="auto">
          <a:xfrm>
            <a:off x="2103438" y="3448050"/>
            <a:ext cx="11461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0"/>
              </a:spcBef>
            </a:pPr>
            <a:r>
              <a:rPr lang="en-US" sz="1800" b="1"/>
              <a:t>One project</a:t>
            </a:r>
          </a:p>
        </p:txBody>
      </p:sp>
      <p:sp>
        <p:nvSpPr>
          <p:cNvPr id="84996" name="Rectangle 4"/>
          <p:cNvSpPr>
            <a:spLocks noChangeArrowheads="1"/>
          </p:cNvSpPr>
          <p:nvPr/>
        </p:nvSpPr>
        <p:spPr bwMode="auto">
          <a:xfrm>
            <a:off x="2124075" y="5299075"/>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0"/>
              </a:spcBef>
            </a:pPr>
            <a:r>
              <a:rPr lang="en-US" sz="1800" b="1"/>
              <a:t>Many projects</a:t>
            </a:r>
          </a:p>
        </p:txBody>
      </p:sp>
      <p:sp>
        <p:nvSpPr>
          <p:cNvPr id="84997" name="Rectangle 5"/>
          <p:cNvSpPr>
            <a:spLocks noChangeArrowheads="1"/>
          </p:cNvSpPr>
          <p:nvPr/>
        </p:nvSpPr>
        <p:spPr bwMode="auto">
          <a:xfrm>
            <a:off x="4189413" y="2062163"/>
            <a:ext cx="1030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0"/>
              </a:spcBef>
            </a:pPr>
            <a:r>
              <a:rPr lang="en-US" sz="1800" b="1"/>
              <a:t>One firm</a:t>
            </a:r>
          </a:p>
        </p:txBody>
      </p:sp>
      <p:sp>
        <p:nvSpPr>
          <p:cNvPr id="84998" name="Rectangle 6"/>
          <p:cNvSpPr>
            <a:spLocks noChangeArrowheads="1"/>
          </p:cNvSpPr>
          <p:nvPr/>
        </p:nvSpPr>
        <p:spPr bwMode="auto">
          <a:xfrm>
            <a:off x="6732588" y="2062163"/>
            <a:ext cx="88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defTabSz="762000" eaLnBrk="0" hangingPunct="0">
              <a:spcBef>
                <a:spcPct val="0"/>
              </a:spcBef>
            </a:pPr>
            <a:r>
              <a:rPr lang="en-US" sz="1800" b="1"/>
              <a:t>Many firms</a:t>
            </a:r>
          </a:p>
        </p:txBody>
      </p:sp>
      <p:sp>
        <p:nvSpPr>
          <p:cNvPr id="84999" name="Rectangle 7"/>
          <p:cNvSpPr>
            <a:spLocks noChangeArrowheads="1"/>
          </p:cNvSpPr>
          <p:nvPr/>
        </p:nvSpPr>
        <p:spPr bwMode="auto">
          <a:xfrm>
            <a:off x="3348038" y="2924175"/>
            <a:ext cx="2519362" cy="1800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78000" anchor="ctr"/>
          <a:lstStyle/>
          <a:p>
            <a:r>
              <a:rPr lang="fi-FI" sz="1800"/>
              <a:t>1. Management of a project</a:t>
            </a:r>
            <a:endParaRPr lang="en-US" sz="1800"/>
          </a:p>
        </p:txBody>
      </p:sp>
      <p:sp>
        <p:nvSpPr>
          <p:cNvPr id="85000" name="Rectangle 8"/>
          <p:cNvSpPr>
            <a:spLocks noChangeArrowheads="1"/>
          </p:cNvSpPr>
          <p:nvPr/>
        </p:nvSpPr>
        <p:spPr bwMode="auto">
          <a:xfrm>
            <a:off x="5867400" y="2924175"/>
            <a:ext cx="2519363" cy="1800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78000" rIns="0" anchor="ctr"/>
          <a:lstStyle/>
          <a:p>
            <a:r>
              <a:rPr lang="fi-FI" sz="1800"/>
              <a:t>3. Management of a project network</a:t>
            </a:r>
            <a:endParaRPr lang="en-US" sz="1800"/>
          </a:p>
        </p:txBody>
      </p:sp>
      <p:sp>
        <p:nvSpPr>
          <p:cNvPr id="85001" name="Rectangle 9"/>
          <p:cNvSpPr>
            <a:spLocks noChangeArrowheads="1"/>
          </p:cNvSpPr>
          <p:nvPr/>
        </p:nvSpPr>
        <p:spPr bwMode="auto">
          <a:xfrm>
            <a:off x="3348038" y="4724400"/>
            <a:ext cx="2519362" cy="1800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378000" anchor="ctr"/>
          <a:lstStyle/>
          <a:p>
            <a:r>
              <a:rPr lang="fi-FI" sz="1800"/>
              <a:t>2. Management of a project-based firm</a:t>
            </a:r>
            <a:endParaRPr lang="en-US" sz="1800"/>
          </a:p>
        </p:txBody>
      </p:sp>
      <p:sp>
        <p:nvSpPr>
          <p:cNvPr id="85002" name="Rectangle 10"/>
          <p:cNvSpPr>
            <a:spLocks noChangeArrowheads="1"/>
          </p:cNvSpPr>
          <p:nvPr/>
        </p:nvSpPr>
        <p:spPr bwMode="auto">
          <a:xfrm>
            <a:off x="5867400" y="4724400"/>
            <a:ext cx="2519363" cy="180022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78000" rIns="0" anchor="ctr"/>
          <a:lstStyle/>
          <a:p>
            <a:r>
              <a:rPr lang="fi-FI" sz="1800"/>
              <a:t>4. Management of a business network</a:t>
            </a:r>
            <a:endParaRPr lang="en-US" sz="1800"/>
          </a:p>
        </p:txBody>
      </p:sp>
      <p:sp>
        <p:nvSpPr>
          <p:cNvPr id="85003" name="AutoShape 11"/>
          <p:cNvSpPr>
            <a:spLocks noChangeArrowheads="1"/>
          </p:cNvSpPr>
          <p:nvPr/>
        </p:nvSpPr>
        <p:spPr bwMode="auto">
          <a:xfrm>
            <a:off x="5435600" y="3571875"/>
            <a:ext cx="865188" cy="504825"/>
          </a:xfrm>
          <a:prstGeom prst="leftRightArrow">
            <a:avLst>
              <a:gd name="adj1" fmla="val 50000"/>
              <a:gd name="adj2" fmla="val 34277"/>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1000"/>
              <a:t>Interface 1-3</a:t>
            </a:r>
            <a:endParaRPr lang="en-US" sz="1000"/>
          </a:p>
        </p:txBody>
      </p:sp>
      <p:sp>
        <p:nvSpPr>
          <p:cNvPr id="85004" name="AutoShape 12"/>
          <p:cNvSpPr>
            <a:spLocks noChangeArrowheads="1"/>
          </p:cNvSpPr>
          <p:nvPr/>
        </p:nvSpPr>
        <p:spPr bwMode="auto">
          <a:xfrm>
            <a:off x="4356100" y="4292600"/>
            <a:ext cx="503238" cy="865188"/>
          </a:xfrm>
          <a:prstGeom prst="upDownArrow">
            <a:avLst>
              <a:gd name="adj1" fmla="val 50000"/>
              <a:gd name="adj2" fmla="val 34385"/>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fi-FI" sz="1000"/>
              <a:t>Interface 1-2</a:t>
            </a:r>
            <a:endParaRPr lang="en-US" sz="1000"/>
          </a:p>
        </p:txBody>
      </p:sp>
      <p:sp>
        <p:nvSpPr>
          <p:cNvPr id="85005" name="AutoShape 13"/>
          <p:cNvSpPr>
            <a:spLocks noChangeArrowheads="1"/>
          </p:cNvSpPr>
          <p:nvPr/>
        </p:nvSpPr>
        <p:spPr bwMode="auto">
          <a:xfrm>
            <a:off x="5435600" y="5373688"/>
            <a:ext cx="865188" cy="504825"/>
          </a:xfrm>
          <a:prstGeom prst="leftRightArrow">
            <a:avLst>
              <a:gd name="adj1" fmla="val 50000"/>
              <a:gd name="adj2" fmla="val 34277"/>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1000"/>
              <a:t>Interface 2-4</a:t>
            </a:r>
            <a:endParaRPr lang="en-US" sz="1000"/>
          </a:p>
        </p:txBody>
      </p:sp>
      <p:sp>
        <p:nvSpPr>
          <p:cNvPr id="85006" name="AutoShape 14"/>
          <p:cNvSpPr>
            <a:spLocks noChangeArrowheads="1"/>
          </p:cNvSpPr>
          <p:nvPr/>
        </p:nvSpPr>
        <p:spPr bwMode="auto">
          <a:xfrm>
            <a:off x="6877050" y="4292600"/>
            <a:ext cx="503238" cy="865188"/>
          </a:xfrm>
          <a:prstGeom prst="upDownArrow">
            <a:avLst>
              <a:gd name="adj1" fmla="val 50000"/>
              <a:gd name="adj2" fmla="val 34385"/>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fi-FI" sz="1000"/>
              <a:t>Interface 3-4</a:t>
            </a:r>
            <a:endParaRPr lang="en-US" sz="1000"/>
          </a:p>
        </p:txBody>
      </p:sp>
      <p:sp>
        <p:nvSpPr>
          <p:cNvPr id="85007" name="Text Box 11"/>
          <p:cNvSpPr txBox="1">
            <a:spLocks noChangeArrowheads="1"/>
          </p:cNvSpPr>
          <p:nvPr/>
        </p:nvSpPr>
        <p:spPr bwMode="auto">
          <a:xfrm>
            <a:off x="0" y="6629400"/>
            <a:ext cx="124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sz="900"/>
              <a:t>Artto &amp; Kujala (2008)</a:t>
            </a:r>
            <a:endParaRPr lang="en-US" sz="900"/>
          </a:p>
        </p:txBody>
      </p:sp>
    </p:spTree>
    <p:extLst>
      <p:ext uri="{BB962C8B-B14F-4D97-AF65-F5344CB8AC3E}">
        <p14:creationId xmlns:p14="http://schemas.microsoft.com/office/powerpoint/2010/main" val="2214130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5006"/>
                                        </p:tgtEl>
                                        <p:attrNameLst>
                                          <p:attrName>style.visibility</p:attrName>
                                        </p:attrNameLst>
                                      </p:cBhvr>
                                      <p:to>
                                        <p:strVal val="visible"/>
                                      </p:to>
                                    </p:set>
                                    <p:anim calcmode="lin" valueType="num">
                                      <p:cBhvr additive="base">
                                        <p:cTn id="7" dur="500" fill="hold"/>
                                        <p:tgtEl>
                                          <p:spTgt spid="85006"/>
                                        </p:tgtEl>
                                        <p:attrNameLst>
                                          <p:attrName>ppt_x</p:attrName>
                                        </p:attrNameLst>
                                      </p:cBhvr>
                                      <p:tavLst>
                                        <p:tav tm="0">
                                          <p:val>
                                            <p:strVal val="1+#ppt_w/2"/>
                                          </p:val>
                                        </p:tav>
                                        <p:tav tm="100000">
                                          <p:val>
                                            <p:strVal val="#ppt_x"/>
                                          </p:val>
                                        </p:tav>
                                      </p:tavLst>
                                    </p:anim>
                                    <p:anim calcmode="lin" valueType="num">
                                      <p:cBhvr additive="base">
                                        <p:cTn id="8" dur="500" fill="hold"/>
                                        <p:tgtEl>
                                          <p:spTgt spid="850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5003"/>
                                        </p:tgtEl>
                                        <p:attrNameLst>
                                          <p:attrName>style.visibility</p:attrName>
                                        </p:attrNameLst>
                                      </p:cBhvr>
                                      <p:to>
                                        <p:strVal val="visible"/>
                                      </p:to>
                                    </p:set>
                                    <p:anim calcmode="lin" valueType="num">
                                      <p:cBhvr additive="base">
                                        <p:cTn id="13" dur="500" fill="hold"/>
                                        <p:tgtEl>
                                          <p:spTgt spid="85003"/>
                                        </p:tgtEl>
                                        <p:attrNameLst>
                                          <p:attrName>ppt_x</p:attrName>
                                        </p:attrNameLst>
                                      </p:cBhvr>
                                      <p:tavLst>
                                        <p:tav tm="0">
                                          <p:val>
                                            <p:strVal val="#ppt_x"/>
                                          </p:val>
                                        </p:tav>
                                        <p:tav tm="100000">
                                          <p:val>
                                            <p:strVal val="#ppt_x"/>
                                          </p:val>
                                        </p:tav>
                                      </p:tavLst>
                                    </p:anim>
                                    <p:anim calcmode="lin" valueType="num">
                                      <p:cBhvr additive="base">
                                        <p:cTn id="14" dur="500" fill="hold"/>
                                        <p:tgtEl>
                                          <p:spTgt spid="8500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5004"/>
                                        </p:tgtEl>
                                        <p:attrNameLst>
                                          <p:attrName>style.visibility</p:attrName>
                                        </p:attrNameLst>
                                      </p:cBhvr>
                                      <p:to>
                                        <p:strVal val="visible"/>
                                      </p:to>
                                    </p:set>
                                    <p:anim calcmode="lin" valueType="num">
                                      <p:cBhvr additive="base">
                                        <p:cTn id="19" dur="500" fill="hold"/>
                                        <p:tgtEl>
                                          <p:spTgt spid="85004"/>
                                        </p:tgtEl>
                                        <p:attrNameLst>
                                          <p:attrName>ppt_x</p:attrName>
                                        </p:attrNameLst>
                                      </p:cBhvr>
                                      <p:tavLst>
                                        <p:tav tm="0">
                                          <p:val>
                                            <p:strVal val="0-#ppt_w/2"/>
                                          </p:val>
                                        </p:tav>
                                        <p:tav tm="100000">
                                          <p:val>
                                            <p:strVal val="#ppt_x"/>
                                          </p:val>
                                        </p:tav>
                                      </p:tavLst>
                                    </p:anim>
                                    <p:anim calcmode="lin" valueType="num">
                                      <p:cBhvr additive="base">
                                        <p:cTn id="20" dur="500" fill="hold"/>
                                        <p:tgtEl>
                                          <p:spTgt spid="8500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5005"/>
                                        </p:tgtEl>
                                        <p:attrNameLst>
                                          <p:attrName>style.visibility</p:attrName>
                                        </p:attrNameLst>
                                      </p:cBhvr>
                                      <p:to>
                                        <p:strVal val="visible"/>
                                      </p:to>
                                    </p:set>
                                    <p:anim calcmode="lin" valueType="num">
                                      <p:cBhvr additive="base">
                                        <p:cTn id="25" dur="500" fill="hold"/>
                                        <p:tgtEl>
                                          <p:spTgt spid="85005"/>
                                        </p:tgtEl>
                                        <p:attrNameLst>
                                          <p:attrName>ppt_x</p:attrName>
                                        </p:attrNameLst>
                                      </p:cBhvr>
                                      <p:tavLst>
                                        <p:tav tm="0">
                                          <p:val>
                                            <p:strVal val="#ppt_x"/>
                                          </p:val>
                                        </p:tav>
                                        <p:tav tm="100000">
                                          <p:val>
                                            <p:strVal val="#ppt_x"/>
                                          </p:val>
                                        </p:tav>
                                      </p:tavLst>
                                    </p:anim>
                                    <p:anim calcmode="lin" valueType="num">
                                      <p:cBhvr additive="base">
                                        <p:cTn id="26" dur="500" fill="hold"/>
                                        <p:tgtEl>
                                          <p:spTgt spid="85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3" grpId="0" animBg="1"/>
      <p:bldP spid="85004" grpId="0" animBg="1"/>
      <p:bldP spid="85005" grpId="0" animBg="1"/>
      <p:bldP spid="850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609600"/>
            <a:ext cx="9144000" cy="1019175"/>
          </a:xfrm>
        </p:spPr>
        <p:txBody>
          <a:bodyPr/>
          <a:lstStyle/>
          <a:p>
            <a:r>
              <a:rPr lang="en-US" sz="2400" smtClean="0"/>
              <a:t>Characterizing the project business research field: distinctive contents of the four major areas</a:t>
            </a:r>
          </a:p>
        </p:txBody>
      </p:sp>
      <p:grpSp>
        <p:nvGrpSpPr>
          <p:cNvPr id="87043" name="Group 3"/>
          <p:cNvGrpSpPr>
            <a:grpSpLocks/>
          </p:cNvGrpSpPr>
          <p:nvPr/>
        </p:nvGrpSpPr>
        <p:grpSpPr bwMode="auto">
          <a:xfrm>
            <a:off x="541338" y="1844675"/>
            <a:ext cx="8208962" cy="4968875"/>
            <a:chOff x="340" y="1162"/>
            <a:chExt cx="4989" cy="3078"/>
          </a:xfrm>
        </p:grpSpPr>
        <p:sp>
          <p:nvSpPr>
            <p:cNvPr id="87044" name="Rectangle 4"/>
            <p:cNvSpPr>
              <a:spLocks noChangeArrowheads="1"/>
            </p:cNvSpPr>
            <p:nvPr/>
          </p:nvSpPr>
          <p:spPr bwMode="auto">
            <a:xfrm>
              <a:off x="340" y="1162"/>
              <a:ext cx="2495"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78000"/>
            <a:lstStyle/>
            <a:p>
              <a:pPr algn="l"/>
              <a:r>
                <a:rPr lang="fi-FI" b="1">
                  <a:solidFill>
                    <a:schemeClr val="accent2"/>
                  </a:solidFill>
                </a:rPr>
                <a:t>1. Management of a project</a:t>
              </a:r>
              <a:endParaRPr lang="en-US" b="1">
                <a:solidFill>
                  <a:schemeClr val="accent2"/>
                </a:solidFill>
              </a:endParaRPr>
            </a:p>
          </p:txBody>
        </p:sp>
        <p:sp>
          <p:nvSpPr>
            <p:cNvPr id="87045" name="Rectangle 5"/>
            <p:cNvSpPr>
              <a:spLocks noChangeArrowheads="1"/>
            </p:cNvSpPr>
            <p:nvPr/>
          </p:nvSpPr>
          <p:spPr bwMode="auto">
            <a:xfrm>
              <a:off x="2835" y="1162"/>
              <a:ext cx="2494"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lstStyle/>
            <a:p>
              <a:pPr algn="l"/>
              <a:r>
                <a:rPr lang="fi-FI" b="1">
                  <a:solidFill>
                    <a:schemeClr val="accent2"/>
                  </a:solidFill>
                </a:rPr>
                <a:t>3. Management of a project network</a:t>
              </a:r>
              <a:endParaRPr lang="en-US" b="1">
                <a:solidFill>
                  <a:schemeClr val="accent2"/>
                </a:solidFill>
              </a:endParaRPr>
            </a:p>
          </p:txBody>
        </p:sp>
        <p:sp>
          <p:nvSpPr>
            <p:cNvPr id="87046" name="Rectangle 6"/>
            <p:cNvSpPr>
              <a:spLocks noChangeArrowheads="1"/>
            </p:cNvSpPr>
            <p:nvPr/>
          </p:nvSpPr>
          <p:spPr bwMode="auto">
            <a:xfrm>
              <a:off x="340" y="2701"/>
              <a:ext cx="2495"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78000"/>
            <a:lstStyle/>
            <a:p>
              <a:pPr algn="l"/>
              <a:r>
                <a:rPr lang="fi-FI" b="1">
                  <a:solidFill>
                    <a:schemeClr val="accent2"/>
                  </a:solidFill>
                </a:rPr>
                <a:t>2. Management of a project-based firm</a:t>
              </a:r>
              <a:endParaRPr lang="en-US" b="1">
                <a:solidFill>
                  <a:schemeClr val="accent2"/>
                </a:solidFill>
              </a:endParaRPr>
            </a:p>
          </p:txBody>
        </p:sp>
        <p:sp>
          <p:nvSpPr>
            <p:cNvPr id="87047" name="Rectangle 7"/>
            <p:cNvSpPr>
              <a:spLocks noChangeArrowheads="1"/>
            </p:cNvSpPr>
            <p:nvPr/>
          </p:nvSpPr>
          <p:spPr bwMode="auto">
            <a:xfrm>
              <a:off x="2835" y="2701"/>
              <a:ext cx="2494"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lstStyle/>
            <a:p>
              <a:pPr algn="l"/>
              <a:r>
                <a:rPr lang="fi-FI" b="1">
                  <a:solidFill>
                    <a:schemeClr val="accent2"/>
                  </a:solidFill>
                </a:rPr>
                <a:t>4. Management of a business network</a:t>
              </a:r>
              <a:endParaRPr lang="en-US" b="1">
                <a:solidFill>
                  <a:schemeClr val="accent2"/>
                </a:solidFill>
              </a:endParaRPr>
            </a:p>
          </p:txBody>
        </p:sp>
      </p:grpSp>
      <p:sp>
        <p:nvSpPr>
          <p:cNvPr id="87048" name="Text Box 8"/>
          <p:cNvSpPr txBox="1">
            <a:spLocks noChangeArrowheads="1"/>
          </p:cNvSpPr>
          <p:nvPr/>
        </p:nvSpPr>
        <p:spPr bwMode="auto">
          <a:xfrm>
            <a:off x="612775" y="2170113"/>
            <a:ext cx="39592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pPr>
            <a:r>
              <a:rPr lang="en-US" b="1">
                <a:latin typeface="Times New Roman" pitchFamily="18" charset="0"/>
              </a:rPr>
              <a:t>Management object:</a:t>
            </a:r>
            <a:r>
              <a:rPr lang="en-US">
                <a:latin typeface="Times New Roman" pitchFamily="18" charset="0"/>
              </a:rPr>
              <a:t> A project.</a:t>
            </a:r>
          </a:p>
          <a:p>
            <a:pPr algn="l" eaLnBrk="1" hangingPunct="1">
              <a:spcBef>
                <a:spcPct val="0"/>
              </a:spcBef>
            </a:pPr>
            <a:endParaRPr lang="en-US">
              <a:latin typeface="Times New Roman" pitchFamily="18" charset="0"/>
            </a:endParaRPr>
          </a:p>
          <a:p>
            <a:pPr algn="l" eaLnBrk="1" hangingPunct="1">
              <a:spcBef>
                <a:spcPct val="0"/>
              </a:spcBef>
            </a:pPr>
            <a:r>
              <a:rPr lang="fi-FI" b="1">
                <a:latin typeface="Times New Roman" pitchFamily="18" charset="0"/>
              </a:rPr>
              <a:t>Measure of success:</a:t>
            </a:r>
            <a:r>
              <a:rPr lang="fi-FI">
                <a:latin typeface="Times New Roman" pitchFamily="18" charset="0"/>
              </a:rPr>
              <a:t> Meeting of predefined project goals.</a:t>
            </a:r>
          </a:p>
          <a:p>
            <a:pPr algn="l" eaLnBrk="1" hangingPunct="1">
              <a:spcBef>
                <a:spcPct val="0"/>
              </a:spcBef>
            </a:pPr>
            <a:endParaRPr lang="fi-FI">
              <a:latin typeface="Times New Roman" pitchFamily="18" charset="0"/>
            </a:endParaRPr>
          </a:p>
          <a:p>
            <a:pPr algn="l" eaLnBrk="1" hangingPunct="1">
              <a:spcBef>
                <a:spcPct val="0"/>
              </a:spcBef>
            </a:pPr>
            <a:r>
              <a:rPr lang="fi-FI" b="1">
                <a:latin typeface="Times New Roman" pitchFamily="18" charset="0"/>
              </a:rPr>
              <a:t>Significant contingency factors:</a:t>
            </a:r>
            <a:r>
              <a:rPr lang="fi-FI">
                <a:latin typeface="Times New Roman" pitchFamily="18" charset="0"/>
              </a:rPr>
              <a:t> Project uniqueness, novelty, technology, complexity, pace.</a:t>
            </a:r>
            <a:endParaRPr lang="en-US">
              <a:latin typeface="Times New Roman" pitchFamily="18" charset="0"/>
            </a:endParaRPr>
          </a:p>
        </p:txBody>
      </p:sp>
      <p:sp>
        <p:nvSpPr>
          <p:cNvPr id="87049" name="Text Box 9"/>
          <p:cNvSpPr txBox="1">
            <a:spLocks noChangeArrowheads="1"/>
          </p:cNvSpPr>
          <p:nvPr/>
        </p:nvSpPr>
        <p:spPr bwMode="auto">
          <a:xfrm>
            <a:off x="539750" y="4598988"/>
            <a:ext cx="4105275"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pPr>
            <a:r>
              <a:rPr lang="en-US" b="1">
                <a:latin typeface="Times New Roman" pitchFamily="18" charset="0"/>
              </a:rPr>
              <a:t>Management object:</a:t>
            </a:r>
            <a:r>
              <a:rPr lang="en-US">
                <a:latin typeface="Times New Roman" pitchFamily="18" charset="0"/>
              </a:rPr>
              <a:t> A firm.</a:t>
            </a: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Measure of success:</a:t>
            </a:r>
            <a:r>
              <a:rPr lang="en-US">
                <a:latin typeface="Times New Roman" pitchFamily="18" charset="0"/>
              </a:rPr>
              <a:t> Achievement of short-term and long-term business objectives of the firm.</a:t>
            </a: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Significant contingency factors:</a:t>
            </a:r>
            <a:r>
              <a:rPr lang="en-US">
                <a:latin typeface="Times New Roman" pitchFamily="18" charset="0"/>
              </a:rPr>
              <a:t> Discontinuity, interdependence between projects, market and technological uncertainty.</a:t>
            </a:r>
          </a:p>
        </p:txBody>
      </p:sp>
      <p:sp>
        <p:nvSpPr>
          <p:cNvPr id="87050" name="Text Box 10"/>
          <p:cNvSpPr txBox="1">
            <a:spLocks noChangeArrowheads="1"/>
          </p:cNvSpPr>
          <p:nvPr/>
        </p:nvSpPr>
        <p:spPr bwMode="auto">
          <a:xfrm>
            <a:off x="4716463" y="2163763"/>
            <a:ext cx="410368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pPr>
            <a:r>
              <a:rPr lang="en-US" b="1">
                <a:latin typeface="Times New Roman" pitchFamily="18" charset="0"/>
              </a:rPr>
              <a:t>Management object:</a:t>
            </a:r>
            <a:r>
              <a:rPr lang="en-US">
                <a:latin typeface="Times New Roman" pitchFamily="18" charset="0"/>
              </a:rPr>
              <a:t> A project as a multi-firm network. </a:t>
            </a: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Measure of success:</a:t>
            </a:r>
            <a:r>
              <a:rPr lang="en-US">
                <a:latin typeface="Times New Roman" pitchFamily="18" charset="0"/>
              </a:rPr>
              <a:t> Meeting of project’s goals with simultaneous achievement of expectations and business objectives of the firms participating in the project.</a:t>
            </a: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Significant contingency factors:</a:t>
            </a:r>
            <a:r>
              <a:rPr lang="en-US">
                <a:latin typeface="Times New Roman" pitchFamily="18" charset="0"/>
              </a:rPr>
              <a:t> Participating firms, asymmetry of their objectives, interests and identities.</a:t>
            </a:r>
          </a:p>
        </p:txBody>
      </p:sp>
      <p:sp>
        <p:nvSpPr>
          <p:cNvPr id="87051" name="Text Box 11"/>
          <p:cNvSpPr txBox="1">
            <a:spLocks noChangeArrowheads="1"/>
          </p:cNvSpPr>
          <p:nvPr/>
        </p:nvSpPr>
        <p:spPr bwMode="auto">
          <a:xfrm>
            <a:off x="4643438" y="4594225"/>
            <a:ext cx="4144962"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pPr>
            <a:r>
              <a:rPr lang="en-US" b="1">
                <a:latin typeface="Times New Roman" pitchFamily="18" charset="0"/>
              </a:rPr>
              <a:t>Management object:</a:t>
            </a:r>
            <a:r>
              <a:rPr lang="en-US">
                <a:latin typeface="Times New Roman" pitchFamily="18" charset="0"/>
              </a:rPr>
              <a:t> A network of firms and their relationships. </a:t>
            </a: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Measure of success:</a:t>
            </a:r>
            <a:r>
              <a:rPr lang="en-US">
                <a:latin typeface="Times New Roman" pitchFamily="18" charset="0"/>
              </a:rPr>
              <a:t> Competitiveness and capability of individual firms and networks to create and implement new projects.</a:t>
            </a: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Significant contingency factors:</a:t>
            </a:r>
            <a:r>
              <a:rPr lang="en-US">
                <a:latin typeface="Times New Roman" pitchFamily="18" charset="0"/>
              </a:rPr>
              <a:t> Norms and culture, institutional issues, governance schemes, relationship between firms, role stability.</a:t>
            </a:r>
          </a:p>
        </p:txBody>
      </p:sp>
      <p:sp>
        <p:nvSpPr>
          <p:cNvPr id="87052" name="Text Box 11"/>
          <p:cNvSpPr txBox="1">
            <a:spLocks noChangeArrowheads="1"/>
          </p:cNvSpPr>
          <p:nvPr/>
        </p:nvSpPr>
        <p:spPr bwMode="auto">
          <a:xfrm rot="16200000">
            <a:off x="-508000" y="6121400"/>
            <a:ext cx="124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sz="900"/>
              <a:t>Artto &amp; Kujala (2008)</a:t>
            </a:r>
            <a:endParaRPr lang="en-US" sz="900"/>
          </a:p>
        </p:txBody>
      </p:sp>
    </p:spTree>
    <p:extLst>
      <p:ext uri="{BB962C8B-B14F-4D97-AF65-F5344CB8AC3E}">
        <p14:creationId xmlns:p14="http://schemas.microsoft.com/office/powerpoint/2010/main" val="21548224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8"/>
                                        </p:tgtEl>
                                        <p:attrNameLst>
                                          <p:attrName>style.visibility</p:attrName>
                                        </p:attrNameLst>
                                      </p:cBhvr>
                                      <p:to>
                                        <p:strVal val="visible"/>
                                      </p:to>
                                    </p:set>
                                    <p:anim calcmode="lin" valueType="num">
                                      <p:cBhvr additive="base">
                                        <p:cTn id="7" dur="500" fill="hold"/>
                                        <p:tgtEl>
                                          <p:spTgt spid="87048"/>
                                        </p:tgtEl>
                                        <p:attrNameLst>
                                          <p:attrName>ppt_x</p:attrName>
                                        </p:attrNameLst>
                                      </p:cBhvr>
                                      <p:tavLst>
                                        <p:tav tm="0">
                                          <p:val>
                                            <p:strVal val="#ppt_x"/>
                                          </p:val>
                                        </p:tav>
                                        <p:tav tm="100000">
                                          <p:val>
                                            <p:strVal val="#ppt_x"/>
                                          </p:val>
                                        </p:tav>
                                      </p:tavLst>
                                    </p:anim>
                                    <p:anim calcmode="lin" valueType="num">
                                      <p:cBhvr additive="base">
                                        <p:cTn id="8" dur="500" fill="hold"/>
                                        <p:tgtEl>
                                          <p:spTgt spid="870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9"/>
                                        </p:tgtEl>
                                        <p:attrNameLst>
                                          <p:attrName>style.visibility</p:attrName>
                                        </p:attrNameLst>
                                      </p:cBhvr>
                                      <p:to>
                                        <p:strVal val="visible"/>
                                      </p:to>
                                    </p:set>
                                    <p:anim calcmode="lin" valueType="num">
                                      <p:cBhvr additive="base">
                                        <p:cTn id="13" dur="500" fill="hold"/>
                                        <p:tgtEl>
                                          <p:spTgt spid="87049"/>
                                        </p:tgtEl>
                                        <p:attrNameLst>
                                          <p:attrName>ppt_x</p:attrName>
                                        </p:attrNameLst>
                                      </p:cBhvr>
                                      <p:tavLst>
                                        <p:tav tm="0">
                                          <p:val>
                                            <p:strVal val="#ppt_x"/>
                                          </p:val>
                                        </p:tav>
                                        <p:tav tm="100000">
                                          <p:val>
                                            <p:strVal val="#ppt_x"/>
                                          </p:val>
                                        </p:tav>
                                      </p:tavLst>
                                    </p:anim>
                                    <p:anim calcmode="lin" valueType="num">
                                      <p:cBhvr additive="base">
                                        <p:cTn id="14" dur="500" fill="hold"/>
                                        <p:tgtEl>
                                          <p:spTgt spid="8704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50"/>
                                        </p:tgtEl>
                                        <p:attrNameLst>
                                          <p:attrName>style.visibility</p:attrName>
                                        </p:attrNameLst>
                                      </p:cBhvr>
                                      <p:to>
                                        <p:strVal val="visible"/>
                                      </p:to>
                                    </p:set>
                                    <p:anim calcmode="lin" valueType="num">
                                      <p:cBhvr additive="base">
                                        <p:cTn id="19" dur="500" fill="hold"/>
                                        <p:tgtEl>
                                          <p:spTgt spid="87050"/>
                                        </p:tgtEl>
                                        <p:attrNameLst>
                                          <p:attrName>ppt_x</p:attrName>
                                        </p:attrNameLst>
                                      </p:cBhvr>
                                      <p:tavLst>
                                        <p:tav tm="0">
                                          <p:val>
                                            <p:strVal val="#ppt_x"/>
                                          </p:val>
                                        </p:tav>
                                        <p:tav tm="100000">
                                          <p:val>
                                            <p:strVal val="#ppt_x"/>
                                          </p:val>
                                        </p:tav>
                                      </p:tavLst>
                                    </p:anim>
                                    <p:anim calcmode="lin" valueType="num">
                                      <p:cBhvr additive="base">
                                        <p:cTn id="20" dur="500" fill="hold"/>
                                        <p:tgtEl>
                                          <p:spTgt spid="8705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51"/>
                                        </p:tgtEl>
                                        <p:attrNameLst>
                                          <p:attrName>style.visibility</p:attrName>
                                        </p:attrNameLst>
                                      </p:cBhvr>
                                      <p:to>
                                        <p:strVal val="visible"/>
                                      </p:to>
                                    </p:set>
                                    <p:anim calcmode="lin" valueType="num">
                                      <p:cBhvr additive="base">
                                        <p:cTn id="25" dur="500" fill="hold"/>
                                        <p:tgtEl>
                                          <p:spTgt spid="87051"/>
                                        </p:tgtEl>
                                        <p:attrNameLst>
                                          <p:attrName>ppt_x</p:attrName>
                                        </p:attrNameLst>
                                      </p:cBhvr>
                                      <p:tavLst>
                                        <p:tav tm="0">
                                          <p:val>
                                            <p:strVal val="#ppt_x"/>
                                          </p:val>
                                        </p:tav>
                                        <p:tav tm="100000">
                                          <p:val>
                                            <p:strVal val="#ppt_x"/>
                                          </p:val>
                                        </p:tav>
                                      </p:tavLst>
                                    </p:anim>
                                    <p:anim calcmode="lin" valueType="num">
                                      <p:cBhvr additive="base">
                                        <p:cTn id="26" dur="500" fill="hold"/>
                                        <p:tgtEl>
                                          <p:spTgt spid="87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8" grpId="0"/>
      <p:bldP spid="87049" grpId="0"/>
      <p:bldP spid="87050" grpId="0"/>
      <p:bldP spid="870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609600"/>
            <a:ext cx="9036050" cy="1019175"/>
          </a:xfrm>
        </p:spPr>
        <p:txBody>
          <a:bodyPr/>
          <a:lstStyle/>
          <a:p>
            <a:r>
              <a:rPr lang="en-US" sz="3200" smtClean="0"/>
              <a:t>Project business framework with specific research areas and themes</a:t>
            </a:r>
          </a:p>
        </p:txBody>
      </p:sp>
      <p:grpSp>
        <p:nvGrpSpPr>
          <p:cNvPr id="89091" name="Group 3"/>
          <p:cNvGrpSpPr>
            <a:grpSpLocks/>
          </p:cNvGrpSpPr>
          <p:nvPr/>
        </p:nvGrpSpPr>
        <p:grpSpPr bwMode="auto">
          <a:xfrm>
            <a:off x="541338" y="1844675"/>
            <a:ext cx="8208962" cy="4968875"/>
            <a:chOff x="340" y="1162"/>
            <a:chExt cx="4989" cy="3078"/>
          </a:xfrm>
        </p:grpSpPr>
        <p:sp>
          <p:nvSpPr>
            <p:cNvPr id="89092" name="Rectangle 4"/>
            <p:cNvSpPr>
              <a:spLocks noChangeArrowheads="1"/>
            </p:cNvSpPr>
            <p:nvPr/>
          </p:nvSpPr>
          <p:spPr bwMode="auto">
            <a:xfrm>
              <a:off x="340" y="1162"/>
              <a:ext cx="2495"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78000"/>
            <a:lstStyle/>
            <a:p>
              <a:pPr algn="l"/>
              <a:r>
                <a:rPr lang="fi-FI" b="1"/>
                <a:t>1. Management of a project</a:t>
              </a:r>
              <a:endParaRPr lang="en-US" b="1"/>
            </a:p>
          </p:txBody>
        </p:sp>
        <p:sp>
          <p:nvSpPr>
            <p:cNvPr id="89093" name="Rectangle 5"/>
            <p:cNvSpPr>
              <a:spLocks noChangeArrowheads="1"/>
            </p:cNvSpPr>
            <p:nvPr/>
          </p:nvSpPr>
          <p:spPr bwMode="auto">
            <a:xfrm>
              <a:off x="2835" y="1162"/>
              <a:ext cx="2494"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lstStyle/>
            <a:p>
              <a:pPr algn="l"/>
              <a:r>
                <a:rPr lang="fi-FI" b="1"/>
                <a:t>3. Management of a project network</a:t>
              </a:r>
              <a:endParaRPr lang="en-US" b="1"/>
            </a:p>
          </p:txBody>
        </p:sp>
        <p:sp>
          <p:nvSpPr>
            <p:cNvPr id="89094" name="Rectangle 6"/>
            <p:cNvSpPr>
              <a:spLocks noChangeArrowheads="1"/>
            </p:cNvSpPr>
            <p:nvPr/>
          </p:nvSpPr>
          <p:spPr bwMode="auto">
            <a:xfrm>
              <a:off x="340" y="2701"/>
              <a:ext cx="2495"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78000"/>
            <a:lstStyle/>
            <a:p>
              <a:pPr algn="l"/>
              <a:endParaRPr lang="fi-FI" sz="1200"/>
            </a:p>
            <a:p>
              <a:pPr algn="l"/>
              <a:r>
                <a:rPr lang="fi-FI" b="1"/>
                <a:t>2. Management of a project-based firm</a:t>
              </a:r>
              <a:endParaRPr lang="en-US" b="1"/>
            </a:p>
          </p:txBody>
        </p:sp>
        <p:sp>
          <p:nvSpPr>
            <p:cNvPr id="89095" name="Rectangle 7"/>
            <p:cNvSpPr>
              <a:spLocks noChangeArrowheads="1"/>
            </p:cNvSpPr>
            <p:nvPr/>
          </p:nvSpPr>
          <p:spPr bwMode="auto">
            <a:xfrm>
              <a:off x="2835" y="2701"/>
              <a:ext cx="2494"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lstStyle/>
            <a:p>
              <a:pPr algn="l"/>
              <a:endParaRPr lang="fi-FI" sz="1200" b="1"/>
            </a:p>
            <a:p>
              <a:pPr algn="l"/>
              <a:r>
                <a:rPr lang="fi-FI" b="1"/>
                <a:t>4. Management of a business network</a:t>
              </a:r>
              <a:endParaRPr lang="en-US" b="1"/>
            </a:p>
          </p:txBody>
        </p:sp>
      </p:grpSp>
      <p:sp>
        <p:nvSpPr>
          <p:cNvPr id="89096" name="Text Box 8"/>
          <p:cNvSpPr txBox="1">
            <a:spLocks noChangeArrowheads="1"/>
          </p:cNvSpPr>
          <p:nvPr/>
        </p:nvSpPr>
        <p:spPr bwMode="auto">
          <a:xfrm>
            <a:off x="612775" y="2101850"/>
            <a:ext cx="3811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buFontTx/>
              <a:buChar char="•"/>
            </a:pPr>
            <a:r>
              <a:rPr lang="en-US" sz="1200">
                <a:latin typeface="Times New Roman" pitchFamily="18" charset="0"/>
              </a:rPr>
              <a:t>management of risk and uncertainty</a:t>
            </a:r>
          </a:p>
          <a:p>
            <a:pPr algn="l" eaLnBrk="1" hangingPunct="1">
              <a:spcBef>
                <a:spcPct val="0"/>
              </a:spcBef>
              <a:buFontTx/>
              <a:buChar char="•"/>
            </a:pPr>
            <a:r>
              <a:rPr lang="en-US" sz="1200">
                <a:latin typeface="Times New Roman" pitchFamily="18" charset="0"/>
              </a:rPr>
              <a:t>contingency theory view and systems view on projects</a:t>
            </a:r>
          </a:p>
          <a:p>
            <a:pPr algn="l" eaLnBrk="1" hangingPunct="1">
              <a:spcBef>
                <a:spcPct val="0"/>
              </a:spcBef>
              <a:buFontTx/>
              <a:buChar char="•"/>
            </a:pPr>
            <a:r>
              <a:rPr lang="en-US" sz="1200">
                <a:latin typeface="Times New Roman" pitchFamily="18" charset="0"/>
              </a:rPr>
              <a:t>project strategy</a:t>
            </a:r>
          </a:p>
          <a:p>
            <a:pPr algn="l" eaLnBrk="1" hangingPunct="1">
              <a:spcBef>
                <a:spcPct val="0"/>
              </a:spcBef>
              <a:buFontTx/>
              <a:buChar char="•"/>
            </a:pPr>
            <a:r>
              <a:rPr lang="en-US" sz="1200">
                <a:latin typeface="Times New Roman" pitchFamily="18" charset="0"/>
              </a:rPr>
              <a:t>inside-out management of project’s interface to its context</a:t>
            </a:r>
          </a:p>
        </p:txBody>
      </p:sp>
      <p:sp>
        <p:nvSpPr>
          <p:cNvPr id="89097" name="Text Box 9"/>
          <p:cNvSpPr txBox="1">
            <a:spLocks noChangeArrowheads="1"/>
          </p:cNvSpPr>
          <p:nvPr/>
        </p:nvSpPr>
        <p:spPr bwMode="auto">
          <a:xfrm>
            <a:off x="539750" y="4868863"/>
            <a:ext cx="4105275"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buFontTx/>
              <a:buChar char="•"/>
            </a:pPr>
            <a:r>
              <a:rPr lang="en-US" sz="1200">
                <a:latin typeface="Times New Roman" pitchFamily="18" charset="0"/>
              </a:rPr>
              <a:t>theory of project-based firm and the firm’s business model</a:t>
            </a:r>
          </a:p>
          <a:p>
            <a:pPr algn="l" eaLnBrk="1" hangingPunct="1">
              <a:spcBef>
                <a:spcPct val="0"/>
              </a:spcBef>
              <a:buFontTx/>
              <a:buChar char="•"/>
            </a:pPr>
            <a:r>
              <a:rPr lang="en-US" sz="1200">
                <a:latin typeface="Times New Roman" pitchFamily="18" charset="0"/>
              </a:rPr>
              <a:t>learning, capabilities and competencies </a:t>
            </a:r>
          </a:p>
          <a:p>
            <a:pPr algn="l" eaLnBrk="1" hangingPunct="1">
              <a:spcBef>
                <a:spcPct val="0"/>
              </a:spcBef>
              <a:buFontTx/>
              <a:buChar char="•"/>
            </a:pPr>
            <a:r>
              <a:rPr lang="en-US" sz="1200">
                <a:latin typeface="Times New Roman" pitchFamily="18" charset="0"/>
              </a:rPr>
              <a:t>selling and delivering projects</a:t>
            </a:r>
          </a:p>
          <a:p>
            <a:pPr algn="l" eaLnBrk="1" hangingPunct="1">
              <a:spcBef>
                <a:spcPct val="0"/>
              </a:spcBef>
              <a:buFontTx/>
              <a:buChar char="•"/>
            </a:pPr>
            <a:r>
              <a:rPr lang="en-US" sz="1200">
                <a:latin typeface="Times New Roman" pitchFamily="18" charset="0"/>
              </a:rPr>
              <a:t>procurement and supplier network management</a:t>
            </a:r>
          </a:p>
          <a:p>
            <a:pPr algn="l" eaLnBrk="1" hangingPunct="1">
              <a:spcBef>
                <a:spcPct val="0"/>
              </a:spcBef>
              <a:buFontTx/>
              <a:buChar char="•"/>
            </a:pPr>
            <a:r>
              <a:rPr lang="en-US" sz="1200">
                <a:latin typeface="Times New Roman" pitchFamily="18" charset="0"/>
              </a:rPr>
              <a:t>the role and management of products in the business of a</a:t>
            </a:r>
          </a:p>
          <a:p>
            <a:pPr algn="l" eaLnBrk="1" hangingPunct="1">
              <a:spcBef>
                <a:spcPct val="0"/>
              </a:spcBef>
            </a:pPr>
            <a:r>
              <a:rPr lang="en-US" sz="1200">
                <a:latin typeface="Times New Roman" pitchFamily="18" charset="0"/>
              </a:rPr>
              <a:t>  project-based firm</a:t>
            </a:r>
          </a:p>
          <a:p>
            <a:pPr algn="l" eaLnBrk="1" hangingPunct="1">
              <a:spcBef>
                <a:spcPct val="0"/>
              </a:spcBef>
              <a:buFontTx/>
              <a:buChar char="•"/>
            </a:pPr>
            <a:r>
              <a:rPr lang="en-US" sz="1200">
                <a:latin typeface="Times New Roman" pitchFamily="18" charset="0"/>
              </a:rPr>
              <a:t>the role of services in the business of a project-based firm</a:t>
            </a:r>
          </a:p>
          <a:p>
            <a:pPr algn="l" eaLnBrk="1" hangingPunct="1">
              <a:spcBef>
                <a:spcPct val="0"/>
              </a:spcBef>
              <a:buFontTx/>
              <a:buChar char="•"/>
            </a:pPr>
            <a:r>
              <a:rPr lang="en-US" sz="1200">
                <a:latin typeface="Times New Roman" pitchFamily="18" charset="0"/>
              </a:rPr>
              <a:t>portfolio and program management</a:t>
            </a:r>
          </a:p>
          <a:p>
            <a:pPr algn="l" eaLnBrk="1" hangingPunct="1">
              <a:spcBef>
                <a:spcPct val="0"/>
              </a:spcBef>
              <a:buFontTx/>
              <a:buChar char="•"/>
            </a:pPr>
            <a:r>
              <a:rPr lang="en-US" sz="1200">
                <a:latin typeface="Times New Roman" pitchFamily="18" charset="0"/>
              </a:rPr>
              <a:t>resource management in a project-based firm</a:t>
            </a:r>
          </a:p>
        </p:txBody>
      </p:sp>
      <p:sp>
        <p:nvSpPr>
          <p:cNvPr id="89098" name="Text Box 10"/>
          <p:cNvSpPr txBox="1">
            <a:spLocks noChangeArrowheads="1"/>
          </p:cNvSpPr>
          <p:nvPr/>
        </p:nvSpPr>
        <p:spPr bwMode="auto">
          <a:xfrm>
            <a:off x="4994275" y="2060575"/>
            <a:ext cx="34671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buFontTx/>
              <a:buChar char="•"/>
            </a:pPr>
            <a:r>
              <a:rPr lang="en-US" sz="1200">
                <a:latin typeface="Times New Roman" pitchFamily="18" charset="0"/>
              </a:rPr>
              <a:t>large projects research</a:t>
            </a:r>
          </a:p>
          <a:p>
            <a:pPr algn="l" eaLnBrk="1" hangingPunct="1">
              <a:spcBef>
                <a:spcPct val="0"/>
              </a:spcBef>
              <a:buFontTx/>
              <a:buChar char="•"/>
            </a:pPr>
            <a:r>
              <a:rPr lang="en-US" sz="1200">
                <a:latin typeface="Times New Roman" pitchFamily="18" charset="0"/>
              </a:rPr>
              <a:t>project as network of firms</a:t>
            </a:r>
          </a:p>
          <a:p>
            <a:pPr algn="l" eaLnBrk="1" hangingPunct="1">
              <a:spcBef>
                <a:spcPct val="0"/>
              </a:spcBef>
              <a:buFontTx/>
              <a:buChar char="•"/>
            </a:pPr>
            <a:r>
              <a:rPr lang="en-US" sz="1200">
                <a:latin typeface="Times New Roman" pitchFamily="18" charset="0"/>
              </a:rPr>
              <a:t>project as multi-organization enterprise</a:t>
            </a:r>
          </a:p>
          <a:p>
            <a:pPr algn="l" eaLnBrk="1" hangingPunct="1">
              <a:spcBef>
                <a:spcPct val="0"/>
              </a:spcBef>
              <a:buFontTx/>
              <a:buChar char="•"/>
            </a:pPr>
            <a:r>
              <a:rPr lang="en-US" sz="1200">
                <a:latin typeface="Times New Roman" pitchFamily="18" charset="0"/>
              </a:rPr>
              <a:t>dynamism in project network</a:t>
            </a:r>
          </a:p>
          <a:p>
            <a:pPr algn="l" eaLnBrk="1" hangingPunct="1">
              <a:spcBef>
                <a:spcPct val="0"/>
              </a:spcBef>
              <a:buFontTx/>
              <a:buChar char="•"/>
            </a:pPr>
            <a:r>
              <a:rPr lang="fi-FI" sz="1200">
                <a:latin typeface="Times New Roman" pitchFamily="18" charset="0"/>
              </a:rPr>
              <a:t>learning within the project network</a:t>
            </a:r>
            <a:endParaRPr lang="en-US" sz="1200">
              <a:latin typeface="Times New Roman" pitchFamily="18" charset="0"/>
            </a:endParaRPr>
          </a:p>
          <a:p>
            <a:pPr algn="l" eaLnBrk="1" hangingPunct="1">
              <a:spcBef>
                <a:spcPct val="0"/>
              </a:spcBef>
              <a:buFontTx/>
              <a:buChar char="•"/>
            </a:pPr>
            <a:r>
              <a:rPr lang="en-US" sz="1200">
                <a:latin typeface="Times New Roman" pitchFamily="18" charset="0"/>
              </a:rPr>
              <a:t>stakeholder management</a:t>
            </a:r>
          </a:p>
          <a:p>
            <a:pPr algn="l" eaLnBrk="1" hangingPunct="1">
              <a:spcBef>
                <a:spcPct val="0"/>
              </a:spcBef>
              <a:buFontTx/>
              <a:buChar char="•"/>
            </a:pPr>
            <a:r>
              <a:rPr lang="en-US" sz="1200">
                <a:latin typeface="Times New Roman" pitchFamily="18" charset="0"/>
              </a:rPr>
              <a:t>systems integration</a:t>
            </a:r>
          </a:p>
          <a:p>
            <a:pPr algn="l" eaLnBrk="1" hangingPunct="1">
              <a:spcBef>
                <a:spcPct val="0"/>
              </a:spcBef>
              <a:buFontTx/>
              <a:buChar char="•"/>
            </a:pPr>
            <a:r>
              <a:rPr lang="en-US" sz="1200">
                <a:latin typeface="Times New Roman" pitchFamily="18" charset="0"/>
              </a:rPr>
              <a:t>project delivery chain and supply chain management</a:t>
            </a:r>
          </a:p>
          <a:p>
            <a:pPr algn="l" eaLnBrk="1" hangingPunct="1">
              <a:spcBef>
                <a:spcPct val="0"/>
              </a:spcBef>
            </a:pPr>
            <a:r>
              <a:rPr lang="en-US" sz="1200">
                <a:latin typeface="Times New Roman" pitchFamily="18" charset="0"/>
              </a:rPr>
              <a:t>  within a project</a:t>
            </a:r>
          </a:p>
          <a:p>
            <a:pPr algn="l" eaLnBrk="1" hangingPunct="1">
              <a:spcBef>
                <a:spcPct val="0"/>
              </a:spcBef>
              <a:buFontTx/>
              <a:buChar char="•"/>
            </a:pPr>
            <a:r>
              <a:rPr lang="en-US" sz="1200">
                <a:latin typeface="Times New Roman" pitchFamily="18" charset="0"/>
              </a:rPr>
              <a:t>governance in project network</a:t>
            </a:r>
          </a:p>
        </p:txBody>
      </p:sp>
      <p:sp>
        <p:nvSpPr>
          <p:cNvPr id="89099" name="Text Box 11"/>
          <p:cNvSpPr txBox="1">
            <a:spLocks noChangeArrowheads="1"/>
          </p:cNvSpPr>
          <p:nvPr/>
        </p:nvSpPr>
        <p:spPr bwMode="auto">
          <a:xfrm>
            <a:off x="5005388" y="4868863"/>
            <a:ext cx="37830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buFontTx/>
              <a:buChar char="•"/>
            </a:pPr>
            <a:r>
              <a:rPr lang="en-US" sz="1200">
                <a:latin typeface="Times New Roman" pitchFamily="18" charset="0"/>
              </a:rPr>
              <a:t>interplay between temporary project networks and</a:t>
            </a:r>
          </a:p>
          <a:p>
            <a:pPr algn="l" eaLnBrk="1" hangingPunct="1">
              <a:spcBef>
                <a:spcPct val="0"/>
              </a:spcBef>
            </a:pPr>
            <a:r>
              <a:rPr lang="en-US" sz="1200">
                <a:latin typeface="Times New Roman" pitchFamily="18" charset="0"/>
              </a:rPr>
              <a:t>  the permanent business network</a:t>
            </a:r>
          </a:p>
          <a:p>
            <a:pPr algn="l" eaLnBrk="1" hangingPunct="1">
              <a:spcBef>
                <a:spcPct val="0"/>
              </a:spcBef>
              <a:buFontTx/>
              <a:buChar char="•"/>
            </a:pPr>
            <a:r>
              <a:rPr lang="fi-FI" sz="1200">
                <a:latin typeface="Times New Roman" pitchFamily="18" charset="0"/>
              </a:rPr>
              <a:t>measurement of performance in business network</a:t>
            </a:r>
            <a:endParaRPr lang="en-US" sz="1200">
              <a:latin typeface="Times New Roman" pitchFamily="18" charset="0"/>
            </a:endParaRPr>
          </a:p>
          <a:p>
            <a:pPr algn="l" eaLnBrk="1" hangingPunct="1">
              <a:spcBef>
                <a:spcPct val="0"/>
              </a:spcBef>
              <a:buFontTx/>
              <a:buChar char="•"/>
            </a:pPr>
            <a:r>
              <a:rPr lang="en-US" sz="1200">
                <a:latin typeface="Times New Roman" pitchFamily="18" charset="0"/>
              </a:rPr>
              <a:t>analysis of networked business environment and</a:t>
            </a:r>
          </a:p>
          <a:p>
            <a:pPr algn="l" eaLnBrk="1" hangingPunct="1">
              <a:spcBef>
                <a:spcPct val="0"/>
              </a:spcBef>
            </a:pPr>
            <a:r>
              <a:rPr lang="en-US" sz="1200">
                <a:latin typeface="Times New Roman" pitchFamily="18" charset="0"/>
              </a:rPr>
              <a:t>  design of the firm’s strategy</a:t>
            </a:r>
          </a:p>
          <a:p>
            <a:pPr algn="l" eaLnBrk="1" hangingPunct="1">
              <a:spcBef>
                <a:spcPct val="0"/>
              </a:spcBef>
              <a:buFontTx/>
              <a:buChar char="•"/>
            </a:pPr>
            <a:r>
              <a:rPr lang="en-US" sz="1200">
                <a:latin typeface="Times New Roman" pitchFamily="18" charset="0"/>
              </a:rPr>
              <a:t>ever-changing roles of the network’s players</a:t>
            </a:r>
          </a:p>
          <a:p>
            <a:pPr algn="l" eaLnBrk="1" hangingPunct="1">
              <a:spcBef>
                <a:spcPct val="0"/>
              </a:spcBef>
              <a:buFontTx/>
              <a:buChar char="•"/>
            </a:pPr>
            <a:r>
              <a:rPr lang="en-US" sz="1200">
                <a:latin typeface="Times New Roman" pitchFamily="18" charset="0"/>
              </a:rPr>
              <a:t>multiple conflicting interests and fragmented entities</a:t>
            </a:r>
          </a:p>
          <a:p>
            <a:pPr algn="l" eaLnBrk="1" hangingPunct="1">
              <a:spcBef>
                <a:spcPct val="0"/>
              </a:spcBef>
            </a:pPr>
            <a:r>
              <a:rPr lang="en-US" sz="1200">
                <a:latin typeface="Times New Roman" pitchFamily="18" charset="0"/>
              </a:rPr>
              <a:t>  even within one single firm</a:t>
            </a:r>
          </a:p>
          <a:p>
            <a:pPr algn="l" eaLnBrk="1" hangingPunct="1">
              <a:spcBef>
                <a:spcPct val="0"/>
              </a:spcBef>
              <a:buFontTx/>
              <a:buChar char="•"/>
            </a:pPr>
            <a:r>
              <a:rPr lang="en-US" sz="1200">
                <a:latin typeface="Times New Roman" pitchFamily="18" charset="0"/>
              </a:rPr>
              <a:t>embedded innovation in business activities in the network</a:t>
            </a:r>
          </a:p>
          <a:p>
            <a:pPr algn="l" eaLnBrk="1" hangingPunct="1">
              <a:spcBef>
                <a:spcPct val="0"/>
              </a:spcBef>
              <a:buFontTx/>
              <a:buChar char="•"/>
            </a:pPr>
            <a:r>
              <a:rPr lang="en-US" sz="1200">
                <a:latin typeface="Times New Roman" pitchFamily="18" charset="0"/>
              </a:rPr>
              <a:t>moving base in the value stream</a:t>
            </a:r>
          </a:p>
        </p:txBody>
      </p:sp>
      <p:sp>
        <p:nvSpPr>
          <p:cNvPr id="89100" name="AutoShape 12"/>
          <p:cNvSpPr>
            <a:spLocks noChangeArrowheads="1"/>
          </p:cNvSpPr>
          <p:nvPr/>
        </p:nvSpPr>
        <p:spPr bwMode="auto">
          <a:xfrm>
            <a:off x="2268538" y="3932238"/>
            <a:ext cx="503237" cy="792162"/>
          </a:xfrm>
          <a:prstGeom prst="upDownArrow">
            <a:avLst>
              <a:gd name="adj1" fmla="val 50000"/>
              <a:gd name="adj2" fmla="val 31483"/>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fi-FI" sz="1000"/>
              <a:t>Interface 1-2</a:t>
            </a:r>
            <a:endParaRPr lang="en-US" sz="1000"/>
          </a:p>
        </p:txBody>
      </p:sp>
      <p:sp>
        <p:nvSpPr>
          <p:cNvPr id="89101" name="AutoShape 13"/>
          <p:cNvSpPr>
            <a:spLocks noChangeArrowheads="1"/>
          </p:cNvSpPr>
          <p:nvPr/>
        </p:nvSpPr>
        <p:spPr bwMode="auto">
          <a:xfrm>
            <a:off x="6302375" y="3932238"/>
            <a:ext cx="503238" cy="792162"/>
          </a:xfrm>
          <a:prstGeom prst="upDownArrow">
            <a:avLst>
              <a:gd name="adj1" fmla="val 50000"/>
              <a:gd name="adj2" fmla="val 31483"/>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r>
              <a:rPr lang="fi-FI" sz="1000"/>
              <a:t>Interface 3-4</a:t>
            </a:r>
            <a:endParaRPr lang="en-US" sz="1000"/>
          </a:p>
        </p:txBody>
      </p:sp>
      <p:sp>
        <p:nvSpPr>
          <p:cNvPr id="89102" name="AutoShape 14"/>
          <p:cNvSpPr>
            <a:spLocks noChangeArrowheads="1"/>
          </p:cNvSpPr>
          <p:nvPr/>
        </p:nvSpPr>
        <p:spPr bwMode="auto">
          <a:xfrm>
            <a:off x="4213225" y="2924175"/>
            <a:ext cx="865188" cy="504825"/>
          </a:xfrm>
          <a:prstGeom prst="leftRightArrow">
            <a:avLst>
              <a:gd name="adj1" fmla="val 50000"/>
              <a:gd name="adj2" fmla="val 34277"/>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1000"/>
              <a:t>Interface 1-3</a:t>
            </a:r>
            <a:endParaRPr lang="en-US" sz="1000"/>
          </a:p>
        </p:txBody>
      </p:sp>
      <p:sp>
        <p:nvSpPr>
          <p:cNvPr id="89103" name="AutoShape 15"/>
          <p:cNvSpPr>
            <a:spLocks noChangeArrowheads="1"/>
          </p:cNvSpPr>
          <p:nvPr/>
        </p:nvSpPr>
        <p:spPr bwMode="auto">
          <a:xfrm>
            <a:off x="4213225" y="5445125"/>
            <a:ext cx="865188" cy="504825"/>
          </a:xfrm>
          <a:prstGeom prst="leftRightArrow">
            <a:avLst>
              <a:gd name="adj1" fmla="val 50000"/>
              <a:gd name="adj2" fmla="val 34277"/>
            </a:avLst>
          </a:prstGeom>
          <a:solidFill>
            <a:srgbClr val="EAEAEA"/>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i-FI" sz="1000"/>
              <a:t>Interface 2-4</a:t>
            </a:r>
            <a:endParaRPr lang="en-US" sz="1000"/>
          </a:p>
        </p:txBody>
      </p:sp>
      <p:sp>
        <p:nvSpPr>
          <p:cNvPr id="89104" name="Text Box 11"/>
          <p:cNvSpPr txBox="1">
            <a:spLocks noChangeArrowheads="1"/>
          </p:cNvSpPr>
          <p:nvPr/>
        </p:nvSpPr>
        <p:spPr bwMode="auto">
          <a:xfrm rot="16200000">
            <a:off x="-508000" y="6121400"/>
            <a:ext cx="1244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sz="900"/>
              <a:t>Artto &amp; Kujala (2008)</a:t>
            </a:r>
            <a:endParaRPr lang="en-US" sz="900"/>
          </a:p>
        </p:txBody>
      </p:sp>
    </p:spTree>
    <p:extLst>
      <p:ext uri="{BB962C8B-B14F-4D97-AF65-F5344CB8AC3E}">
        <p14:creationId xmlns:p14="http://schemas.microsoft.com/office/powerpoint/2010/main" val="15699209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 calcmode="lin" valueType="num">
                                      <p:cBhvr additive="base">
                                        <p:cTn id="7" dur="500" fill="hold"/>
                                        <p:tgtEl>
                                          <p:spTgt spid="89096"/>
                                        </p:tgtEl>
                                        <p:attrNameLst>
                                          <p:attrName>ppt_x</p:attrName>
                                        </p:attrNameLst>
                                      </p:cBhvr>
                                      <p:tavLst>
                                        <p:tav tm="0">
                                          <p:val>
                                            <p:strVal val="#ppt_x"/>
                                          </p:val>
                                        </p:tav>
                                        <p:tav tm="100000">
                                          <p:val>
                                            <p:strVal val="#ppt_x"/>
                                          </p:val>
                                        </p:tav>
                                      </p:tavLst>
                                    </p:anim>
                                    <p:anim calcmode="lin" valueType="num">
                                      <p:cBhvr additive="base">
                                        <p:cTn id="8" dur="500" fill="hold"/>
                                        <p:tgtEl>
                                          <p:spTgt spid="890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7"/>
                                        </p:tgtEl>
                                        <p:attrNameLst>
                                          <p:attrName>style.visibility</p:attrName>
                                        </p:attrNameLst>
                                      </p:cBhvr>
                                      <p:to>
                                        <p:strVal val="visible"/>
                                      </p:to>
                                    </p:set>
                                    <p:anim calcmode="lin" valueType="num">
                                      <p:cBhvr additive="base">
                                        <p:cTn id="13" dur="500" fill="hold"/>
                                        <p:tgtEl>
                                          <p:spTgt spid="89097"/>
                                        </p:tgtEl>
                                        <p:attrNameLst>
                                          <p:attrName>ppt_x</p:attrName>
                                        </p:attrNameLst>
                                      </p:cBhvr>
                                      <p:tavLst>
                                        <p:tav tm="0">
                                          <p:val>
                                            <p:strVal val="#ppt_x"/>
                                          </p:val>
                                        </p:tav>
                                        <p:tav tm="100000">
                                          <p:val>
                                            <p:strVal val="#ppt_x"/>
                                          </p:val>
                                        </p:tav>
                                      </p:tavLst>
                                    </p:anim>
                                    <p:anim calcmode="lin" valueType="num">
                                      <p:cBhvr additive="base">
                                        <p:cTn id="14" dur="500" fill="hold"/>
                                        <p:tgtEl>
                                          <p:spTgt spid="8909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8"/>
                                        </p:tgtEl>
                                        <p:attrNameLst>
                                          <p:attrName>style.visibility</p:attrName>
                                        </p:attrNameLst>
                                      </p:cBhvr>
                                      <p:to>
                                        <p:strVal val="visible"/>
                                      </p:to>
                                    </p:set>
                                    <p:anim calcmode="lin" valueType="num">
                                      <p:cBhvr additive="base">
                                        <p:cTn id="19" dur="500" fill="hold"/>
                                        <p:tgtEl>
                                          <p:spTgt spid="89098"/>
                                        </p:tgtEl>
                                        <p:attrNameLst>
                                          <p:attrName>ppt_x</p:attrName>
                                        </p:attrNameLst>
                                      </p:cBhvr>
                                      <p:tavLst>
                                        <p:tav tm="0">
                                          <p:val>
                                            <p:strVal val="#ppt_x"/>
                                          </p:val>
                                        </p:tav>
                                        <p:tav tm="100000">
                                          <p:val>
                                            <p:strVal val="#ppt_x"/>
                                          </p:val>
                                        </p:tav>
                                      </p:tavLst>
                                    </p:anim>
                                    <p:anim calcmode="lin" valueType="num">
                                      <p:cBhvr additive="base">
                                        <p:cTn id="20" dur="500" fill="hold"/>
                                        <p:tgtEl>
                                          <p:spTgt spid="8909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9"/>
                                        </p:tgtEl>
                                        <p:attrNameLst>
                                          <p:attrName>style.visibility</p:attrName>
                                        </p:attrNameLst>
                                      </p:cBhvr>
                                      <p:to>
                                        <p:strVal val="visible"/>
                                      </p:to>
                                    </p:set>
                                    <p:anim calcmode="lin" valueType="num">
                                      <p:cBhvr additive="base">
                                        <p:cTn id="25" dur="500" fill="hold"/>
                                        <p:tgtEl>
                                          <p:spTgt spid="89099"/>
                                        </p:tgtEl>
                                        <p:attrNameLst>
                                          <p:attrName>ppt_x</p:attrName>
                                        </p:attrNameLst>
                                      </p:cBhvr>
                                      <p:tavLst>
                                        <p:tav tm="0">
                                          <p:val>
                                            <p:strVal val="#ppt_x"/>
                                          </p:val>
                                        </p:tav>
                                        <p:tav tm="100000">
                                          <p:val>
                                            <p:strVal val="#ppt_x"/>
                                          </p:val>
                                        </p:tav>
                                      </p:tavLst>
                                    </p:anim>
                                    <p:anim calcmode="lin" valueType="num">
                                      <p:cBhvr additive="base">
                                        <p:cTn id="26" dur="500" fill="hold"/>
                                        <p:tgtEl>
                                          <p:spTgt spid="8909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9101"/>
                                        </p:tgtEl>
                                        <p:attrNameLst>
                                          <p:attrName>style.visibility</p:attrName>
                                        </p:attrNameLst>
                                      </p:cBhvr>
                                      <p:to>
                                        <p:strVal val="visible"/>
                                      </p:to>
                                    </p:set>
                                    <p:anim calcmode="lin" valueType="num">
                                      <p:cBhvr additive="base">
                                        <p:cTn id="31" dur="500" fill="hold"/>
                                        <p:tgtEl>
                                          <p:spTgt spid="89101"/>
                                        </p:tgtEl>
                                        <p:attrNameLst>
                                          <p:attrName>ppt_x</p:attrName>
                                        </p:attrNameLst>
                                      </p:cBhvr>
                                      <p:tavLst>
                                        <p:tav tm="0">
                                          <p:val>
                                            <p:strVal val="1+#ppt_w/2"/>
                                          </p:val>
                                        </p:tav>
                                        <p:tav tm="100000">
                                          <p:val>
                                            <p:strVal val="#ppt_x"/>
                                          </p:val>
                                        </p:tav>
                                      </p:tavLst>
                                    </p:anim>
                                    <p:anim calcmode="lin" valueType="num">
                                      <p:cBhvr additive="base">
                                        <p:cTn id="32" dur="500" fill="hold"/>
                                        <p:tgtEl>
                                          <p:spTgt spid="8910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89102"/>
                                        </p:tgtEl>
                                        <p:attrNameLst>
                                          <p:attrName>style.visibility</p:attrName>
                                        </p:attrNameLst>
                                      </p:cBhvr>
                                      <p:to>
                                        <p:strVal val="visible"/>
                                      </p:to>
                                    </p:set>
                                    <p:anim calcmode="lin" valueType="num">
                                      <p:cBhvr additive="base">
                                        <p:cTn id="37" dur="500" fill="hold"/>
                                        <p:tgtEl>
                                          <p:spTgt spid="89102"/>
                                        </p:tgtEl>
                                        <p:attrNameLst>
                                          <p:attrName>ppt_x</p:attrName>
                                        </p:attrNameLst>
                                      </p:cBhvr>
                                      <p:tavLst>
                                        <p:tav tm="0">
                                          <p:val>
                                            <p:strVal val="#ppt_x"/>
                                          </p:val>
                                        </p:tav>
                                        <p:tav tm="100000">
                                          <p:val>
                                            <p:strVal val="#ppt_x"/>
                                          </p:val>
                                        </p:tav>
                                      </p:tavLst>
                                    </p:anim>
                                    <p:anim calcmode="lin" valueType="num">
                                      <p:cBhvr additive="base">
                                        <p:cTn id="38" dur="500" fill="hold"/>
                                        <p:tgtEl>
                                          <p:spTgt spid="8910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9100"/>
                                        </p:tgtEl>
                                        <p:attrNameLst>
                                          <p:attrName>style.visibility</p:attrName>
                                        </p:attrNameLst>
                                      </p:cBhvr>
                                      <p:to>
                                        <p:strVal val="visible"/>
                                      </p:to>
                                    </p:set>
                                    <p:anim calcmode="lin" valueType="num">
                                      <p:cBhvr additive="base">
                                        <p:cTn id="43" dur="500" fill="hold"/>
                                        <p:tgtEl>
                                          <p:spTgt spid="89100"/>
                                        </p:tgtEl>
                                        <p:attrNameLst>
                                          <p:attrName>ppt_x</p:attrName>
                                        </p:attrNameLst>
                                      </p:cBhvr>
                                      <p:tavLst>
                                        <p:tav tm="0">
                                          <p:val>
                                            <p:strVal val="0-#ppt_w/2"/>
                                          </p:val>
                                        </p:tav>
                                        <p:tav tm="100000">
                                          <p:val>
                                            <p:strVal val="#ppt_x"/>
                                          </p:val>
                                        </p:tav>
                                      </p:tavLst>
                                    </p:anim>
                                    <p:anim calcmode="lin" valueType="num">
                                      <p:cBhvr additive="base">
                                        <p:cTn id="44" dur="500" fill="hold"/>
                                        <p:tgtEl>
                                          <p:spTgt spid="8910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9103"/>
                                        </p:tgtEl>
                                        <p:attrNameLst>
                                          <p:attrName>style.visibility</p:attrName>
                                        </p:attrNameLst>
                                      </p:cBhvr>
                                      <p:to>
                                        <p:strVal val="visible"/>
                                      </p:to>
                                    </p:set>
                                    <p:anim calcmode="lin" valueType="num">
                                      <p:cBhvr additive="base">
                                        <p:cTn id="49" dur="500" fill="hold"/>
                                        <p:tgtEl>
                                          <p:spTgt spid="89103"/>
                                        </p:tgtEl>
                                        <p:attrNameLst>
                                          <p:attrName>ppt_x</p:attrName>
                                        </p:attrNameLst>
                                      </p:cBhvr>
                                      <p:tavLst>
                                        <p:tav tm="0">
                                          <p:val>
                                            <p:strVal val="#ppt_x"/>
                                          </p:val>
                                        </p:tav>
                                        <p:tav tm="100000">
                                          <p:val>
                                            <p:strVal val="#ppt_x"/>
                                          </p:val>
                                        </p:tav>
                                      </p:tavLst>
                                    </p:anim>
                                    <p:anim calcmode="lin" valueType="num">
                                      <p:cBhvr additive="base">
                                        <p:cTn id="50" dur="500" fill="hold"/>
                                        <p:tgtEl>
                                          <p:spTgt spid="89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p:bldP spid="89097" grpId="0"/>
      <p:bldP spid="89098" grpId="0"/>
      <p:bldP spid="89099" grpId="0"/>
      <p:bldP spid="89100" grpId="0" animBg="1"/>
      <p:bldP spid="89101" grpId="0" animBg="1"/>
      <p:bldP spid="89102" grpId="0" animBg="1"/>
      <p:bldP spid="891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7410" name="Rectangle 2"/>
          <p:cNvSpPr>
            <a:spLocks noGrp="1" noChangeArrowheads="1"/>
          </p:cNvSpPr>
          <p:nvPr>
            <p:ph type="title"/>
          </p:nvPr>
        </p:nvSpPr>
        <p:spPr>
          <a:xfrm>
            <a:off x="179388" y="609600"/>
            <a:ext cx="8713787" cy="1019175"/>
          </a:xfrm>
        </p:spPr>
        <p:txBody>
          <a:bodyPr/>
          <a:lstStyle/>
          <a:p>
            <a:r>
              <a:rPr lang="fi-FI" sz="3200"/>
              <a:t>Channel Tunnel &amp; Copenhagen Metro</a:t>
            </a:r>
            <a:br>
              <a:rPr lang="fi-FI" sz="3200"/>
            </a:br>
            <a:r>
              <a:rPr lang="fi-FI" sz="3200"/>
              <a:t>Ex post evaluation</a:t>
            </a:r>
            <a:endParaRPr lang="en-US" sz="3200"/>
          </a:p>
        </p:txBody>
      </p:sp>
      <p:sp>
        <p:nvSpPr>
          <p:cNvPr id="3857411" name="Rectangle 3"/>
          <p:cNvSpPr>
            <a:spLocks noGrp="1" noChangeArrowheads="1"/>
          </p:cNvSpPr>
          <p:nvPr>
            <p:ph type="body" idx="1"/>
          </p:nvPr>
        </p:nvSpPr>
        <p:spPr>
          <a:xfrm>
            <a:off x="684213" y="1773238"/>
            <a:ext cx="8208962" cy="4968875"/>
          </a:xfrm>
        </p:spPr>
        <p:txBody>
          <a:bodyPr/>
          <a:lstStyle/>
          <a:p>
            <a:r>
              <a:rPr lang="fi-FI" sz="2400"/>
              <a:t>Channel Tunnel</a:t>
            </a:r>
          </a:p>
          <a:p>
            <a:pPr lvl="1"/>
            <a:r>
              <a:rPr lang="fi-FI" sz="2000"/>
              <a:t>Actual costs = 2 x estimate</a:t>
            </a:r>
          </a:p>
          <a:p>
            <a:pPr lvl="1"/>
            <a:r>
              <a:rPr lang="fi-FI" sz="2000"/>
              <a:t>Actual benefits = ½ x forecast</a:t>
            </a:r>
          </a:p>
          <a:p>
            <a:pPr lvl="1"/>
            <a:r>
              <a:rPr lang="fi-FI" sz="2000"/>
              <a:t>Actual NPV = $ -17,8 billion</a:t>
            </a:r>
          </a:p>
          <a:p>
            <a:pPr lvl="1"/>
            <a:r>
              <a:rPr lang="fi-FI" sz="2000"/>
              <a:t>Actual IRR = -14,45 %</a:t>
            </a:r>
          </a:p>
          <a:p>
            <a:pPr lvl="1"/>
            <a:endParaRPr lang="fi-FI" sz="2000"/>
          </a:p>
          <a:p>
            <a:pPr lvl="1"/>
            <a:r>
              <a:rPr lang="fi-FI" sz="2000"/>
              <a:t>Conclusion: ”The Bristish economy would have been better off had the tunnel never been constructed” (R. Anguera, Transportation Research A40, 2006)</a:t>
            </a:r>
          </a:p>
          <a:p>
            <a:endParaRPr lang="fi-FI" sz="2400"/>
          </a:p>
          <a:p>
            <a:r>
              <a:rPr lang="fi-FI" sz="2400"/>
              <a:t>Copenhagen Metro</a:t>
            </a:r>
          </a:p>
          <a:p>
            <a:pPr lvl="1"/>
            <a:r>
              <a:rPr lang="fi-FI" sz="2000"/>
              <a:t>Actual costs = 3 x estimate</a:t>
            </a:r>
          </a:p>
          <a:p>
            <a:pPr lvl="1"/>
            <a:r>
              <a:rPr lang="fi-FI" sz="2000"/>
              <a:t>Actual patronage = 0,6 x forecast</a:t>
            </a:r>
            <a:endParaRPr lang="en-US" sz="2000"/>
          </a:p>
        </p:txBody>
      </p:sp>
      <p:sp>
        <p:nvSpPr>
          <p:cNvPr id="3857412" name="Text Box 4"/>
          <p:cNvSpPr txBox="1">
            <a:spLocks noChangeArrowheads="1"/>
          </p:cNvSpPr>
          <p:nvPr/>
        </p:nvSpPr>
        <p:spPr bwMode="auto">
          <a:xfrm>
            <a:off x="0" y="6613525"/>
            <a:ext cx="1012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0"/>
              </a:spcBef>
              <a:defRPr sz="2400">
                <a:solidFill>
                  <a:schemeClr val="tx1"/>
                </a:solidFill>
                <a:latin typeface="Times New Roman" pitchFamily="18" charset="0"/>
              </a:defRPr>
            </a:lvl1pPr>
            <a:lvl2pPr marL="571500" algn="l" eaLnBrk="0" hangingPunct="0">
              <a:spcBef>
                <a:spcPct val="0"/>
              </a:spcBef>
              <a:defRPr sz="2400">
                <a:solidFill>
                  <a:schemeClr val="tx1"/>
                </a:solidFill>
                <a:latin typeface="Times New Roman" pitchFamily="18" charset="0"/>
              </a:defRPr>
            </a:lvl2pPr>
            <a:lvl3pPr marL="1143000" algn="l" eaLnBrk="0" hangingPunct="0">
              <a:spcBef>
                <a:spcPct val="0"/>
              </a:spcBef>
              <a:defRPr sz="2400">
                <a:solidFill>
                  <a:schemeClr val="tx1"/>
                </a:solidFill>
                <a:latin typeface="Times New Roman" pitchFamily="18" charset="0"/>
              </a:defRPr>
            </a:lvl3pPr>
            <a:lvl4pPr marL="1714500" algn="l" eaLnBrk="0" hangingPunct="0">
              <a:spcBef>
                <a:spcPct val="0"/>
              </a:spcBef>
              <a:defRPr sz="2400">
                <a:solidFill>
                  <a:schemeClr val="tx1"/>
                </a:solidFill>
                <a:latin typeface="Times New Roman" pitchFamily="18" charset="0"/>
              </a:defRPr>
            </a:lvl4pPr>
            <a:lvl5pPr marL="2286000" algn="l" eaLnBrk="0" hangingPunct="0">
              <a:spcBef>
                <a:spcPct val="0"/>
              </a:spcBef>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i-FI" sz="1000">
                <a:latin typeface="Arial" charset="0"/>
              </a:rPr>
              <a:t>Flyvbjerg 2006</a:t>
            </a:r>
            <a:endParaRPr lang="en-US" sz="1000">
              <a:latin typeface="Arial" charset="0"/>
            </a:endParaRPr>
          </a:p>
        </p:txBody>
      </p:sp>
    </p:spTree>
    <p:extLst>
      <p:ext uri="{BB962C8B-B14F-4D97-AF65-F5344CB8AC3E}">
        <p14:creationId xmlns:p14="http://schemas.microsoft.com/office/powerpoint/2010/main" val="1949280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609600"/>
            <a:ext cx="9144000" cy="1019175"/>
          </a:xfrm>
        </p:spPr>
        <p:txBody>
          <a:bodyPr/>
          <a:lstStyle/>
          <a:p>
            <a:r>
              <a:rPr lang="en-US" sz="2800" smtClean="0"/>
              <a:t>The main managerial challenges in the four areas of the project business </a:t>
            </a:r>
          </a:p>
        </p:txBody>
      </p:sp>
      <p:grpSp>
        <p:nvGrpSpPr>
          <p:cNvPr id="95235" name="Group 3"/>
          <p:cNvGrpSpPr>
            <a:grpSpLocks/>
          </p:cNvGrpSpPr>
          <p:nvPr/>
        </p:nvGrpSpPr>
        <p:grpSpPr bwMode="auto">
          <a:xfrm>
            <a:off x="541338" y="1844675"/>
            <a:ext cx="8208962" cy="4968875"/>
            <a:chOff x="340" y="1162"/>
            <a:chExt cx="4989" cy="3078"/>
          </a:xfrm>
        </p:grpSpPr>
        <p:sp>
          <p:nvSpPr>
            <p:cNvPr id="95236" name="Rectangle 4"/>
            <p:cNvSpPr>
              <a:spLocks noChangeArrowheads="1"/>
            </p:cNvSpPr>
            <p:nvPr/>
          </p:nvSpPr>
          <p:spPr bwMode="auto">
            <a:xfrm>
              <a:off x="340" y="1162"/>
              <a:ext cx="2495"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78000"/>
            <a:lstStyle/>
            <a:p>
              <a:pPr algn="l"/>
              <a:r>
                <a:rPr lang="fi-FI" b="1">
                  <a:solidFill>
                    <a:schemeClr val="accent2"/>
                  </a:solidFill>
                </a:rPr>
                <a:t>1. Management of a project</a:t>
              </a:r>
              <a:endParaRPr lang="en-US" b="1">
                <a:solidFill>
                  <a:schemeClr val="accent2"/>
                </a:solidFill>
              </a:endParaRPr>
            </a:p>
          </p:txBody>
        </p:sp>
        <p:sp>
          <p:nvSpPr>
            <p:cNvPr id="95237" name="Rectangle 5"/>
            <p:cNvSpPr>
              <a:spLocks noChangeArrowheads="1"/>
            </p:cNvSpPr>
            <p:nvPr/>
          </p:nvSpPr>
          <p:spPr bwMode="auto">
            <a:xfrm>
              <a:off x="2835" y="1162"/>
              <a:ext cx="2494"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lstStyle/>
            <a:p>
              <a:pPr algn="l"/>
              <a:r>
                <a:rPr lang="fi-FI" b="1">
                  <a:solidFill>
                    <a:schemeClr val="accent2"/>
                  </a:solidFill>
                </a:rPr>
                <a:t>3. Management of a project network</a:t>
              </a:r>
              <a:endParaRPr lang="en-US" b="1">
                <a:solidFill>
                  <a:schemeClr val="accent2"/>
                </a:solidFill>
              </a:endParaRPr>
            </a:p>
          </p:txBody>
        </p:sp>
        <p:sp>
          <p:nvSpPr>
            <p:cNvPr id="95238" name="Rectangle 6"/>
            <p:cNvSpPr>
              <a:spLocks noChangeArrowheads="1"/>
            </p:cNvSpPr>
            <p:nvPr/>
          </p:nvSpPr>
          <p:spPr bwMode="auto">
            <a:xfrm>
              <a:off x="340" y="2701"/>
              <a:ext cx="2495"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378000"/>
            <a:lstStyle/>
            <a:p>
              <a:pPr algn="l"/>
              <a:r>
                <a:rPr lang="fi-FI" b="1">
                  <a:solidFill>
                    <a:schemeClr val="accent2"/>
                  </a:solidFill>
                </a:rPr>
                <a:t>2. Management of a project-based firm</a:t>
              </a:r>
              <a:endParaRPr lang="en-US" b="1">
                <a:solidFill>
                  <a:schemeClr val="accent2"/>
                </a:solidFill>
              </a:endParaRPr>
            </a:p>
          </p:txBody>
        </p:sp>
        <p:sp>
          <p:nvSpPr>
            <p:cNvPr id="95239" name="Rectangle 7"/>
            <p:cNvSpPr>
              <a:spLocks noChangeArrowheads="1"/>
            </p:cNvSpPr>
            <p:nvPr/>
          </p:nvSpPr>
          <p:spPr bwMode="auto">
            <a:xfrm>
              <a:off x="2835" y="2701"/>
              <a:ext cx="2494" cy="1539"/>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rIns="0"/>
            <a:lstStyle/>
            <a:p>
              <a:pPr algn="l"/>
              <a:r>
                <a:rPr lang="fi-FI" b="1">
                  <a:solidFill>
                    <a:schemeClr val="accent2"/>
                  </a:solidFill>
                </a:rPr>
                <a:t>4. Management of a business network</a:t>
              </a:r>
              <a:endParaRPr lang="en-US" b="1">
                <a:solidFill>
                  <a:schemeClr val="accent2"/>
                </a:solidFill>
              </a:endParaRPr>
            </a:p>
          </p:txBody>
        </p:sp>
      </p:grpSp>
      <p:sp>
        <p:nvSpPr>
          <p:cNvPr id="95240" name="Text Box 8"/>
          <p:cNvSpPr txBox="1">
            <a:spLocks noChangeArrowheads="1"/>
          </p:cNvSpPr>
          <p:nvPr/>
        </p:nvSpPr>
        <p:spPr bwMode="auto">
          <a:xfrm>
            <a:off x="612775" y="2170113"/>
            <a:ext cx="3743325"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pPr>
            <a:r>
              <a:rPr lang="en-US" b="1">
                <a:latin typeface="Times New Roman" pitchFamily="18" charset="0"/>
              </a:rPr>
              <a:t>Unit of analysis:</a:t>
            </a:r>
            <a:r>
              <a:rPr lang="en-US">
                <a:latin typeface="Times New Roman" pitchFamily="18" charset="0"/>
              </a:rPr>
              <a:t> A project as a business entity.</a:t>
            </a:r>
          </a:p>
          <a:p>
            <a:pPr algn="l" eaLnBrk="1" hangingPunct="1">
              <a:spcBef>
                <a:spcPct val="0"/>
              </a:spcBef>
            </a:pPr>
            <a:endParaRPr lang="en-US">
              <a:latin typeface="Times New Roman" pitchFamily="18" charset="0"/>
            </a:endParaRPr>
          </a:p>
          <a:p>
            <a:pPr algn="l" eaLnBrk="1" hangingPunct="1">
              <a:spcBef>
                <a:spcPct val="0"/>
              </a:spcBef>
            </a:pPr>
            <a:r>
              <a:rPr lang="fi-FI" b="1">
                <a:latin typeface="Times New Roman" pitchFamily="18" charset="0"/>
              </a:rPr>
              <a:t>Managerial challenge:</a:t>
            </a:r>
            <a:r>
              <a:rPr lang="fi-FI">
                <a:latin typeface="Times New Roman" pitchFamily="18" charset="0"/>
              </a:rPr>
              <a:t> </a:t>
            </a:r>
            <a:r>
              <a:rPr lang="en-US" sz="1200">
                <a:latin typeface="Times New Roman" pitchFamily="18" charset="0"/>
              </a:rPr>
              <a:t>… to manage a single project effectively in its environment by taking into account that the project is a purposeful business entity and the management of its inherent business content can be compared to the management of a firm’s business.</a:t>
            </a:r>
            <a:endParaRPr lang="fi-FI" sz="1200">
              <a:latin typeface="Times New Roman" pitchFamily="18" charset="0"/>
            </a:endParaRPr>
          </a:p>
        </p:txBody>
      </p:sp>
      <p:sp>
        <p:nvSpPr>
          <p:cNvPr id="95241" name="Text Box 9"/>
          <p:cNvSpPr txBox="1">
            <a:spLocks noChangeArrowheads="1"/>
          </p:cNvSpPr>
          <p:nvPr/>
        </p:nvSpPr>
        <p:spPr bwMode="auto">
          <a:xfrm>
            <a:off x="539750" y="4598988"/>
            <a:ext cx="4105275"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pPr>
            <a:r>
              <a:rPr lang="en-US" b="1">
                <a:latin typeface="Times New Roman" pitchFamily="18" charset="0"/>
              </a:rPr>
              <a:t>Unit of analysis:</a:t>
            </a:r>
            <a:r>
              <a:rPr lang="en-US">
                <a:latin typeface="Times New Roman" pitchFamily="18" charset="0"/>
              </a:rPr>
              <a:t> A firm or a portfolio of projects.</a:t>
            </a:r>
          </a:p>
          <a:p>
            <a:pPr algn="l" eaLnBrk="1" hangingPunct="1">
              <a:spcBef>
                <a:spcPct val="0"/>
              </a:spcBef>
            </a:pPr>
            <a:endParaRPr lang="en-US">
              <a:latin typeface="Times New Roman" pitchFamily="18" charset="0"/>
            </a:endParaRP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Managerial challenge:</a:t>
            </a:r>
            <a:r>
              <a:rPr lang="en-US">
                <a:latin typeface="Times New Roman" pitchFamily="18" charset="0"/>
              </a:rPr>
              <a:t> </a:t>
            </a:r>
            <a:r>
              <a:rPr lang="en-US" sz="1200">
                <a:latin typeface="Times New Roman" pitchFamily="18" charset="0"/>
              </a:rPr>
              <a:t>… to manage a firm and its multiple projects as a whole, by ensuring that projects support the strategy and business objectives of the firm, by simultaneously allocating the firm’s scarce resources to projects.</a:t>
            </a:r>
          </a:p>
        </p:txBody>
      </p:sp>
      <p:sp>
        <p:nvSpPr>
          <p:cNvPr id="95242" name="Text Box 10"/>
          <p:cNvSpPr txBox="1">
            <a:spLocks noChangeArrowheads="1"/>
          </p:cNvSpPr>
          <p:nvPr/>
        </p:nvSpPr>
        <p:spPr bwMode="auto">
          <a:xfrm>
            <a:off x="4716463" y="2163763"/>
            <a:ext cx="4103687"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pPr>
            <a:r>
              <a:rPr lang="en-US" b="1">
                <a:latin typeface="Times New Roman" pitchFamily="18" charset="0"/>
              </a:rPr>
              <a:t>Unit of analysis:</a:t>
            </a:r>
            <a:r>
              <a:rPr lang="en-US">
                <a:latin typeface="Times New Roman" pitchFamily="18" charset="0"/>
              </a:rPr>
              <a:t> A project as a multi-firm network.</a:t>
            </a: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Managerial challenge:</a:t>
            </a:r>
            <a:r>
              <a:rPr lang="en-US">
                <a:latin typeface="Times New Roman" pitchFamily="18" charset="0"/>
              </a:rPr>
              <a:t> </a:t>
            </a:r>
            <a:r>
              <a:rPr lang="en-US" sz="1200">
                <a:latin typeface="Times New Roman" pitchFamily="18" charset="0"/>
              </a:rPr>
              <a:t>… to manage a project as a multi-firm enterprise through managing multiple firms participating to the project, by creating a contractual or an organizational arrangement that enhances goal alignment and coordination across multiple firms.</a:t>
            </a:r>
          </a:p>
        </p:txBody>
      </p:sp>
      <p:sp>
        <p:nvSpPr>
          <p:cNvPr id="95243" name="Text Box 11"/>
          <p:cNvSpPr txBox="1">
            <a:spLocks noChangeArrowheads="1"/>
          </p:cNvSpPr>
          <p:nvPr/>
        </p:nvSpPr>
        <p:spPr bwMode="auto">
          <a:xfrm>
            <a:off x="4643438" y="4594225"/>
            <a:ext cx="4144962"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defRPr>
            </a:lvl1pPr>
            <a:lvl2pPr marL="571500" eaLnBrk="0" hangingPunct="0">
              <a:defRPr sz="1400">
                <a:solidFill>
                  <a:schemeClr val="tx1"/>
                </a:solidFill>
                <a:latin typeface="Arial" charset="0"/>
              </a:defRPr>
            </a:lvl2pPr>
            <a:lvl3pPr marL="1143000" eaLnBrk="0" hangingPunct="0">
              <a:defRPr sz="1400">
                <a:solidFill>
                  <a:schemeClr val="tx1"/>
                </a:solidFill>
                <a:latin typeface="Arial" charset="0"/>
              </a:defRPr>
            </a:lvl3pPr>
            <a:lvl4pPr marL="1714500" eaLnBrk="0" hangingPunct="0">
              <a:defRPr sz="1400">
                <a:solidFill>
                  <a:schemeClr val="tx1"/>
                </a:solidFill>
                <a:latin typeface="Arial" charset="0"/>
              </a:defRPr>
            </a:lvl4pPr>
            <a:lvl5pPr marL="2286000" eaLnBrk="0" hangingPunct="0">
              <a:defRPr sz="1400">
                <a:solidFill>
                  <a:schemeClr val="tx1"/>
                </a:solidFill>
                <a:latin typeface="Arial" charset="0"/>
              </a:defRPr>
            </a:lvl5pPr>
            <a:lvl6pPr marL="2743200" algn="ctr" eaLnBrk="0" fontAlgn="base" hangingPunct="0">
              <a:spcBef>
                <a:spcPct val="50000"/>
              </a:spcBef>
              <a:spcAft>
                <a:spcPct val="0"/>
              </a:spcAft>
              <a:defRPr sz="1400">
                <a:solidFill>
                  <a:schemeClr val="tx1"/>
                </a:solidFill>
                <a:latin typeface="Arial" charset="0"/>
              </a:defRPr>
            </a:lvl6pPr>
            <a:lvl7pPr marL="3200400" algn="ctr" eaLnBrk="0" fontAlgn="base" hangingPunct="0">
              <a:spcBef>
                <a:spcPct val="50000"/>
              </a:spcBef>
              <a:spcAft>
                <a:spcPct val="0"/>
              </a:spcAft>
              <a:defRPr sz="1400">
                <a:solidFill>
                  <a:schemeClr val="tx1"/>
                </a:solidFill>
                <a:latin typeface="Arial" charset="0"/>
              </a:defRPr>
            </a:lvl7pPr>
            <a:lvl8pPr marL="3657600" algn="ctr" eaLnBrk="0" fontAlgn="base" hangingPunct="0">
              <a:spcBef>
                <a:spcPct val="50000"/>
              </a:spcBef>
              <a:spcAft>
                <a:spcPct val="0"/>
              </a:spcAft>
              <a:defRPr sz="1400">
                <a:solidFill>
                  <a:schemeClr val="tx1"/>
                </a:solidFill>
                <a:latin typeface="Arial" charset="0"/>
              </a:defRPr>
            </a:lvl8pPr>
            <a:lvl9pPr marL="4114800" algn="ctr" eaLnBrk="0" fontAlgn="base" hangingPunct="0">
              <a:spcBef>
                <a:spcPct val="50000"/>
              </a:spcBef>
              <a:spcAft>
                <a:spcPct val="0"/>
              </a:spcAft>
              <a:defRPr sz="1400">
                <a:solidFill>
                  <a:schemeClr val="tx1"/>
                </a:solidFill>
                <a:latin typeface="Arial" charset="0"/>
              </a:defRPr>
            </a:lvl9pPr>
          </a:lstStyle>
          <a:p>
            <a:pPr algn="l" eaLnBrk="1" hangingPunct="1">
              <a:spcBef>
                <a:spcPct val="0"/>
              </a:spcBef>
            </a:pPr>
            <a:r>
              <a:rPr lang="en-US" b="1">
                <a:latin typeface="Times New Roman" pitchFamily="18" charset="0"/>
              </a:rPr>
              <a:t>Unit of analysis:</a:t>
            </a:r>
            <a:r>
              <a:rPr lang="en-US">
                <a:latin typeface="Times New Roman" pitchFamily="18" charset="0"/>
              </a:rPr>
              <a:t> A network of firms and their relationships.</a:t>
            </a:r>
          </a:p>
          <a:p>
            <a:pPr algn="l" eaLnBrk="1" hangingPunct="1">
              <a:spcBef>
                <a:spcPct val="0"/>
              </a:spcBef>
            </a:pPr>
            <a:endParaRPr lang="en-US">
              <a:latin typeface="Times New Roman" pitchFamily="18" charset="0"/>
            </a:endParaRPr>
          </a:p>
          <a:p>
            <a:pPr algn="l" eaLnBrk="1" hangingPunct="1">
              <a:spcBef>
                <a:spcPct val="0"/>
              </a:spcBef>
            </a:pPr>
            <a:r>
              <a:rPr lang="en-US" b="1">
                <a:latin typeface="Times New Roman" pitchFamily="18" charset="0"/>
              </a:rPr>
              <a:t>Managerial challenge:</a:t>
            </a:r>
            <a:r>
              <a:rPr lang="en-US">
                <a:latin typeface="Times New Roman" pitchFamily="18" charset="0"/>
              </a:rPr>
              <a:t> </a:t>
            </a:r>
            <a:r>
              <a:rPr lang="en-US" sz="1200">
                <a:latin typeface="Times New Roman" pitchFamily="18" charset="0"/>
              </a:rPr>
              <a:t>… to manage a network of actors and their relationships in an open and competitive business marketplace where the firms may or may not engage in joint projects with other firms. From a single firm’s or project’s viewpoint, maintaining efficiency and innovativeness in the network is central, and is affected by how the firms and projects decide to position themselves in the value network of all business players and non-business actors.</a:t>
            </a:r>
          </a:p>
        </p:txBody>
      </p:sp>
      <p:sp>
        <p:nvSpPr>
          <p:cNvPr id="95245" name="Text Box 11"/>
          <p:cNvSpPr txBox="1">
            <a:spLocks noChangeArrowheads="1"/>
          </p:cNvSpPr>
          <p:nvPr/>
        </p:nvSpPr>
        <p:spPr bwMode="auto">
          <a:xfrm rot="16200000">
            <a:off x="-823912" y="5653088"/>
            <a:ext cx="2235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50000"/>
              </a:spcBef>
              <a:spcAft>
                <a:spcPct val="0"/>
              </a:spcAft>
              <a:defRPr sz="1400">
                <a:solidFill>
                  <a:schemeClr val="tx1"/>
                </a:solidFill>
                <a:latin typeface="Arial" charset="0"/>
              </a:defRPr>
            </a:lvl6pPr>
            <a:lvl7pPr marL="2971800" indent="-228600" algn="ctr" eaLnBrk="0" fontAlgn="base" hangingPunct="0">
              <a:spcBef>
                <a:spcPct val="50000"/>
              </a:spcBef>
              <a:spcAft>
                <a:spcPct val="0"/>
              </a:spcAft>
              <a:defRPr sz="1400">
                <a:solidFill>
                  <a:schemeClr val="tx1"/>
                </a:solidFill>
                <a:latin typeface="Arial" charset="0"/>
              </a:defRPr>
            </a:lvl7pPr>
            <a:lvl8pPr marL="3429000" indent="-228600" algn="ctr" eaLnBrk="0" fontAlgn="base" hangingPunct="0">
              <a:spcBef>
                <a:spcPct val="50000"/>
              </a:spcBef>
              <a:spcAft>
                <a:spcPct val="0"/>
              </a:spcAft>
              <a:defRPr sz="1400">
                <a:solidFill>
                  <a:schemeClr val="tx1"/>
                </a:solidFill>
                <a:latin typeface="Arial" charset="0"/>
              </a:defRPr>
            </a:lvl8pPr>
            <a:lvl9pPr marL="3886200" indent="-228600" algn="ctr" eaLnBrk="0" fontAlgn="base" hangingPunct="0">
              <a:spcBef>
                <a:spcPct val="50000"/>
              </a:spcBef>
              <a:spcAft>
                <a:spcPct val="0"/>
              </a:spcAft>
              <a:defRPr sz="1400">
                <a:solidFill>
                  <a:schemeClr val="tx1"/>
                </a:solidFill>
                <a:latin typeface="Arial" charset="0"/>
              </a:defRPr>
            </a:lvl9pPr>
          </a:lstStyle>
          <a:p>
            <a:pPr eaLnBrk="1" hangingPunct="1"/>
            <a:r>
              <a:rPr lang="fi-FI" sz="900"/>
              <a:t>Artto, Davies, Kujala, &amp; Prencipe  (2010)</a:t>
            </a:r>
            <a:endParaRPr lang="en-US" sz="900"/>
          </a:p>
        </p:txBody>
      </p:sp>
    </p:spTree>
    <p:extLst>
      <p:ext uri="{BB962C8B-B14F-4D97-AF65-F5344CB8AC3E}">
        <p14:creationId xmlns:p14="http://schemas.microsoft.com/office/powerpoint/2010/main" val="3935417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40"/>
                                        </p:tgtEl>
                                        <p:attrNameLst>
                                          <p:attrName>style.visibility</p:attrName>
                                        </p:attrNameLst>
                                      </p:cBhvr>
                                      <p:to>
                                        <p:strVal val="visible"/>
                                      </p:to>
                                    </p:set>
                                    <p:anim calcmode="lin" valueType="num">
                                      <p:cBhvr additive="base">
                                        <p:cTn id="7" dur="500" fill="hold"/>
                                        <p:tgtEl>
                                          <p:spTgt spid="95240"/>
                                        </p:tgtEl>
                                        <p:attrNameLst>
                                          <p:attrName>ppt_x</p:attrName>
                                        </p:attrNameLst>
                                      </p:cBhvr>
                                      <p:tavLst>
                                        <p:tav tm="0">
                                          <p:val>
                                            <p:strVal val="#ppt_x"/>
                                          </p:val>
                                        </p:tav>
                                        <p:tav tm="100000">
                                          <p:val>
                                            <p:strVal val="#ppt_x"/>
                                          </p:val>
                                        </p:tav>
                                      </p:tavLst>
                                    </p:anim>
                                    <p:anim calcmode="lin" valueType="num">
                                      <p:cBhvr additive="base">
                                        <p:cTn id="8" dur="500" fill="hold"/>
                                        <p:tgtEl>
                                          <p:spTgt spid="952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41"/>
                                        </p:tgtEl>
                                        <p:attrNameLst>
                                          <p:attrName>style.visibility</p:attrName>
                                        </p:attrNameLst>
                                      </p:cBhvr>
                                      <p:to>
                                        <p:strVal val="visible"/>
                                      </p:to>
                                    </p:set>
                                    <p:anim calcmode="lin" valueType="num">
                                      <p:cBhvr additive="base">
                                        <p:cTn id="13" dur="500" fill="hold"/>
                                        <p:tgtEl>
                                          <p:spTgt spid="95241"/>
                                        </p:tgtEl>
                                        <p:attrNameLst>
                                          <p:attrName>ppt_x</p:attrName>
                                        </p:attrNameLst>
                                      </p:cBhvr>
                                      <p:tavLst>
                                        <p:tav tm="0">
                                          <p:val>
                                            <p:strVal val="#ppt_x"/>
                                          </p:val>
                                        </p:tav>
                                        <p:tav tm="100000">
                                          <p:val>
                                            <p:strVal val="#ppt_x"/>
                                          </p:val>
                                        </p:tav>
                                      </p:tavLst>
                                    </p:anim>
                                    <p:anim calcmode="lin" valueType="num">
                                      <p:cBhvr additive="base">
                                        <p:cTn id="14" dur="500" fill="hold"/>
                                        <p:tgtEl>
                                          <p:spTgt spid="9524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42"/>
                                        </p:tgtEl>
                                        <p:attrNameLst>
                                          <p:attrName>style.visibility</p:attrName>
                                        </p:attrNameLst>
                                      </p:cBhvr>
                                      <p:to>
                                        <p:strVal val="visible"/>
                                      </p:to>
                                    </p:set>
                                    <p:anim calcmode="lin" valueType="num">
                                      <p:cBhvr additive="base">
                                        <p:cTn id="19" dur="500" fill="hold"/>
                                        <p:tgtEl>
                                          <p:spTgt spid="95242"/>
                                        </p:tgtEl>
                                        <p:attrNameLst>
                                          <p:attrName>ppt_x</p:attrName>
                                        </p:attrNameLst>
                                      </p:cBhvr>
                                      <p:tavLst>
                                        <p:tav tm="0">
                                          <p:val>
                                            <p:strVal val="#ppt_x"/>
                                          </p:val>
                                        </p:tav>
                                        <p:tav tm="100000">
                                          <p:val>
                                            <p:strVal val="#ppt_x"/>
                                          </p:val>
                                        </p:tav>
                                      </p:tavLst>
                                    </p:anim>
                                    <p:anim calcmode="lin" valueType="num">
                                      <p:cBhvr additive="base">
                                        <p:cTn id="20" dur="500" fill="hold"/>
                                        <p:tgtEl>
                                          <p:spTgt spid="9524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5243"/>
                                        </p:tgtEl>
                                        <p:attrNameLst>
                                          <p:attrName>style.visibility</p:attrName>
                                        </p:attrNameLst>
                                      </p:cBhvr>
                                      <p:to>
                                        <p:strVal val="visible"/>
                                      </p:to>
                                    </p:set>
                                    <p:anim calcmode="lin" valueType="num">
                                      <p:cBhvr additive="base">
                                        <p:cTn id="25" dur="500" fill="hold"/>
                                        <p:tgtEl>
                                          <p:spTgt spid="95243"/>
                                        </p:tgtEl>
                                        <p:attrNameLst>
                                          <p:attrName>ppt_x</p:attrName>
                                        </p:attrNameLst>
                                      </p:cBhvr>
                                      <p:tavLst>
                                        <p:tav tm="0">
                                          <p:val>
                                            <p:strVal val="#ppt_x"/>
                                          </p:val>
                                        </p:tav>
                                        <p:tav tm="100000">
                                          <p:val>
                                            <p:strVal val="#ppt_x"/>
                                          </p:val>
                                        </p:tav>
                                      </p:tavLst>
                                    </p:anim>
                                    <p:anim calcmode="lin" valueType="num">
                                      <p:cBhvr additive="base">
                                        <p:cTn id="26" dur="500" fill="hold"/>
                                        <p:tgtEl>
                                          <p:spTgt spid="95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p:bldP spid="95241" grpId="0"/>
      <p:bldP spid="95242" grpId="0"/>
      <p:bldP spid="9524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856984" cy="1081088"/>
          </a:xfrm>
        </p:spPr>
        <p:txBody>
          <a:bodyPr/>
          <a:lstStyle/>
          <a:p>
            <a:r>
              <a:rPr lang="fi-FI" dirty="0" smtClean="0"/>
              <a:t>The </a:t>
            </a:r>
            <a:r>
              <a:rPr lang="fi-FI" dirty="0" err="1" smtClean="0"/>
              <a:t>free-of-charge</a:t>
            </a:r>
            <a:r>
              <a:rPr lang="fi-FI" dirty="0" smtClean="0"/>
              <a:t> ”Project business” </a:t>
            </a:r>
            <a:r>
              <a:rPr lang="fi-FI" dirty="0" err="1" smtClean="0"/>
              <a:t>book</a:t>
            </a:r>
            <a:r>
              <a:rPr lang="fi-FI" dirty="0" smtClean="0"/>
              <a:t> -&gt; </a:t>
            </a:r>
            <a:r>
              <a:rPr lang="fi-FI" dirty="0" err="1" smtClean="0">
                <a:solidFill>
                  <a:schemeClr val="accent2"/>
                </a:solidFill>
              </a:rPr>
              <a:t>download</a:t>
            </a:r>
            <a:endParaRPr lang="fi-FI" dirty="0">
              <a:solidFill>
                <a:schemeClr val="accent2"/>
              </a:solidFill>
            </a:endParaRPr>
          </a:p>
        </p:txBody>
      </p:sp>
      <p:sp>
        <p:nvSpPr>
          <p:cNvPr id="3" name="Content Placeholder 2"/>
          <p:cNvSpPr>
            <a:spLocks noGrp="1"/>
          </p:cNvSpPr>
          <p:nvPr>
            <p:ph idx="1"/>
          </p:nvPr>
        </p:nvSpPr>
        <p:spPr>
          <a:xfrm>
            <a:off x="323528" y="1844824"/>
            <a:ext cx="8640960" cy="4135438"/>
          </a:xfrm>
        </p:spPr>
        <p:txBody>
          <a:bodyPr/>
          <a:lstStyle/>
          <a:p>
            <a:r>
              <a:rPr lang="fi-FI" sz="2000" dirty="0" smtClean="0"/>
              <a:t>The ” </a:t>
            </a:r>
            <a:r>
              <a:rPr lang="fi-FI" sz="2000" dirty="0" err="1" smtClean="0"/>
              <a:t>book</a:t>
            </a:r>
            <a:r>
              <a:rPr lang="fi-FI" sz="2000" dirty="0" smtClean="0"/>
              <a:t> </a:t>
            </a:r>
            <a:r>
              <a:rPr lang="fi-FI" sz="2000" dirty="0" err="1" smtClean="0"/>
              <a:t>can</a:t>
            </a:r>
            <a:r>
              <a:rPr lang="fi-FI" sz="2000" dirty="0" smtClean="0"/>
              <a:t> </a:t>
            </a:r>
            <a:r>
              <a:rPr lang="fi-FI" sz="2000" dirty="0" err="1" smtClean="0"/>
              <a:t>be</a:t>
            </a:r>
            <a:r>
              <a:rPr lang="fi-FI" sz="2000" dirty="0" smtClean="0"/>
              <a:t> </a:t>
            </a:r>
            <a:r>
              <a:rPr lang="fi-FI" sz="2000" dirty="0" err="1" smtClean="0"/>
              <a:t>downloaded</a:t>
            </a:r>
            <a:r>
              <a:rPr lang="fi-FI" sz="2000" dirty="0" smtClean="0"/>
              <a:t> </a:t>
            </a:r>
            <a:r>
              <a:rPr lang="fi-FI" sz="2000" dirty="0" err="1" smtClean="0"/>
              <a:t>free-of-charge</a:t>
            </a:r>
            <a:r>
              <a:rPr lang="fi-FI" sz="2000" dirty="0" smtClean="0"/>
              <a:t> </a:t>
            </a:r>
            <a:r>
              <a:rPr lang="fi-FI" sz="2000" dirty="0" err="1" smtClean="0"/>
              <a:t>from</a:t>
            </a:r>
            <a:r>
              <a:rPr lang="fi-FI" sz="2000" dirty="0" smtClean="0"/>
              <a:t> the Project Business </a:t>
            </a:r>
            <a:r>
              <a:rPr lang="fi-FI" sz="2000" dirty="0" err="1" smtClean="0"/>
              <a:t>research</a:t>
            </a:r>
            <a:r>
              <a:rPr lang="fi-FI" sz="2000" dirty="0" smtClean="0"/>
              <a:t> </a:t>
            </a:r>
            <a:r>
              <a:rPr lang="fi-FI" sz="2000" dirty="0" err="1" smtClean="0"/>
              <a:t>group’s</a:t>
            </a:r>
            <a:r>
              <a:rPr lang="fi-FI" sz="2000" dirty="0" smtClean="0"/>
              <a:t> </a:t>
            </a:r>
            <a:r>
              <a:rPr lang="fi-FI" sz="2000" dirty="0" err="1" smtClean="0"/>
              <a:t>webpage</a:t>
            </a:r>
            <a:r>
              <a:rPr lang="fi-FI" sz="2000" dirty="0" smtClean="0"/>
              <a:t>:</a:t>
            </a:r>
          </a:p>
          <a:p>
            <a:r>
              <a:rPr lang="fi-FI" sz="2000" dirty="0">
                <a:hlinkClick r:id="rId2"/>
              </a:rPr>
              <a:t>http://</a:t>
            </a:r>
            <a:r>
              <a:rPr lang="fi-FI" sz="2000" dirty="0" smtClean="0">
                <a:hlinkClick r:id="rId2"/>
              </a:rPr>
              <a:t>pbgroup.aalto.fi/en/the_book_and_the_glossary</a:t>
            </a:r>
            <a:r>
              <a:rPr lang="fi-FI" sz="2000" dirty="0">
                <a:hlinkClick r:id="rId2"/>
              </a:rPr>
              <a:t>/</a:t>
            </a:r>
            <a:r>
              <a:rPr lang="fi-FI" sz="2000" dirty="0"/>
              <a:t> </a:t>
            </a:r>
          </a:p>
          <a:p>
            <a:endParaRPr lang="fi-FI" sz="2000" dirty="0" smtClean="0"/>
          </a:p>
          <a:p>
            <a:r>
              <a:rPr lang="fi-FI" sz="2000" dirty="0" smtClean="0"/>
              <a:t>The </a:t>
            </a:r>
            <a:r>
              <a:rPr lang="fi-FI" sz="2000" dirty="0" err="1" smtClean="0"/>
              <a:t>bibliographic</a:t>
            </a:r>
            <a:r>
              <a:rPr lang="fi-FI" sz="2000" dirty="0" smtClean="0"/>
              <a:t> data of the </a:t>
            </a:r>
            <a:r>
              <a:rPr lang="fi-FI" sz="2000" dirty="0" err="1" smtClean="0"/>
              <a:t>book</a:t>
            </a:r>
            <a:r>
              <a:rPr lang="fi-FI" sz="2000" dirty="0" smtClean="0"/>
              <a:t>:</a:t>
            </a:r>
          </a:p>
          <a:p>
            <a:r>
              <a:rPr lang="fi-FI" sz="2000" b="1" dirty="0"/>
              <a:t>i</a:t>
            </a:r>
            <a:r>
              <a:rPr lang="fi-FI" sz="2000" b="1" dirty="0" smtClean="0"/>
              <a:t>n </a:t>
            </a:r>
            <a:r>
              <a:rPr lang="fi-FI" sz="2000" b="1" dirty="0" err="1" smtClean="0"/>
              <a:t>English</a:t>
            </a:r>
            <a:r>
              <a:rPr lang="fi-FI" sz="2000" dirty="0" smtClean="0"/>
              <a:t>:</a:t>
            </a:r>
          </a:p>
          <a:p>
            <a:pPr lvl="1"/>
            <a:r>
              <a:rPr lang="fi-FI" sz="1800" dirty="0"/>
              <a:t>”Artto K., Martinsuo M., Kujala J., </a:t>
            </a:r>
            <a:r>
              <a:rPr lang="fi-FI" sz="1800" b="1" dirty="0"/>
              <a:t>2011</a:t>
            </a:r>
            <a:r>
              <a:rPr lang="fi-FI" sz="1800" dirty="0"/>
              <a:t>. </a:t>
            </a:r>
            <a:r>
              <a:rPr lang="fi-FI" sz="1800" b="1" dirty="0"/>
              <a:t>Project business</a:t>
            </a:r>
            <a:r>
              <a:rPr lang="fi-FI" sz="1800" dirty="0"/>
              <a:t>. Helsinki, </a:t>
            </a:r>
            <a:r>
              <a:rPr lang="fi-FI" sz="1800" dirty="0" smtClean="0"/>
              <a:t>Finland, </a:t>
            </a:r>
            <a:r>
              <a:rPr lang="fi-FI" sz="1800" dirty="0" smtClean="0">
                <a:hlinkClick r:id="rId3"/>
              </a:rPr>
              <a:t>http</a:t>
            </a:r>
            <a:r>
              <a:rPr lang="fi-FI" sz="1800" dirty="0">
                <a:hlinkClick r:id="rId3"/>
              </a:rPr>
              <a:t>://</a:t>
            </a:r>
            <a:r>
              <a:rPr lang="fi-FI" sz="1800" dirty="0" smtClean="0">
                <a:hlinkClick r:id="rId3"/>
              </a:rPr>
              <a:t>pbgroup.aalto.fi/en/</a:t>
            </a:r>
            <a:r>
              <a:rPr lang="fi-FI" sz="1800" dirty="0" smtClean="0"/>
              <a:t>  </a:t>
            </a:r>
            <a:r>
              <a:rPr lang="fi-FI" sz="1800" dirty="0"/>
              <a:t>, (ISBN 978-952-92-8535-8) </a:t>
            </a:r>
            <a:r>
              <a:rPr lang="fi-FI" sz="1800" dirty="0" smtClean="0"/>
              <a:t>“</a:t>
            </a:r>
          </a:p>
          <a:p>
            <a:r>
              <a:rPr lang="fi-FI" sz="2000" b="1" dirty="0"/>
              <a:t>in </a:t>
            </a:r>
            <a:r>
              <a:rPr lang="fi-FI" sz="2000" b="1" dirty="0" err="1"/>
              <a:t>Finnish</a:t>
            </a:r>
            <a:r>
              <a:rPr lang="fi-FI" sz="2000" b="1" dirty="0"/>
              <a:t>:</a:t>
            </a:r>
          </a:p>
          <a:p>
            <a:pPr lvl="1"/>
            <a:r>
              <a:rPr lang="fi-FI" sz="1800" dirty="0"/>
              <a:t>”Artto K., Martinsuo M., Kujala J., </a:t>
            </a:r>
            <a:r>
              <a:rPr lang="fi-FI" sz="1800" b="1" dirty="0" smtClean="0"/>
              <a:t>2006</a:t>
            </a:r>
            <a:r>
              <a:rPr lang="fi-FI" sz="1800" dirty="0" smtClean="0"/>
              <a:t>. </a:t>
            </a:r>
            <a:r>
              <a:rPr lang="fi-FI" sz="1800" b="1" dirty="0"/>
              <a:t>Projektiliiketoiminta</a:t>
            </a:r>
            <a:r>
              <a:rPr lang="fi-FI" sz="1800" dirty="0"/>
              <a:t>. WSOY, Helsinki, </a:t>
            </a:r>
            <a:r>
              <a:rPr lang="fi-FI" sz="1800" dirty="0" smtClean="0">
                <a:hlinkClick r:id="rId3"/>
              </a:rPr>
              <a:t>http</a:t>
            </a:r>
            <a:r>
              <a:rPr lang="fi-FI" sz="1800" dirty="0">
                <a:hlinkClick r:id="rId3"/>
              </a:rPr>
              <a:t>://</a:t>
            </a:r>
            <a:r>
              <a:rPr lang="fi-FI" sz="1800" dirty="0" smtClean="0">
                <a:hlinkClick r:id="rId3"/>
              </a:rPr>
              <a:t>pbgroup.aalto.fi/en</a:t>
            </a:r>
            <a:r>
              <a:rPr lang="fi-FI" sz="1800" dirty="0">
                <a:hlinkClick r:id="rId3"/>
              </a:rPr>
              <a:t>/</a:t>
            </a:r>
            <a:r>
              <a:rPr lang="fi-FI" sz="1800" dirty="0"/>
              <a:t>  , (ISBN 978-952-92-8534-1)“ </a:t>
            </a:r>
          </a:p>
        </p:txBody>
      </p:sp>
    </p:spTree>
    <p:extLst>
      <p:ext uri="{BB962C8B-B14F-4D97-AF65-F5344CB8AC3E}">
        <p14:creationId xmlns:p14="http://schemas.microsoft.com/office/powerpoint/2010/main" val="229550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9458" name="Rectangle 2"/>
          <p:cNvSpPr>
            <a:spLocks noGrp="1" noChangeArrowheads="1"/>
          </p:cNvSpPr>
          <p:nvPr>
            <p:ph type="title"/>
          </p:nvPr>
        </p:nvSpPr>
        <p:spPr/>
        <p:txBody>
          <a:bodyPr/>
          <a:lstStyle/>
          <a:p>
            <a:r>
              <a:rPr lang="fi-FI"/>
              <a:t>Cost risks &amp; benefit risks</a:t>
            </a:r>
            <a:endParaRPr lang="en-US"/>
          </a:p>
        </p:txBody>
      </p:sp>
      <p:sp>
        <p:nvSpPr>
          <p:cNvPr id="3859459" name="Rectangle 3"/>
          <p:cNvSpPr>
            <a:spLocks noGrp="1" noChangeArrowheads="1"/>
          </p:cNvSpPr>
          <p:nvPr>
            <p:ph type="body" idx="1"/>
          </p:nvPr>
        </p:nvSpPr>
        <p:spPr>
          <a:xfrm>
            <a:off x="395288" y="1773238"/>
            <a:ext cx="8497887" cy="4968875"/>
          </a:xfrm>
        </p:spPr>
        <p:txBody>
          <a:bodyPr/>
          <a:lstStyle/>
          <a:p>
            <a:r>
              <a:rPr lang="fi-FI"/>
              <a:t>Costs:</a:t>
            </a:r>
          </a:p>
          <a:p>
            <a:pPr lvl="1"/>
            <a:r>
              <a:rPr lang="fi-FI"/>
              <a:t>9 out of 10 projects have cost overruns</a:t>
            </a:r>
          </a:p>
          <a:p>
            <a:pPr lvl="2"/>
            <a:r>
              <a:rPr lang="fi-FI"/>
              <a:t>Based on data from 20 nations on 5 continents</a:t>
            </a:r>
          </a:p>
          <a:p>
            <a:pPr lvl="1"/>
            <a:r>
              <a:rPr lang="fi-FI"/>
              <a:t>Overrun is constant for the past 70 years -&gt; estimates have not improved</a:t>
            </a:r>
          </a:p>
          <a:p>
            <a:endParaRPr lang="fi-FI"/>
          </a:p>
          <a:p>
            <a:r>
              <a:rPr lang="fi-FI"/>
              <a:t>Benefits:</a:t>
            </a:r>
          </a:p>
          <a:p>
            <a:pPr lvl="1"/>
            <a:r>
              <a:rPr lang="fi-FI"/>
              <a:t>9 out of 10 rail projects have overestimated traffic</a:t>
            </a:r>
          </a:p>
          <a:p>
            <a:pPr lvl="2"/>
            <a:r>
              <a:rPr lang="fi-FI"/>
              <a:t>Average rail passenger shortfall is 51,4%</a:t>
            </a:r>
          </a:p>
          <a:p>
            <a:pPr lvl="1"/>
            <a:r>
              <a:rPr lang="fi-FI"/>
              <a:t>Traffic forecasts have not improved for 30 years</a:t>
            </a:r>
            <a:endParaRPr lang="en-US"/>
          </a:p>
        </p:txBody>
      </p:sp>
      <p:sp>
        <p:nvSpPr>
          <p:cNvPr id="3859460" name="Text Box 4"/>
          <p:cNvSpPr txBox="1">
            <a:spLocks noChangeArrowheads="1"/>
          </p:cNvSpPr>
          <p:nvPr/>
        </p:nvSpPr>
        <p:spPr bwMode="auto">
          <a:xfrm>
            <a:off x="0" y="6613525"/>
            <a:ext cx="1012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0"/>
              </a:spcBef>
              <a:defRPr sz="2400">
                <a:solidFill>
                  <a:schemeClr val="tx1"/>
                </a:solidFill>
                <a:latin typeface="Times New Roman" pitchFamily="18" charset="0"/>
              </a:defRPr>
            </a:lvl1pPr>
            <a:lvl2pPr marL="571500" algn="l" eaLnBrk="0" hangingPunct="0">
              <a:spcBef>
                <a:spcPct val="0"/>
              </a:spcBef>
              <a:defRPr sz="2400">
                <a:solidFill>
                  <a:schemeClr val="tx1"/>
                </a:solidFill>
                <a:latin typeface="Times New Roman" pitchFamily="18" charset="0"/>
              </a:defRPr>
            </a:lvl2pPr>
            <a:lvl3pPr marL="1143000" algn="l" eaLnBrk="0" hangingPunct="0">
              <a:spcBef>
                <a:spcPct val="0"/>
              </a:spcBef>
              <a:defRPr sz="2400">
                <a:solidFill>
                  <a:schemeClr val="tx1"/>
                </a:solidFill>
                <a:latin typeface="Times New Roman" pitchFamily="18" charset="0"/>
              </a:defRPr>
            </a:lvl3pPr>
            <a:lvl4pPr marL="1714500" algn="l" eaLnBrk="0" hangingPunct="0">
              <a:spcBef>
                <a:spcPct val="0"/>
              </a:spcBef>
              <a:defRPr sz="2400">
                <a:solidFill>
                  <a:schemeClr val="tx1"/>
                </a:solidFill>
                <a:latin typeface="Times New Roman" pitchFamily="18" charset="0"/>
              </a:defRPr>
            </a:lvl4pPr>
            <a:lvl5pPr marL="2286000" algn="l" eaLnBrk="0" hangingPunct="0">
              <a:spcBef>
                <a:spcPct val="0"/>
              </a:spcBef>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i-FI" sz="1000">
                <a:latin typeface="Arial" charset="0"/>
              </a:rPr>
              <a:t>Flyvbjerg 2006</a:t>
            </a:r>
            <a:endParaRPr lang="en-US" sz="1000">
              <a:latin typeface="Arial" charset="0"/>
            </a:endParaRPr>
          </a:p>
        </p:txBody>
      </p:sp>
    </p:spTree>
    <p:extLst>
      <p:ext uri="{BB962C8B-B14F-4D97-AF65-F5344CB8AC3E}">
        <p14:creationId xmlns:p14="http://schemas.microsoft.com/office/powerpoint/2010/main" val="3257307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8674" name="Rectangle 2"/>
          <p:cNvSpPr>
            <a:spLocks noGrp="1" noChangeArrowheads="1"/>
          </p:cNvSpPr>
          <p:nvPr>
            <p:ph type="title"/>
          </p:nvPr>
        </p:nvSpPr>
        <p:spPr>
          <a:xfrm>
            <a:off x="34925" y="609600"/>
            <a:ext cx="9074150" cy="1019175"/>
          </a:xfrm>
        </p:spPr>
        <p:txBody>
          <a:bodyPr/>
          <a:lstStyle/>
          <a:p>
            <a:r>
              <a:rPr lang="fi-FI" sz="2400"/>
              <a:t>Applicable capital expenditure optimism bias uplifts for 50% and 80% percentiles, constant prices</a:t>
            </a:r>
            <a:endParaRPr lang="en-US" sz="2400"/>
          </a:p>
        </p:txBody>
      </p:sp>
      <p:sp>
        <p:nvSpPr>
          <p:cNvPr id="3868675" name="Rectangle 3"/>
          <p:cNvSpPr>
            <a:spLocks noChangeArrowheads="1"/>
          </p:cNvSpPr>
          <p:nvPr/>
        </p:nvSpPr>
        <p:spPr bwMode="auto">
          <a:xfrm>
            <a:off x="2844800" y="2351088"/>
            <a:ext cx="2160588" cy="15827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a:t>Motorway</a:t>
            </a:r>
          </a:p>
          <a:p>
            <a:pPr algn="l">
              <a:spcBef>
                <a:spcPct val="0"/>
              </a:spcBef>
            </a:pPr>
            <a:r>
              <a:rPr lang="fi-FI" sz="1200"/>
              <a:t>Trunk roads</a:t>
            </a:r>
          </a:p>
          <a:p>
            <a:pPr algn="l">
              <a:spcBef>
                <a:spcPct val="0"/>
              </a:spcBef>
            </a:pPr>
            <a:r>
              <a:rPr lang="fi-FI" sz="1200"/>
              <a:t>Local roads</a:t>
            </a:r>
          </a:p>
          <a:p>
            <a:pPr algn="l">
              <a:spcBef>
                <a:spcPct val="0"/>
              </a:spcBef>
            </a:pPr>
            <a:r>
              <a:rPr lang="fi-FI" sz="1200"/>
              <a:t>Bicycle facilities</a:t>
            </a:r>
          </a:p>
          <a:p>
            <a:pPr algn="l">
              <a:spcBef>
                <a:spcPct val="0"/>
              </a:spcBef>
            </a:pPr>
            <a:r>
              <a:rPr lang="fi-FI" sz="1200"/>
              <a:t>Pedestrian facilities</a:t>
            </a:r>
          </a:p>
          <a:p>
            <a:pPr algn="l">
              <a:spcBef>
                <a:spcPct val="0"/>
              </a:spcBef>
            </a:pPr>
            <a:r>
              <a:rPr lang="fi-FI" sz="1200"/>
              <a:t>Park and ride</a:t>
            </a:r>
          </a:p>
          <a:p>
            <a:pPr algn="l">
              <a:spcBef>
                <a:spcPct val="0"/>
              </a:spcBef>
            </a:pPr>
            <a:r>
              <a:rPr lang="fi-FI" sz="1200"/>
              <a:t>Bus lane schemes</a:t>
            </a:r>
          </a:p>
          <a:p>
            <a:pPr algn="l">
              <a:spcBef>
                <a:spcPct val="0"/>
              </a:spcBef>
            </a:pPr>
            <a:r>
              <a:rPr lang="fi-FI" sz="1200"/>
              <a:t>Guided buses on wheels</a:t>
            </a:r>
            <a:endParaRPr lang="en-US" sz="1200"/>
          </a:p>
        </p:txBody>
      </p:sp>
      <p:sp>
        <p:nvSpPr>
          <p:cNvPr id="3868676" name="Rectangle 4"/>
          <p:cNvSpPr>
            <a:spLocks noChangeArrowheads="1"/>
          </p:cNvSpPr>
          <p:nvPr/>
        </p:nvSpPr>
        <p:spPr bwMode="auto">
          <a:xfrm>
            <a:off x="2844800" y="3933825"/>
            <a:ext cx="2160588"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a:t>Metro</a:t>
            </a:r>
          </a:p>
          <a:p>
            <a:pPr algn="l">
              <a:spcBef>
                <a:spcPct val="0"/>
              </a:spcBef>
            </a:pPr>
            <a:r>
              <a:rPr lang="fi-FI" sz="1200"/>
              <a:t>Light rail</a:t>
            </a:r>
          </a:p>
          <a:p>
            <a:pPr algn="l">
              <a:spcBef>
                <a:spcPct val="0"/>
              </a:spcBef>
            </a:pPr>
            <a:r>
              <a:rPr lang="fi-FI" sz="1200"/>
              <a:t>Guided buses on tracks</a:t>
            </a:r>
          </a:p>
          <a:p>
            <a:pPr algn="l">
              <a:spcBef>
                <a:spcPct val="0"/>
              </a:spcBef>
            </a:pPr>
            <a:r>
              <a:rPr lang="fi-FI" sz="1200"/>
              <a:t>Conventional rail</a:t>
            </a:r>
          </a:p>
          <a:p>
            <a:pPr algn="l">
              <a:spcBef>
                <a:spcPct val="0"/>
              </a:spcBef>
            </a:pPr>
            <a:r>
              <a:rPr lang="fi-FI" sz="1200"/>
              <a:t>High speed rail</a:t>
            </a:r>
            <a:endParaRPr lang="en-US" sz="1200"/>
          </a:p>
        </p:txBody>
      </p:sp>
      <p:sp>
        <p:nvSpPr>
          <p:cNvPr id="3868677" name="Rectangle 5"/>
          <p:cNvSpPr>
            <a:spLocks noChangeArrowheads="1"/>
          </p:cNvSpPr>
          <p:nvPr/>
        </p:nvSpPr>
        <p:spPr bwMode="auto">
          <a:xfrm>
            <a:off x="2844800" y="4941888"/>
            <a:ext cx="2160588" cy="5032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a:t>Bridges</a:t>
            </a:r>
          </a:p>
          <a:p>
            <a:pPr algn="l">
              <a:spcBef>
                <a:spcPct val="0"/>
              </a:spcBef>
            </a:pPr>
            <a:r>
              <a:rPr lang="fi-FI" sz="1200"/>
              <a:t>Tunnels</a:t>
            </a:r>
            <a:endParaRPr lang="en-US" sz="1200"/>
          </a:p>
        </p:txBody>
      </p:sp>
      <p:sp>
        <p:nvSpPr>
          <p:cNvPr id="3868678" name="Rectangle 6"/>
          <p:cNvSpPr>
            <a:spLocks noChangeArrowheads="1"/>
          </p:cNvSpPr>
          <p:nvPr/>
        </p:nvSpPr>
        <p:spPr bwMode="auto">
          <a:xfrm>
            <a:off x="2844800" y="5445125"/>
            <a:ext cx="2160588" cy="5032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a:t>Stations</a:t>
            </a:r>
          </a:p>
          <a:p>
            <a:pPr algn="l">
              <a:spcBef>
                <a:spcPct val="0"/>
              </a:spcBef>
            </a:pPr>
            <a:r>
              <a:rPr lang="fi-FI" sz="1200"/>
              <a:t>Terminal buildings</a:t>
            </a:r>
            <a:endParaRPr lang="en-US" sz="1200"/>
          </a:p>
        </p:txBody>
      </p:sp>
      <p:sp>
        <p:nvSpPr>
          <p:cNvPr id="3868679" name="Rectangle 7"/>
          <p:cNvSpPr>
            <a:spLocks noChangeArrowheads="1"/>
          </p:cNvSpPr>
          <p:nvPr/>
        </p:nvSpPr>
        <p:spPr bwMode="auto">
          <a:xfrm>
            <a:off x="2844800" y="5949950"/>
            <a:ext cx="2160588" cy="2873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a:t>IT system development</a:t>
            </a:r>
            <a:endParaRPr lang="en-US" sz="1200"/>
          </a:p>
        </p:txBody>
      </p:sp>
      <p:sp>
        <p:nvSpPr>
          <p:cNvPr id="3868680" name="Rectangle 8"/>
          <p:cNvSpPr>
            <a:spLocks noChangeArrowheads="1"/>
          </p:cNvSpPr>
          <p:nvPr/>
        </p:nvSpPr>
        <p:spPr bwMode="auto">
          <a:xfrm>
            <a:off x="2844800" y="6237288"/>
            <a:ext cx="2160588" cy="2873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endParaRPr lang="fi-FI" sz="1200"/>
          </a:p>
        </p:txBody>
      </p:sp>
      <p:sp>
        <p:nvSpPr>
          <p:cNvPr id="3868681" name="Rectangle 9"/>
          <p:cNvSpPr>
            <a:spLocks noChangeArrowheads="1"/>
          </p:cNvSpPr>
          <p:nvPr/>
        </p:nvSpPr>
        <p:spPr bwMode="auto">
          <a:xfrm>
            <a:off x="2844800" y="6526213"/>
            <a:ext cx="2160588" cy="2873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endParaRPr lang="fi-FI" sz="1200"/>
          </a:p>
        </p:txBody>
      </p:sp>
      <p:sp>
        <p:nvSpPr>
          <p:cNvPr id="3868682" name="Rectangle 10"/>
          <p:cNvSpPr>
            <a:spLocks noChangeArrowheads="1"/>
          </p:cNvSpPr>
          <p:nvPr/>
        </p:nvSpPr>
        <p:spPr bwMode="auto">
          <a:xfrm>
            <a:off x="1404938" y="2351088"/>
            <a:ext cx="1439862" cy="15827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b="1"/>
              <a:t>Roads</a:t>
            </a:r>
            <a:endParaRPr lang="en-US" sz="1200" b="1"/>
          </a:p>
        </p:txBody>
      </p:sp>
      <p:sp>
        <p:nvSpPr>
          <p:cNvPr id="3868683" name="Rectangle 11"/>
          <p:cNvSpPr>
            <a:spLocks noChangeArrowheads="1"/>
          </p:cNvSpPr>
          <p:nvPr/>
        </p:nvSpPr>
        <p:spPr bwMode="auto">
          <a:xfrm>
            <a:off x="1404938" y="3933825"/>
            <a:ext cx="1439862"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b="1"/>
              <a:t>Rail</a:t>
            </a:r>
            <a:endParaRPr lang="en-US" sz="1200" b="1"/>
          </a:p>
        </p:txBody>
      </p:sp>
      <p:sp>
        <p:nvSpPr>
          <p:cNvPr id="3868684" name="Rectangle 12"/>
          <p:cNvSpPr>
            <a:spLocks noChangeArrowheads="1"/>
          </p:cNvSpPr>
          <p:nvPr/>
        </p:nvSpPr>
        <p:spPr bwMode="auto">
          <a:xfrm>
            <a:off x="1404938" y="4941888"/>
            <a:ext cx="1439862" cy="5032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b="1"/>
              <a:t>Fixed links</a:t>
            </a:r>
            <a:endParaRPr lang="en-US" sz="1200" b="1"/>
          </a:p>
        </p:txBody>
      </p:sp>
      <p:sp>
        <p:nvSpPr>
          <p:cNvPr id="3868685" name="Rectangle 13"/>
          <p:cNvSpPr>
            <a:spLocks noChangeArrowheads="1"/>
          </p:cNvSpPr>
          <p:nvPr/>
        </p:nvSpPr>
        <p:spPr bwMode="auto">
          <a:xfrm>
            <a:off x="1404938" y="5445125"/>
            <a:ext cx="1439862" cy="5032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b="1"/>
              <a:t>Building projects</a:t>
            </a:r>
            <a:endParaRPr lang="en-US" sz="1200" b="1"/>
          </a:p>
        </p:txBody>
      </p:sp>
      <p:sp>
        <p:nvSpPr>
          <p:cNvPr id="3868686" name="Rectangle 14"/>
          <p:cNvSpPr>
            <a:spLocks noChangeArrowheads="1"/>
          </p:cNvSpPr>
          <p:nvPr/>
        </p:nvSpPr>
        <p:spPr bwMode="auto">
          <a:xfrm>
            <a:off x="1404938" y="5949950"/>
            <a:ext cx="1439862" cy="2873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b="1"/>
              <a:t>IT projects</a:t>
            </a:r>
            <a:endParaRPr lang="en-US" sz="1200" b="1"/>
          </a:p>
        </p:txBody>
      </p:sp>
      <p:sp>
        <p:nvSpPr>
          <p:cNvPr id="3868687" name="Rectangle 15"/>
          <p:cNvSpPr>
            <a:spLocks noChangeArrowheads="1"/>
          </p:cNvSpPr>
          <p:nvPr/>
        </p:nvSpPr>
        <p:spPr bwMode="auto">
          <a:xfrm>
            <a:off x="1404938" y="6237288"/>
            <a:ext cx="1439862" cy="2873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b="1"/>
              <a:t>Std civil eng.</a:t>
            </a:r>
            <a:endParaRPr lang="en-US" sz="1200" b="1"/>
          </a:p>
        </p:txBody>
      </p:sp>
      <p:sp>
        <p:nvSpPr>
          <p:cNvPr id="3868688" name="Rectangle 16"/>
          <p:cNvSpPr>
            <a:spLocks noChangeArrowheads="1"/>
          </p:cNvSpPr>
          <p:nvPr/>
        </p:nvSpPr>
        <p:spPr bwMode="auto">
          <a:xfrm>
            <a:off x="1404938" y="6526213"/>
            <a:ext cx="1439862" cy="2873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fi-FI" sz="1200" b="1"/>
              <a:t>Non-std civ. eng.</a:t>
            </a:r>
            <a:endParaRPr lang="en-US" sz="1200" b="1"/>
          </a:p>
        </p:txBody>
      </p:sp>
      <p:sp>
        <p:nvSpPr>
          <p:cNvPr id="3868689" name="Rectangle 17"/>
          <p:cNvSpPr>
            <a:spLocks noChangeArrowheads="1"/>
          </p:cNvSpPr>
          <p:nvPr/>
        </p:nvSpPr>
        <p:spPr bwMode="auto">
          <a:xfrm>
            <a:off x="5005388" y="2351088"/>
            <a:ext cx="1366837" cy="15827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15 %</a:t>
            </a:r>
            <a:endParaRPr lang="en-US" sz="1200"/>
          </a:p>
        </p:txBody>
      </p:sp>
      <p:sp>
        <p:nvSpPr>
          <p:cNvPr id="3868690" name="Rectangle 18"/>
          <p:cNvSpPr>
            <a:spLocks noChangeArrowheads="1"/>
          </p:cNvSpPr>
          <p:nvPr/>
        </p:nvSpPr>
        <p:spPr bwMode="auto">
          <a:xfrm>
            <a:off x="5005388" y="3933825"/>
            <a:ext cx="1366837"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40 %</a:t>
            </a:r>
            <a:endParaRPr lang="en-US" sz="1200"/>
          </a:p>
        </p:txBody>
      </p:sp>
      <p:sp>
        <p:nvSpPr>
          <p:cNvPr id="3868691" name="Rectangle 19"/>
          <p:cNvSpPr>
            <a:spLocks noChangeArrowheads="1"/>
          </p:cNvSpPr>
          <p:nvPr/>
        </p:nvSpPr>
        <p:spPr bwMode="auto">
          <a:xfrm>
            <a:off x="5005388" y="4941888"/>
            <a:ext cx="1366837" cy="5032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23 %</a:t>
            </a:r>
            <a:endParaRPr lang="en-US" sz="1200"/>
          </a:p>
        </p:txBody>
      </p:sp>
      <p:sp>
        <p:nvSpPr>
          <p:cNvPr id="3868692" name="Rectangle 20"/>
          <p:cNvSpPr>
            <a:spLocks noChangeArrowheads="1"/>
          </p:cNvSpPr>
          <p:nvPr/>
        </p:nvSpPr>
        <p:spPr bwMode="auto">
          <a:xfrm>
            <a:off x="5005388" y="5445125"/>
            <a:ext cx="2879725" cy="5032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a:t>4 – 51 % *</a:t>
            </a:r>
            <a:endParaRPr lang="en-US"/>
          </a:p>
        </p:txBody>
      </p:sp>
      <p:sp>
        <p:nvSpPr>
          <p:cNvPr id="3868693" name="Rectangle 21"/>
          <p:cNvSpPr>
            <a:spLocks noChangeArrowheads="1"/>
          </p:cNvSpPr>
          <p:nvPr/>
        </p:nvSpPr>
        <p:spPr bwMode="auto">
          <a:xfrm>
            <a:off x="5005388" y="5949950"/>
            <a:ext cx="2879725" cy="2873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10 – 200 % *</a:t>
            </a:r>
            <a:endParaRPr lang="en-US" sz="1200"/>
          </a:p>
        </p:txBody>
      </p:sp>
      <p:sp>
        <p:nvSpPr>
          <p:cNvPr id="3868694" name="Rectangle 22"/>
          <p:cNvSpPr>
            <a:spLocks noChangeArrowheads="1"/>
          </p:cNvSpPr>
          <p:nvPr/>
        </p:nvSpPr>
        <p:spPr bwMode="auto">
          <a:xfrm>
            <a:off x="5005388" y="6237288"/>
            <a:ext cx="2879725" cy="2873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3 - 44 % *</a:t>
            </a:r>
            <a:endParaRPr lang="en-US" sz="1200"/>
          </a:p>
        </p:txBody>
      </p:sp>
      <p:sp>
        <p:nvSpPr>
          <p:cNvPr id="3868695" name="Rectangle 23"/>
          <p:cNvSpPr>
            <a:spLocks noChangeArrowheads="1"/>
          </p:cNvSpPr>
          <p:nvPr/>
        </p:nvSpPr>
        <p:spPr bwMode="auto">
          <a:xfrm>
            <a:off x="5005388" y="6526213"/>
            <a:ext cx="2879725" cy="2873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6 – 66 % *</a:t>
            </a:r>
            <a:endParaRPr lang="en-US" sz="1200"/>
          </a:p>
        </p:txBody>
      </p:sp>
      <p:sp>
        <p:nvSpPr>
          <p:cNvPr id="3868696" name="Rectangle 24"/>
          <p:cNvSpPr>
            <a:spLocks noChangeArrowheads="1"/>
          </p:cNvSpPr>
          <p:nvPr/>
        </p:nvSpPr>
        <p:spPr bwMode="auto">
          <a:xfrm>
            <a:off x="6373813" y="2349500"/>
            <a:ext cx="1511300" cy="1582738"/>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32 %</a:t>
            </a:r>
            <a:endParaRPr lang="en-US" sz="1200"/>
          </a:p>
        </p:txBody>
      </p:sp>
      <p:sp>
        <p:nvSpPr>
          <p:cNvPr id="3868697" name="Rectangle 25"/>
          <p:cNvSpPr>
            <a:spLocks noChangeArrowheads="1"/>
          </p:cNvSpPr>
          <p:nvPr/>
        </p:nvSpPr>
        <p:spPr bwMode="auto">
          <a:xfrm>
            <a:off x="6373813" y="3933825"/>
            <a:ext cx="1511300" cy="100806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57 %</a:t>
            </a:r>
            <a:endParaRPr lang="en-US" sz="1200"/>
          </a:p>
        </p:txBody>
      </p:sp>
      <p:sp>
        <p:nvSpPr>
          <p:cNvPr id="3868698" name="Rectangle 26"/>
          <p:cNvSpPr>
            <a:spLocks noChangeArrowheads="1"/>
          </p:cNvSpPr>
          <p:nvPr/>
        </p:nvSpPr>
        <p:spPr bwMode="auto">
          <a:xfrm>
            <a:off x="6373813" y="4941888"/>
            <a:ext cx="1511300" cy="503237"/>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a:t>55 %</a:t>
            </a:r>
            <a:endParaRPr lang="en-US" sz="1200"/>
          </a:p>
        </p:txBody>
      </p:sp>
      <p:sp>
        <p:nvSpPr>
          <p:cNvPr id="3868699" name="Rectangle 27"/>
          <p:cNvSpPr>
            <a:spLocks noChangeArrowheads="1"/>
          </p:cNvSpPr>
          <p:nvPr/>
        </p:nvSpPr>
        <p:spPr bwMode="auto">
          <a:xfrm>
            <a:off x="2844800" y="1773238"/>
            <a:ext cx="2160588" cy="576262"/>
          </a:xfrm>
          <a:prstGeom prst="rect">
            <a:avLst/>
          </a:prstGeom>
          <a:solidFill>
            <a:srgbClr val="DDDDDD"/>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b="1"/>
              <a:t>Types of projects</a:t>
            </a:r>
            <a:endParaRPr lang="en-US" sz="1200" b="1"/>
          </a:p>
        </p:txBody>
      </p:sp>
      <p:sp>
        <p:nvSpPr>
          <p:cNvPr id="3868700" name="Rectangle 28"/>
          <p:cNvSpPr>
            <a:spLocks noChangeArrowheads="1"/>
          </p:cNvSpPr>
          <p:nvPr/>
        </p:nvSpPr>
        <p:spPr bwMode="auto">
          <a:xfrm>
            <a:off x="1404938" y="1773238"/>
            <a:ext cx="1439862" cy="576262"/>
          </a:xfrm>
          <a:prstGeom prst="rect">
            <a:avLst/>
          </a:prstGeom>
          <a:solidFill>
            <a:srgbClr val="DDDDDD"/>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b="1"/>
              <a:t>Category</a:t>
            </a:r>
            <a:endParaRPr lang="en-US" sz="1200" b="1"/>
          </a:p>
        </p:txBody>
      </p:sp>
      <p:sp>
        <p:nvSpPr>
          <p:cNvPr id="3868701" name="Rectangle 29"/>
          <p:cNvSpPr>
            <a:spLocks noChangeArrowheads="1"/>
          </p:cNvSpPr>
          <p:nvPr/>
        </p:nvSpPr>
        <p:spPr bwMode="auto">
          <a:xfrm>
            <a:off x="5005388" y="2060575"/>
            <a:ext cx="1366837" cy="288925"/>
          </a:xfrm>
          <a:prstGeom prst="rect">
            <a:avLst/>
          </a:prstGeom>
          <a:solidFill>
            <a:srgbClr val="DDDDDD"/>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b="1"/>
              <a:t>50 % percentile</a:t>
            </a:r>
            <a:endParaRPr lang="en-US" sz="1200" b="1"/>
          </a:p>
        </p:txBody>
      </p:sp>
      <p:sp>
        <p:nvSpPr>
          <p:cNvPr id="3868702" name="Rectangle 30"/>
          <p:cNvSpPr>
            <a:spLocks noChangeArrowheads="1"/>
          </p:cNvSpPr>
          <p:nvPr/>
        </p:nvSpPr>
        <p:spPr bwMode="auto">
          <a:xfrm>
            <a:off x="6373813" y="2058988"/>
            <a:ext cx="1511300" cy="288925"/>
          </a:xfrm>
          <a:prstGeom prst="rect">
            <a:avLst/>
          </a:prstGeom>
          <a:solidFill>
            <a:srgbClr val="DDDDDD"/>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b="1"/>
              <a:t>80 % percentile</a:t>
            </a:r>
            <a:endParaRPr lang="en-US" sz="1200" b="1"/>
          </a:p>
        </p:txBody>
      </p:sp>
      <p:sp>
        <p:nvSpPr>
          <p:cNvPr id="3868703" name="Rectangle 31"/>
          <p:cNvSpPr>
            <a:spLocks noChangeArrowheads="1"/>
          </p:cNvSpPr>
          <p:nvPr/>
        </p:nvSpPr>
        <p:spPr bwMode="auto">
          <a:xfrm>
            <a:off x="5003800" y="1773238"/>
            <a:ext cx="2881313" cy="288925"/>
          </a:xfrm>
          <a:prstGeom prst="rect">
            <a:avLst/>
          </a:prstGeom>
          <a:solidFill>
            <a:srgbClr val="DDDDDD"/>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pPr>
            <a:r>
              <a:rPr lang="fi-FI" sz="1200" b="1"/>
              <a:t>Applicable optimism bias uplifts</a:t>
            </a:r>
            <a:endParaRPr lang="en-US" sz="1200" b="1"/>
          </a:p>
        </p:txBody>
      </p:sp>
      <p:sp>
        <p:nvSpPr>
          <p:cNvPr id="3868704" name="Text Box 32"/>
          <p:cNvSpPr txBox="1">
            <a:spLocks noChangeArrowheads="1"/>
          </p:cNvSpPr>
          <p:nvPr/>
        </p:nvSpPr>
        <p:spPr bwMode="auto">
          <a:xfrm>
            <a:off x="7812088" y="6416675"/>
            <a:ext cx="1331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0"/>
              </a:spcBef>
              <a:defRPr sz="2400">
                <a:solidFill>
                  <a:schemeClr val="tx1"/>
                </a:solidFill>
                <a:latin typeface="Times New Roman" pitchFamily="18" charset="0"/>
              </a:defRPr>
            </a:lvl1pPr>
            <a:lvl2pPr marL="571500" algn="l" eaLnBrk="0" hangingPunct="0">
              <a:spcBef>
                <a:spcPct val="0"/>
              </a:spcBef>
              <a:defRPr sz="2400">
                <a:solidFill>
                  <a:schemeClr val="tx1"/>
                </a:solidFill>
                <a:latin typeface="Times New Roman" pitchFamily="18" charset="0"/>
              </a:defRPr>
            </a:lvl2pPr>
            <a:lvl3pPr marL="1143000" algn="l" eaLnBrk="0" hangingPunct="0">
              <a:spcBef>
                <a:spcPct val="0"/>
              </a:spcBef>
              <a:defRPr sz="2400">
                <a:solidFill>
                  <a:schemeClr val="tx1"/>
                </a:solidFill>
                <a:latin typeface="Times New Roman" pitchFamily="18" charset="0"/>
              </a:defRPr>
            </a:lvl3pPr>
            <a:lvl4pPr marL="1714500" algn="l" eaLnBrk="0" hangingPunct="0">
              <a:spcBef>
                <a:spcPct val="0"/>
              </a:spcBef>
              <a:defRPr sz="2400">
                <a:solidFill>
                  <a:schemeClr val="tx1"/>
                </a:solidFill>
                <a:latin typeface="Times New Roman" pitchFamily="18" charset="0"/>
              </a:defRPr>
            </a:lvl4pPr>
            <a:lvl5pPr marL="2286000" algn="l" eaLnBrk="0" hangingPunct="0">
              <a:spcBef>
                <a:spcPct val="0"/>
              </a:spcBef>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i-FI" sz="1000">
                <a:latin typeface="Arial" charset="0"/>
              </a:rPr>
              <a:t>* based on Mott MacDonald (2002) </a:t>
            </a:r>
            <a:endParaRPr lang="en-US" sz="1000">
              <a:latin typeface="Arial" charset="0"/>
            </a:endParaRPr>
          </a:p>
        </p:txBody>
      </p:sp>
      <p:sp>
        <p:nvSpPr>
          <p:cNvPr id="3868705" name="Text Box 33"/>
          <p:cNvSpPr txBox="1">
            <a:spLocks noChangeArrowheads="1"/>
          </p:cNvSpPr>
          <p:nvPr/>
        </p:nvSpPr>
        <p:spPr bwMode="auto">
          <a:xfrm>
            <a:off x="0" y="6613525"/>
            <a:ext cx="1012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0"/>
              </a:spcBef>
              <a:defRPr sz="2400">
                <a:solidFill>
                  <a:schemeClr val="tx1"/>
                </a:solidFill>
                <a:latin typeface="Times New Roman" pitchFamily="18" charset="0"/>
              </a:defRPr>
            </a:lvl1pPr>
            <a:lvl2pPr marL="571500" algn="l" eaLnBrk="0" hangingPunct="0">
              <a:spcBef>
                <a:spcPct val="0"/>
              </a:spcBef>
              <a:defRPr sz="2400">
                <a:solidFill>
                  <a:schemeClr val="tx1"/>
                </a:solidFill>
                <a:latin typeface="Times New Roman" pitchFamily="18" charset="0"/>
              </a:defRPr>
            </a:lvl2pPr>
            <a:lvl3pPr marL="1143000" algn="l" eaLnBrk="0" hangingPunct="0">
              <a:spcBef>
                <a:spcPct val="0"/>
              </a:spcBef>
              <a:defRPr sz="2400">
                <a:solidFill>
                  <a:schemeClr val="tx1"/>
                </a:solidFill>
                <a:latin typeface="Times New Roman" pitchFamily="18" charset="0"/>
              </a:defRPr>
            </a:lvl3pPr>
            <a:lvl4pPr marL="1714500" algn="l" eaLnBrk="0" hangingPunct="0">
              <a:spcBef>
                <a:spcPct val="0"/>
              </a:spcBef>
              <a:defRPr sz="2400">
                <a:solidFill>
                  <a:schemeClr val="tx1"/>
                </a:solidFill>
                <a:latin typeface="Times New Roman" pitchFamily="18" charset="0"/>
              </a:defRPr>
            </a:lvl4pPr>
            <a:lvl5pPr marL="2286000" algn="l" eaLnBrk="0" hangingPunct="0">
              <a:spcBef>
                <a:spcPct val="0"/>
              </a:spcBef>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i-FI" sz="1000">
                <a:latin typeface="Arial" charset="0"/>
              </a:rPr>
              <a:t>Flyvbjerg 2006</a:t>
            </a:r>
            <a:endParaRPr lang="en-US" sz="1000">
              <a:latin typeface="Arial" charset="0"/>
            </a:endParaRPr>
          </a:p>
        </p:txBody>
      </p:sp>
    </p:spTree>
    <p:extLst>
      <p:ext uri="{BB962C8B-B14F-4D97-AF65-F5344CB8AC3E}">
        <p14:creationId xmlns:p14="http://schemas.microsoft.com/office/powerpoint/2010/main" val="2394330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5" name="Line 23"/>
          <p:cNvSpPr>
            <a:spLocks noChangeShapeType="1"/>
          </p:cNvSpPr>
          <p:nvPr/>
        </p:nvSpPr>
        <p:spPr bwMode="auto">
          <a:xfrm flipV="1">
            <a:off x="971674" y="2061568"/>
            <a:ext cx="0" cy="4464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2716" name="Line 24"/>
          <p:cNvSpPr>
            <a:spLocks noChangeShapeType="1"/>
          </p:cNvSpPr>
          <p:nvPr/>
        </p:nvSpPr>
        <p:spPr bwMode="auto">
          <a:xfrm flipV="1">
            <a:off x="971600" y="6525618"/>
            <a:ext cx="7632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2717" name="Text Box 25"/>
          <p:cNvSpPr txBox="1">
            <a:spLocks noChangeArrowheads="1"/>
          </p:cNvSpPr>
          <p:nvPr/>
        </p:nvSpPr>
        <p:spPr bwMode="auto">
          <a:xfrm>
            <a:off x="4067745" y="6519093"/>
            <a:ext cx="49687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b="1" dirty="0" smtClean="0"/>
              <a:t>Time </a:t>
            </a:r>
            <a:r>
              <a:rPr lang="fi-FI" b="1" dirty="0" err="1" smtClean="0"/>
              <a:t>elapsed</a:t>
            </a:r>
            <a:r>
              <a:rPr lang="fi-FI" b="1" dirty="0" smtClean="0"/>
              <a:t> </a:t>
            </a:r>
            <a:r>
              <a:rPr lang="fi-FI" b="1" dirty="0" err="1" smtClean="0"/>
              <a:t>before</a:t>
            </a:r>
            <a:r>
              <a:rPr lang="fi-FI" b="1" dirty="0" smtClean="0"/>
              <a:t> </a:t>
            </a:r>
            <a:r>
              <a:rPr lang="fi-FI" b="1" dirty="0" err="1" smtClean="0"/>
              <a:t>measurement</a:t>
            </a:r>
            <a:r>
              <a:rPr lang="fi-FI" b="1" dirty="0" smtClean="0"/>
              <a:t> is </a:t>
            </a:r>
            <a:r>
              <a:rPr lang="fi-FI" b="1" dirty="0" err="1" smtClean="0"/>
              <a:t>possible</a:t>
            </a:r>
            <a:endParaRPr lang="en-US" b="1" dirty="0"/>
          </a:p>
        </p:txBody>
      </p:sp>
      <p:sp>
        <p:nvSpPr>
          <p:cNvPr id="72718" name="Text Box 26"/>
          <p:cNvSpPr txBox="1">
            <a:spLocks noChangeArrowheads="1"/>
          </p:cNvSpPr>
          <p:nvPr/>
        </p:nvSpPr>
        <p:spPr bwMode="auto">
          <a:xfrm>
            <a:off x="863302" y="2091198"/>
            <a:ext cx="13684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b="1" dirty="0" smtClean="0"/>
              <a:t>Level of </a:t>
            </a:r>
            <a:r>
              <a:rPr lang="fi-FI" b="1" dirty="0" err="1" smtClean="0"/>
              <a:t>hierarchy</a:t>
            </a:r>
            <a:r>
              <a:rPr lang="fi-FI" b="1" dirty="0" smtClean="0"/>
              <a:t> </a:t>
            </a:r>
            <a:r>
              <a:rPr lang="fi-FI" b="1" dirty="0" err="1" smtClean="0"/>
              <a:t>required</a:t>
            </a:r>
            <a:r>
              <a:rPr lang="fi-FI" b="1" dirty="0" smtClean="0"/>
              <a:t> to </a:t>
            </a:r>
            <a:r>
              <a:rPr lang="fi-FI" b="1" dirty="0" err="1" smtClean="0"/>
              <a:t>give</a:t>
            </a:r>
            <a:r>
              <a:rPr lang="fi-FI" b="1" dirty="0" smtClean="0"/>
              <a:t> </a:t>
            </a:r>
            <a:r>
              <a:rPr lang="fi-FI" b="1" dirty="0" err="1" smtClean="0"/>
              <a:t>commitment</a:t>
            </a:r>
            <a:endParaRPr lang="en-US" b="1" dirty="0"/>
          </a:p>
        </p:txBody>
      </p:sp>
      <p:sp>
        <p:nvSpPr>
          <p:cNvPr id="72719" name="Line 27"/>
          <p:cNvSpPr>
            <a:spLocks noChangeShapeType="1"/>
          </p:cNvSpPr>
          <p:nvPr/>
        </p:nvSpPr>
        <p:spPr bwMode="auto">
          <a:xfrm flipV="1">
            <a:off x="3419599" y="4509641"/>
            <a:ext cx="1152401" cy="5761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26" name="Rectangle 2"/>
          <p:cNvSpPr>
            <a:spLocks noGrp="1" noChangeArrowheads="1"/>
          </p:cNvSpPr>
          <p:nvPr>
            <p:ph type="title"/>
          </p:nvPr>
        </p:nvSpPr>
        <p:spPr>
          <a:xfrm>
            <a:off x="606252" y="609625"/>
            <a:ext cx="8358236" cy="1019175"/>
          </a:xfrm>
        </p:spPr>
        <p:txBody>
          <a:bodyPr/>
          <a:lstStyle/>
          <a:p>
            <a:pPr eaLnBrk="1" hangingPunct="1"/>
            <a:r>
              <a:rPr lang="fi-FI" dirty="0" smtClean="0"/>
              <a:t>A </a:t>
            </a:r>
            <a:r>
              <a:rPr lang="fi-FI" dirty="0" err="1" smtClean="0"/>
              <a:t>firm’s</a:t>
            </a:r>
            <a:r>
              <a:rPr lang="fi-FI" dirty="0" smtClean="0"/>
              <a:t> </a:t>
            </a:r>
            <a:r>
              <a:rPr lang="fi-FI" dirty="0" err="1" smtClean="0"/>
              <a:t>view</a:t>
            </a:r>
            <a:r>
              <a:rPr lang="fi-FI" dirty="0" smtClean="0"/>
              <a:t> on </a:t>
            </a:r>
            <a:r>
              <a:rPr lang="fi-FI" dirty="0" err="1" smtClean="0"/>
              <a:t>project</a:t>
            </a:r>
            <a:r>
              <a:rPr lang="fi-FI" dirty="0" smtClean="0"/>
              <a:t> </a:t>
            </a:r>
            <a:r>
              <a:rPr lang="fi-FI" dirty="0" err="1" smtClean="0"/>
              <a:t>success</a:t>
            </a:r>
            <a:endParaRPr lang="en-US" dirty="0" smtClean="0"/>
          </a:p>
        </p:txBody>
      </p:sp>
      <p:sp>
        <p:nvSpPr>
          <p:cNvPr id="2" name="TextBox 1"/>
          <p:cNvSpPr txBox="1"/>
          <p:nvPr/>
        </p:nvSpPr>
        <p:spPr>
          <a:xfrm>
            <a:off x="11794" y="1435664"/>
            <a:ext cx="1463862" cy="261610"/>
          </a:xfrm>
          <a:prstGeom prst="rect">
            <a:avLst/>
          </a:prstGeom>
          <a:noFill/>
        </p:spPr>
        <p:txBody>
          <a:bodyPr wrap="none" rtlCol="0">
            <a:spAutoFit/>
          </a:bodyPr>
          <a:lstStyle/>
          <a:p>
            <a:r>
              <a:rPr lang="fi-FI" sz="1100" dirty="0" err="1" smtClean="0"/>
              <a:t>Cooke-Davies</a:t>
            </a:r>
            <a:r>
              <a:rPr lang="fi-FI" sz="1100" dirty="0" smtClean="0"/>
              <a:t>, 2004</a:t>
            </a:r>
            <a:endParaRPr lang="fi-FI" sz="1100" dirty="0"/>
          </a:p>
        </p:txBody>
      </p:sp>
      <p:sp>
        <p:nvSpPr>
          <p:cNvPr id="28" name="Rectangle 4"/>
          <p:cNvSpPr>
            <a:spLocks noChangeArrowheads="1"/>
          </p:cNvSpPr>
          <p:nvPr/>
        </p:nvSpPr>
        <p:spPr bwMode="auto">
          <a:xfrm>
            <a:off x="1523914" y="5097439"/>
            <a:ext cx="4560254" cy="936625"/>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fi-FI" sz="1400" b="1" dirty="0" smtClean="0">
                <a:solidFill>
                  <a:srgbClr val="082DCA"/>
                </a:solidFill>
              </a:rPr>
              <a:t>Project Management </a:t>
            </a:r>
            <a:r>
              <a:rPr lang="fi-FI" sz="1400" b="1" dirty="0" err="1" smtClean="0"/>
              <a:t>success</a:t>
            </a:r>
            <a:r>
              <a:rPr lang="fi-FI" sz="1400" b="1" dirty="0" smtClean="0"/>
              <a:t> </a:t>
            </a:r>
            <a:r>
              <a:rPr lang="en-US" b="1" dirty="0" smtClean="0"/>
              <a:t>– </a:t>
            </a:r>
          </a:p>
          <a:p>
            <a:pPr algn="ctr">
              <a:spcBef>
                <a:spcPct val="50000"/>
              </a:spcBef>
            </a:pPr>
            <a:r>
              <a:rPr lang="en-US" sz="1400" b="1" dirty="0" smtClean="0"/>
              <a:t>Was the project done right?</a:t>
            </a:r>
            <a:endParaRPr lang="fi-FI" sz="1400" b="1" dirty="0" smtClean="0"/>
          </a:p>
        </p:txBody>
      </p:sp>
      <p:sp>
        <p:nvSpPr>
          <p:cNvPr id="29" name="Rectangle 4"/>
          <p:cNvSpPr>
            <a:spLocks noChangeArrowheads="1"/>
          </p:cNvSpPr>
          <p:nvPr/>
        </p:nvSpPr>
        <p:spPr bwMode="auto">
          <a:xfrm>
            <a:off x="2411760" y="3573016"/>
            <a:ext cx="4560254" cy="936625"/>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fi-FI" sz="1400" b="1" dirty="0" smtClean="0">
                <a:solidFill>
                  <a:srgbClr val="082DCA"/>
                </a:solidFill>
              </a:rPr>
              <a:t>Project</a:t>
            </a:r>
            <a:r>
              <a:rPr lang="fi-FI" sz="1400" b="1" dirty="0" smtClean="0"/>
              <a:t> </a:t>
            </a:r>
            <a:r>
              <a:rPr lang="fi-FI" sz="1400" b="1" dirty="0" err="1" smtClean="0"/>
              <a:t>success</a:t>
            </a:r>
            <a:r>
              <a:rPr lang="fi-FI" sz="1400" b="1" dirty="0" smtClean="0"/>
              <a:t> </a:t>
            </a:r>
            <a:r>
              <a:rPr lang="en-US" b="1" dirty="0" smtClean="0"/>
              <a:t>– </a:t>
            </a:r>
          </a:p>
          <a:p>
            <a:pPr algn="ctr">
              <a:spcBef>
                <a:spcPct val="50000"/>
              </a:spcBef>
            </a:pPr>
            <a:r>
              <a:rPr lang="en-US" sz="1400" b="1" dirty="0" smtClean="0"/>
              <a:t>Was the right project done?</a:t>
            </a:r>
            <a:endParaRPr lang="fi-FI" sz="1400" b="1" dirty="0" smtClean="0"/>
          </a:p>
        </p:txBody>
      </p:sp>
      <p:sp>
        <p:nvSpPr>
          <p:cNvPr id="30" name="Line 27"/>
          <p:cNvSpPr>
            <a:spLocks noChangeShapeType="1"/>
          </p:cNvSpPr>
          <p:nvPr/>
        </p:nvSpPr>
        <p:spPr bwMode="auto">
          <a:xfrm flipV="1">
            <a:off x="4355703" y="2996902"/>
            <a:ext cx="1152401" cy="5761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31" name="Rectangle 4"/>
          <p:cNvSpPr>
            <a:spLocks noChangeArrowheads="1"/>
          </p:cNvSpPr>
          <p:nvPr/>
        </p:nvSpPr>
        <p:spPr bwMode="auto">
          <a:xfrm>
            <a:off x="3347864" y="2060277"/>
            <a:ext cx="4560254" cy="936625"/>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fi-FI" sz="1400" b="1" dirty="0" err="1" smtClean="0">
                <a:solidFill>
                  <a:srgbClr val="082DCA"/>
                </a:solidFill>
              </a:rPr>
              <a:t>Consistent</a:t>
            </a:r>
            <a:r>
              <a:rPr lang="fi-FI" sz="1400" b="1" dirty="0" smtClean="0">
                <a:solidFill>
                  <a:srgbClr val="082DCA"/>
                </a:solidFill>
              </a:rPr>
              <a:t> </a:t>
            </a:r>
            <a:r>
              <a:rPr lang="fi-FI" sz="1400" b="1" dirty="0" err="1" smtClean="0">
                <a:solidFill>
                  <a:srgbClr val="082DCA"/>
                </a:solidFill>
              </a:rPr>
              <a:t>project</a:t>
            </a:r>
            <a:r>
              <a:rPr lang="fi-FI" sz="1400" b="1" dirty="0" smtClean="0"/>
              <a:t> </a:t>
            </a:r>
            <a:r>
              <a:rPr lang="fi-FI" sz="1400" b="1" dirty="0" err="1" smtClean="0">
                <a:solidFill>
                  <a:srgbClr val="082DCA"/>
                </a:solidFill>
              </a:rPr>
              <a:t>success</a:t>
            </a:r>
            <a:r>
              <a:rPr lang="fi-FI" sz="1400" b="1" dirty="0" smtClean="0"/>
              <a:t> </a:t>
            </a:r>
            <a:r>
              <a:rPr lang="en-US" b="1" dirty="0" smtClean="0"/>
              <a:t>– </a:t>
            </a:r>
          </a:p>
          <a:p>
            <a:pPr algn="ctr">
              <a:spcBef>
                <a:spcPct val="50000"/>
              </a:spcBef>
            </a:pPr>
            <a:r>
              <a:rPr lang="en-US" sz="1400" b="1" dirty="0" smtClean="0"/>
              <a:t>Were right projects done right, time after time?</a:t>
            </a:r>
            <a:endParaRPr lang="fi-FI" sz="1400" b="1" dirty="0" smtClean="0"/>
          </a:p>
        </p:txBody>
      </p:sp>
    </p:spTree>
    <p:extLst>
      <p:ext uri="{BB962C8B-B14F-4D97-AF65-F5344CB8AC3E}">
        <p14:creationId xmlns:p14="http://schemas.microsoft.com/office/powerpoint/2010/main" val="447716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val 5"/>
          <p:cNvSpPr>
            <a:spLocks noChangeArrowheads="1"/>
          </p:cNvSpPr>
          <p:nvPr/>
        </p:nvSpPr>
        <p:spPr bwMode="auto">
          <a:xfrm>
            <a:off x="1835274" y="5157193"/>
            <a:ext cx="1081088"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07" name="Oval 6"/>
          <p:cNvSpPr>
            <a:spLocks noChangeArrowheads="1"/>
          </p:cNvSpPr>
          <p:nvPr/>
        </p:nvSpPr>
        <p:spPr bwMode="auto">
          <a:xfrm>
            <a:off x="2124199" y="4653955"/>
            <a:ext cx="1081088" cy="10080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08" name="Oval 7"/>
          <p:cNvSpPr>
            <a:spLocks noChangeArrowheads="1"/>
          </p:cNvSpPr>
          <p:nvPr/>
        </p:nvSpPr>
        <p:spPr bwMode="auto">
          <a:xfrm>
            <a:off x="2484562" y="5157193"/>
            <a:ext cx="1081087"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09" name="Oval 8"/>
          <p:cNvSpPr>
            <a:spLocks noChangeArrowheads="1"/>
          </p:cNvSpPr>
          <p:nvPr/>
        </p:nvSpPr>
        <p:spPr bwMode="auto">
          <a:xfrm>
            <a:off x="4140324" y="3285530"/>
            <a:ext cx="1081088" cy="10080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10" name="Oval 9"/>
          <p:cNvSpPr>
            <a:spLocks noChangeArrowheads="1"/>
          </p:cNvSpPr>
          <p:nvPr/>
        </p:nvSpPr>
        <p:spPr bwMode="auto">
          <a:xfrm>
            <a:off x="4356224" y="2709268"/>
            <a:ext cx="1081088"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11" name="Oval 10"/>
          <p:cNvSpPr>
            <a:spLocks noChangeArrowheads="1"/>
          </p:cNvSpPr>
          <p:nvPr/>
        </p:nvSpPr>
        <p:spPr bwMode="auto">
          <a:xfrm>
            <a:off x="4716587" y="3214093"/>
            <a:ext cx="1081087"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12" name="Oval 11"/>
          <p:cNvSpPr>
            <a:spLocks noChangeArrowheads="1"/>
          </p:cNvSpPr>
          <p:nvPr/>
        </p:nvSpPr>
        <p:spPr bwMode="auto">
          <a:xfrm>
            <a:off x="6372349" y="982068"/>
            <a:ext cx="1081088"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13" name="Oval 12"/>
          <p:cNvSpPr>
            <a:spLocks noChangeArrowheads="1"/>
          </p:cNvSpPr>
          <p:nvPr/>
        </p:nvSpPr>
        <p:spPr bwMode="auto">
          <a:xfrm>
            <a:off x="6443787" y="1556743"/>
            <a:ext cx="1081087" cy="10080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14" name="Oval 13"/>
          <p:cNvSpPr>
            <a:spLocks noChangeArrowheads="1"/>
          </p:cNvSpPr>
          <p:nvPr/>
        </p:nvSpPr>
        <p:spPr bwMode="auto">
          <a:xfrm>
            <a:off x="7020049" y="1269405"/>
            <a:ext cx="1081088" cy="10080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72715" name="Line 23"/>
          <p:cNvSpPr>
            <a:spLocks noChangeShapeType="1"/>
          </p:cNvSpPr>
          <p:nvPr/>
        </p:nvSpPr>
        <p:spPr bwMode="auto">
          <a:xfrm flipV="1">
            <a:off x="971674" y="2061568"/>
            <a:ext cx="0" cy="4464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2716" name="Line 24"/>
          <p:cNvSpPr>
            <a:spLocks noChangeShapeType="1"/>
          </p:cNvSpPr>
          <p:nvPr/>
        </p:nvSpPr>
        <p:spPr bwMode="auto">
          <a:xfrm flipV="1">
            <a:off x="971600" y="6525618"/>
            <a:ext cx="7632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2717" name="Text Box 25"/>
          <p:cNvSpPr txBox="1">
            <a:spLocks noChangeArrowheads="1"/>
          </p:cNvSpPr>
          <p:nvPr/>
        </p:nvSpPr>
        <p:spPr bwMode="auto">
          <a:xfrm>
            <a:off x="7524824" y="6519093"/>
            <a:ext cx="863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b="1" dirty="0"/>
              <a:t>Time</a:t>
            </a:r>
            <a:endParaRPr lang="en-US" b="1" dirty="0"/>
          </a:p>
        </p:txBody>
      </p:sp>
      <p:sp>
        <p:nvSpPr>
          <p:cNvPr id="72718" name="Text Box 26"/>
          <p:cNvSpPr txBox="1">
            <a:spLocks noChangeArrowheads="1"/>
          </p:cNvSpPr>
          <p:nvPr/>
        </p:nvSpPr>
        <p:spPr bwMode="auto">
          <a:xfrm>
            <a:off x="863302" y="2091198"/>
            <a:ext cx="13684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b="1" dirty="0" err="1"/>
              <a:t>Uncertainty</a:t>
            </a:r>
            <a:endParaRPr lang="en-US" b="1" dirty="0"/>
          </a:p>
        </p:txBody>
      </p:sp>
      <p:sp>
        <p:nvSpPr>
          <p:cNvPr id="72719" name="Line 27"/>
          <p:cNvSpPr>
            <a:spLocks noChangeShapeType="1"/>
          </p:cNvSpPr>
          <p:nvPr/>
        </p:nvSpPr>
        <p:spPr bwMode="auto">
          <a:xfrm flipV="1">
            <a:off x="3419599" y="4293593"/>
            <a:ext cx="79216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2720" name="Line 28"/>
          <p:cNvSpPr>
            <a:spLocks noChangeShapeType="1"/>
          </p:cNvSpPr>
          <p:nvPr/>
        </p:nvSpPr>
        <p:spPr bwMode="auto">
          <a:xfrm flipV="1">
            <a:off x="5508749" y="2277468"/>
            <a:ext cx="79216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72721" name="Text Box 29"/>
          <p:cNvSpPr txBox="1">
            <a:spLocks noChangeArrowheads="1"/>
          </p:cNvSpPr>
          <p:nvPr/>
        </p:nvSpPr>
        <p:spPr bwMode="auto">
          <a:xfrm>
            <a:off x="1979737" y="4365526"/>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dirty="0"/>
              <a:t>Time</a:t>
            </a:r>
            <a:endParaRPr lang="en-US" dirty="0"/>
          </a:p>
        </p:txBody>
      </p:sp>
      <p:sp>
        <p:nvSpPr>
          <p:cNvPr id="72722" name="Text Box 30"/>
          <p:cNvSpPr txBox="1">
            <a:spLocks noChangeArrowheads="1"/>
          </p:cNvSpPr>
          <p:nvPr/>
        </p:nvSpPr>
        <p:spPr bwMode="auto">
          <a:xfrm>
            <a:off x="827584" y="5733455"/>
            <a:ext cx="14398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dirty="0" err="1" smtClean="0"/>
              <a:t>Scope</a:t>
            </a:r>
            <a:endParaRPr lang="en-US" dirty="0"/>
          </a:p>
        </p:txBody>
      </p:sp>
      <p:sp>
        <p:nvSpPr>
          <p:cNvPr id="72723" name="Text Box 31"/>
          <p:cNvSpPr txBox="1">
            <a:spLocks noChangeArrowheads="1"/>
          </p:cNvSpPr>
          <p:nvPr/>
        </p:nvSpPr>
        <p:spPr bwMode="auto">
          <a:xfrm>
            <a:off x="3203848" y="5517555"/>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dirty="0" err="1"/>
              <a:t>Cost</a:t>
            </a:r>
            <a:endParaRPr lang="en-US" dirty="0"/>
          </a:p>
        </p:txBody>
      </p:sp>
      <p:sp>
        <p:nvSpPr>
          <p:cNvPr id="72724" name="Text Box 32"/>
          <p:cNvSpPr txBox="1">
            <a:spLocks noChangeArrowheads="1"/>
          </p:cNvSpPr>
          <p:nvPr/>
        </p:nvSpPr>
        <p:spPr bwMode="auto">
          <a:xfrm>
            <a:off x="3203699" y="3572868"/>
            <a:ext cx="936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Impact</a:t>
            </a:r>
            <a:endParaRPr lang="en-US"/>
          </a:p>
        </p:txBody>
      </p:sp>
      <p:sp>
        <p:nvSpPr>
          <p:cNvPr id="72725" name="Text Box 33"/>
          <p:cNvSpPr txBox="1">
            <a:spLocks noChangeArrowheads="1"/>
          </p:cNvSpPr>
          <p:nvPr/>
        </p:nvSpPr>
        <p:spPr bwMode="auto">
          <a:xfrm>
            <a:off x="4067299" y="2348905"/>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Relevance</a:t>
            </a:r>
            <a:endParaRPr lang="en-US"/>
          </a:p>
        </p:txBody>
      </p:sp>
      <p:sp>
        <p:nvSpPr>
          <p:cNvPr id="72726" name="Text Box 34"/>
          <p:cNvSpPr txBox="1">
            <a:spLocks noChangeArrowheads="1"/>
          </p:cNvSpPr>
          <p:nvPr/>
        </p:nvSpPr>
        <p:spPr bwMode="auto">
          <a:xfrm>
            <a:off x="5292080" y="3863430"/>
            <a:ext cx="158273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Goal achievement</a:t>
            </a:r>
            <a:endParaRPr lang="en-US"/>
          </a:p>
        </p:txBody>
      </p:sp>
      <p:sp>
        <p:nvSpPr>
          <p:cNvPr id="72727" name="Text Box 35"/>
          <p:cNvSpPr txBox="1">
            <a:spLocks noChangeArrowheads="1"/>
          </p:cNvSpPr>
          <p:nvPr/>
        </p:nvSpPr>
        <p:spPr bwMode="auto">
          <a:xfrm>
            <a:off x="6948612" y="2637830"/>
            <a:ext cx="1439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Economic effects</a:t>
            </a:r>
            <a:endParaRPr lang="en-US"/>
          </a:p>
        </p:txBody>
      </p:sp>
      <p:sp>
        <p:nvSpPr>
          <p:cNvPr id="72728" name="Text Box 36"/>
          <p:cNvSpPr txBox="1">
            <a:spLocks noChangeArrowheads="1"/>
          </p:cNvSpPr>
          <p:nvPr/>
        </p:nvSpPr>
        <p:spPr bwMode="auto">
          <a:xfrm>
            <a:off x="7918574" y="2061568"/>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Needs satisfaction</a:t>
            </a:r>
            <a:endParaRPr lang="en-US"/>
          </a:p>
        </p:txBody>
      </p:sp>
      <p:sp>
        <p:nvSpPr>
          <p:cNvPr id="72729" name="Text Box 37"/>
          <p:cNvSpPr txBox="1">
            <a:spLocks noChangeArrowheads="1"/>
          </p:cNvSpPr>
          <p:nvPr/>
        </p:nvSpPr>
        <p:spPr bwMode="auto">
          <a:xfrm>
            <a:off x="5867524" y="661393"/>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dirty="0" err="1"/>
              <a:t>Societal</a:t>
            </a:r>
            <a:r>
              <a:rPr lang="fi-FI" dirty="0"/>
              <a:t> </a:t>
            </a:r>
            <a:r>
              <a:rPr lang="fi-FI" dirty="0" err="1"/>
              <a:t>effects</a:t>
            </a:r>
            <a:endParaRPr lang="en-US" dirty="0"/>
          </a:p>
        </p:txBody>
      </p:sp>
      <p:sp>
        <p:nvSpPr>
          <p:cNvPr id="26" name="Rectangle 2"/>
          <p:cNvSpPr>
            <a:spLocks noGrp="1" noChangeArrowheads="1"/>
          </p:cNvSpPr>
          <p:nvPr>
            <p:ph type="title"/>
          </p:nvPr>
        </p:nvSpPr>
        <p:spPr>
          <a:xfrm>
            <a:off x="606252" y="609625"/>
            <a:ext cx="5261892" cy="1019175"/>
          </a:xfrm>
        </p:spPr>
        <p:txBody>
          <a:bodyPr/>
          <a:lstStyle/>
          <a:p>
            <a:pPr eaLnBrk="1" hangingPunct="1"/>
            <a:r>
              <a:rPr lang="fi-FI" dirty="0" smtClean="0"/>
              <a:t>Project </a:t>
            </a:r>
            <a:r>
              <a:rPr lang="fi-FI" dirty="0" err="1" smtClean="0"/>
              <a:t>success</a:t>
            </a:r>
            <a:r>
              <a:rPr lang="fi-FI" dirty="0" smtClean="0"/>
              <a:t> </a:t>
            </a:r>
            <a:r>
              <a:rPr lang="fi-FI" dirty="0" err="1" smtClean="0"/>
              <a:t>criteria</a:t>
            </a:r>
            <a:r>
              <a:rPr lang="fi-FI" dirty="0" smtClean="0"/>
              <a:t> in </a:t>
            </a:r>
            <a:r>
              <a:rPr lang="fi-FI" dirty="0" err="1" smtClean="0"/>
              <a:t>time</a:t>
            </a:r>
            <a:endParaRPr lang="en-US" dirty="0" smtClean="0"/>
          </a:p>
        </p:txBody>
      </p:sp>
      <p:sp>
        <p:nvSpPr>
          <p:cNvPr id="2" name="TextBox 1"/>
          <p:cNvSpPr txBox="1"/>
          <p:nvPr/>
        </p:nvSpPr>
        <p:spPr>
          <a:xfrm>
            <a:off x="-1" y="1435664"/>
            <a:ext cx="1289135" cy="307777"/>
          </a:xfrm>
          <a:prstGeom prst="rect">
            <a:avLst/>
          </a:prstGeom>
          <a:noFill/>
        </p:spPr>
        <p:txBody>
          <a:bodyPr wrap="none" rtlCol="0">
            <a:spAutoFit/>
          </a:bodyPr>
          <a:lstStyle/>
          <a:p>
            <a:r>
              <a:rPr lang="fi-FI" dirty="0" err="1" smtClean="0"/>
              <a:t>Samset</a:t>
            </a:r>
            <a:r>
              <a:rPr lang="fi-FI" dirty="0" smtClean="0"/>
              <a:t>, 2003</a:t>
            </a:r>
            <a:endParaRPr lang="fi-FI" dirty="0"/>
          </a:p>
        </p:txBody>
      </p:sp>
    </p:spTree>
    <p:extLst>
      <p:ext uri="{BB962C8B-B14F-4D97-AF65-F5344CB8AC3E}">
        <p14:creationId xmlns:p14="http://schemas.microsoft.com/office/powerpoint/2010/main" val="32702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42938" y="620688"/>
            <a:ext cx="7773987" cy="1019175"/>
          </a:xfrm>
        </p:spPr>
        <p:txBody>
          <a:bodyPr/>
          <a:lstStyle/>
          <a:p>
            <a:pPr eaLnBrk="1" hangingPunct="1"/>
            <a:r>
              <a:rPr lang="fi-FI" dirty="0" err="1" smtClean="0"/>
              <a:t>Factors</a:t>
            </a:r>
            <a:r>
              <a:rPr lang="fi-FI" dirty="0" smtClean="0"/>
              <a:t> and </a:t>
            </a:r>
            <a:r>
              <a:rPr lang="fi-FI" dirty="0" err="1" smtClean="0"/>
              <a:t>Criteria</a:t>
            </a:r>
            <a:r>
              <a:rPr lang="fi-FI" dirty="0" smtClean="0"/>
              <a:t> </a:t>
            </a:r>
            <a:r>
              <a:rPr lang="fi-FI" dirty="0" err="1" smtClean="0"/>
              <a:t>comparison</a:t>
            </a:r>
            <a:endParaRPr lang="en-US" dirty="0" smtClean="0"/>
          </a:p>
        </p:txBody>
      </p:sp>
      <p:sp>
        <p:nvSpPr>
          <p:cNvPr id="29699" name="Text Box 3"/>
          <p:cNvSpPr txBox="1">
            <a:spLocks noChangeArrowheads="1"/>
          </p:cNvSpPr>
          <p:nvPr/>
        </p:nvSpPr>
        <p:spPr bwMode="auto">
          <a:xfrm>
            <a:off x="1331913" y="2126505"/>
            <a:ext cx="287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How to achieve success?</a:t>
            </a:r>
            <a:endParaRPr lang="en-US"/>
          </a:p>
        </p:txBody>
      </p:sp>
      <p:sp>
        <p:nvSpPr>
          <p:cNvPr id="29700" name="Text Box 4"/>
          <p:cNvSpPr txBox="1">
            <a:spLocks noChangeArrowheads="1"/>
          </p:cNvSpPr>
          <p:nvPr/>
        </p:nvSpPr>
        <p:spPr bwMode="auto">
          <a:xfrm>
            <a:off x="4859338" y="2126505"/>
            <a:ext cx="20161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What success is?</a:t>
            </a:r>
            <a:endParaRPr lang="en-US"/>
          </a:p>
        </p:txBody>
      </p:sp>
      <p:sp>
        <p:nvSpPr>
          <p:cNvPr id="29701" name="Line 5"/>
          <p:cNvSpPr>
            <a:spLocks noChangeShapeType="1"/>
          </p:cNvSpPr>
          <p:nvPr/>
        </p:nvSpPr>
        <p:spPr bwMode="auto">
          <a:xfrm>
            <a:off x="4356100" y="2126505"/>
            <a:ext cx="0" cy="3384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29702" name="Text Box 6"/>
          <p:cNvSpPr txBox="1">
            <a:spLocks noChangeArrowheads="1"/>
          </p:cNvSpPr>
          <p:nvPr/>
        </p:nvSpPr>
        <p:spPr bwMode="auto">
          <a:xfrm>
            <a:off x="2195513" y="2774205"/>
            <a:ext cx="13668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b="1" dirty="0" err="1"/>
              <a:t>Factors</a:t>
            </a:r>
            <a:endParaRPr lang="en-US" b="1" dirty="0"/>
          </a:p>
        </p:txBody>
      </p:sp>
      <p:sp>
        <p:nvSpPr>
          <p:cNvPr id="29703" name="Text Box 7"/>
          <p:cNvSpPr txBox="1">
            <a:spLocks noChangeArrowheads="1"/>
          </p:cNvSpPr>
          <p:nvPr/>
        </p:nvSpPr>
        <p:spPr bwMode="auto">
          <a:xfrm>
            <a:off x="4932363" y="2774205"/>
            <a:ext cx="13668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b="1"/>
              <a:t>Criteria</a:t>
            </a:r>
            <a:endParaRPr lang="en-US" b="1"/>
          </a:p>
        </p:txBody>
      </p:sp>
      <p:sp>
        <p:nvSpPr>
          <p:cNvPr id="29704" name="Text Box 8"/>
          <p:cNvSpPr txBox="1">
            <a:spLocks noChangeArrowheads="1"/>
          </p:cNvSpPr>
          <p:nvPr/>
        </p:nvSpPr>
        <p:spPr bwMode="auto">
          <a:xfrm>
            <a:off x="4140200" y="558249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 0</a:t>
            </a:r>
            <a:endParaRPr lang="en-US"/>
          </a:p>
        </p:txBody>
      </p:sp>
      <p:sp>
        <p:nvSpPr>
          <p:cNvPr id="29705" name="Text Box 9"/>
          <p:cNvSpPr txBox="1">
            <a:spLocks noChangeArrowheads="1"/>
          </p:cNvSpPr>
          <p:nvPr/>
        </p:nvSpPr>
        <p:spPr bwMode="auto">
          <a:xfrm>
            <a:off x="2195513" y="558249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fi-FI"/>
          </a:p>
        </p:txBody>
      </p:sp>
      <p:sp>
        <p:nvSpPr>
          <p:cNvPr id="29706" name="Text Box 10"/>
          <p:cNvSpPr txBox="1">
            <a:spLocks noChangeArrowheads="1"/>
          </p:cNvSpPr>
          <p:nvPr/>
        </p:nvSpPr>
        <p:spPr bwMode="auto">
          <a:xfrm>
            <a:off x="2124075" y="558249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Project</a:t>
            </a:r>
            <a:endParaRPr lang="en-US"/>
          </a:p>
        </p:txBody>
      </p:sp>
      <p:sp>
        <p:nvSpPr>
          <p:cNvPr id="29707" name="Text Box 11"/>
          <p:cNvSpPr txBox="1">
            <a:spLocks noChangeArrowheads="1"/>
          </p:cNvSpPr>
          <p:nvPr/>
        </p:nvSpPr>
        <p:spPr bwMode="auto">
          <a:xfrm>
            <a:off x="4716463" y="5582493"/>
            <a:ext cx="194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Post-project</a:t>
            </a:r>
            <a:endParaRPr lang="en-US"/>
          </a:p>
        </p:txBody>
      </p:sp>
      <p:sp>
        <p:nvSpPr>
          <p:cNvPr id="29708" name="AutoShape 12"/>
          <p:cNvSpPr>
            <a:spLocks noChangeArrowheads="1"/>
          </p:cNvSpPr>
          <p:nvPr/>
        </p:nvSpPr>
        <p:spPr bwMode="auto">
          <a:xfrm rot="5400000">
            <a:off x="3833813" y="3080592"/>
            <a:ext cx="863600" cy="2987675"/>
          </a:xfrm>
          <a:prstGeom prst="curvedLeftArrow">
            <a:avLst>
              <a:gd name="adj1" fmla="val 69191"/>
              <a:gd name="adj2" fmla="val 13838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29709" name="Text Box 13"/>
          <p:cNvSpPr txBox="1">
            <a:spLocks noChangeArrowheads="1"/>
          </p:cNvSpPr>
          <p:nvPr/>
        </p:nvSpPr>
        <p:spPr bwMode="auto">
          <a:xfrm>
            <a:off x="3419475" y="5006230"/>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         LINK</a:t>
            </a:r>
            <a:endParaRPr lang="en-US"/>
          </a:p>
        </p:txBody>
      </p:sp>
      <p:sp>
        <p:nvSpPr>
          <p:cNvPr id="29710" name="Line 14"/>
          <p:cNvSpPr>
            <a:spLocks noChangeShapeType="1"/>
          </p:cNvSpPr>
          <p:nvPr/>
        </p:nvSpPr>
        <p:spPr bwMode="auto">
          <a:xfrm>
            <a:off x="900113" y="6231780"/>
            <a:ext cx="741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i-FI"/>
          </a:p>
        </p:txBody>
      </p:sp>
      <p:sp>
        <p:nvSpPr>
          <p:cNvPr id="29711" name="Text Box 15"/>
          <p:cNvSpPr txBox="1">
            <a:spLocks noChangeArrowheads="1"/>
          </p:cNvSpPr>
          <p:nvPr/>
        </p:nvSpPr>
        <p:spPr bwMode="auto">
          <a:xfrm>
            <a:off x="7524750" y="637465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i-FI"/>
              <a:t>Time</a:t>
            </a:r>
            <a:endParaRPr lang="en-US"/>
          </a:p>
        </p:txBody>
      </p:sp>
    </p:spTree>
    <p:extLst>
      <p:ext uri="{BB962C8B-B14F-4D97-AF65-F5344CB8AC3E}">
        <p14:creationId xmlns:p14="http://schemas.microsoft.com/office/powerpoint/2010/main" val="2992985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ject Business research group">
  <a:themeElements>
    <a:clrScheme name="040923_STRAP-PPO-POWERPOINT-POHJA 8">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fontScheme name="040923_STRAP-PPO-POWERPOINT-POHJ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040923_STRAP-PPO-POWERPOINT-POHJ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40923_STRAP-PPO-POWERPOINT-POH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040923_STRAP-PPO-POWERPOINT-POHJ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40923_STRAP-PPO-POWERPOINT-POHJ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40923_STRAP-PPO-POWERPOINT-POHJ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40923_STRAP-PPO-POWERPOINT-POHJ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040923_STRAP-PPO-POWERPOINT-POHJ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040923_STRAP-PPO-POWERPOINT-POHJA 8">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040923_STRAP-PPO-POWERPOINT-POHJA 8">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themeOverride>
</file>

<file path=ppt/theme/themeOverride2.xml><?xml version="1.0" encoding="utf-8"?>
<a:themeOverride xmlns:a="http://schemas.openxmlformats.org/drawingml/2006/main">
  <a:clrScheme name="040923_STRAP-PPO-POWERPOINT-POHJA 8">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09842CCB0147145A361A0D442E0F571" ma:contentTypeVersion="8" ma:contentTypeDescription="Luo uusi asiakirja." ma:contentTypeScope="" ma:versionID="59b877dc668d5324b49db511a2980763">
  <xsd:schema xmlns:xsd="http://www.w3.org/2001/XMLSchema" xmlns:xs="http://www.w3.org/2001/XMLSchema" xmlns:p="http://schemas.microsoft.com/office/2006/metadata/properties" xmlns:ns2="91674d99-27d9-4a9d-850d-9684fd43e7fc" xmlns:ns3="5a9621f5-3fb7-4ae0-bff5-cccaad560d60" targetNamespace="http://schemas.microsoft.com/office/2006/metadata/properties" ma:root="true" ma:fieldsID="d76f119fd6f294bc31011a3e6e7e7e14" ns2:_="" ns3:_="">
    <xsd:import namespace="91674d99-27d9-4a9d-850d-9684fd43e7fc"/>
    <xsd:import namespace="5a9621f5-3fb7-4ae0-bff5-cccaad560d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74d99-27d9-4a9d-850d-9684fd43e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9621f5-3fb7-4ae0-bff5-cccaad560d60"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37525E-8526-4419-968C-282194B01395}"/>
</file>

<file path=customXml/itemProps2.xml><?xml version="1.0" encoding="utf-8"?>
<ds:datastoreItem xmlns:ds="http://schemas.openxmlformats.org/officeDocument/2006/customXml" ds:itemID="{11110FE2-5696-4DF3-9460-2635B797FCD4}"/>
</file>

<file path=customXml/itemProps3.xml><?xml version="1.0" encoding="utf-8"?>
<ds:datastoreItem xmlns:ds="http://schemas.openxmlformats.org/officeDocument/2006/customXml" ds:itemID="{BF1C0BD7-C53C-4454-888A-F7102332758B}"/>
</file>

<file path=docProps/app.xml><?xml version="1.0" encoding="utf-8"?>
<Properties xmlns="http://schemas.openxmlformats.org/officeDocument/2006/extended-properties" xmlns:vt="http://schemas.openxmlformats.org/officeDocument/2006/docPropsVTypes">
  <Template/>
  <TotalTime>2355</TotalTime>
  <Pages>1</Pages>
  <Words>3294</Words>
  <Application>Microsoft Office PowerPoint</Application>
  <PresentationFormat>Näytössä katseltava diaesitys (4:3)</PresentationFormat>
  <Paragraphs>654</Paragraphs>
  <Slides>41</Slides>
  <Notes>16</Notes>
  <HiddenSlides>0</HiddenSlides>
  <MMClips>0</MMClips>
  <ScaleCrop>false</ScaleCrop>
  <HeadingPairs>
    <vt:vector size="6" baseType="variant">
      <vt:variant>
        <vt:lpstr>Teema</vt:lpstr>
      </vt:variant>
      <vt:variant>
        <vt:i4>2</vt:i4>
      </vt:variant>
      <vt:variant>
        <vt:lpstr>Upotetut OLE-palvelimet</vt:lpstr>
      </vt:variant>
      <vt:variant>
        <vt:i4>1</vt:i4>
      </vt:variant>
      <vt:variant>
        <vt:lpstr>Dian otsikot</vt:lpstr>
      </vt:variant>
      <vt:variant>
        <vt:i4>41</vt:i4>
      </vt:variant>
    </vt:vector>
  </HeadingPairs>
  <TitlesOfParts>
    <vt:vector size="44" baseType="lpstr">
      <vt:lpstr>Project Business research group</vt:lpstr>
      <vt:lpstr>Custom Design</vt:lpstr>
      <vt:lpstr>Document</vt:lpstr>
      <vt:lpstr>      </vt:lpstr>
      <vt:lpstr>Projektiliiketoiminnan tutkimustuloksilla onnistumiseen</vt:lpstr>
      <vt:lpstr>Cost estimate overruns in road and rail infrastructure projects</vt:lpstr>
      <vt:lpstr>Channel Tunnel &amp; Copenhagen Metro Ex post evaluation</vt:lpstr>
      <vt:lpstr>Cost risks &amp; benefit risks</vt:lpstr>
      <vt:lpstr>Applicable capital expenditure optimism bias uplifts for 50% and 80% percentiles, constant prices</vt:lpstr>
      <vt:lpstr>A firm’s view on project success</vt:lpstr>
      <vt:lpstr>Project success criteria in time</vt:lpstr>
      <vt:lpstr>Factors and Criteria comparison</vt:lpstr>
      <vt:lpstr>Specific Success Measures</vt:lpstr>
      <vt:lpstr>Evaluating the effects of a project</vt:lpstr>
      <vt:lpstr>Modelling effects</vt:lpstr>
      <vt:lpstr>From an individual projects towards the businesses among firms: Two interrelated layers: permanent business network and temporary project networks</vt:lpstr>
      <vt:lpstr>Subcontractors’ business relationships as risk sources in project networks </vt:lpstr>
      <vt:lpstr>Building market position: case Metso in Russian oil and gas markets</vt:lpstr>
      <vt:lpstr>Challenge for Metso Automation in 1990’s</vt:lpstr>
      <vt:lpstr>PowerPoint-esitys</vt:lpstr>
      <vt:lpstr>Case Surgutneftegaz (SNG) </vt:lpstr>
      <vt:lpstr>ОАО «Сургутнефтегаз» 2000–2010</vt:lpstr>
      <vt:lpstr>How to use project deliveries to develop stronger market position?</vt:lpstr>
      <vt:lpstr>Processual model of project marketing supported by repetitive project deliveries </vt:lpstr>
      <vt:lpstr>PowerPoint-esitys</vt:lpstr>
      <vt:lpstr>PowerPoint-esitys</vt:lpstr>
      <vt:lpstr>”Business in Built Environment BBE”: The complex system integrates the business models of multiple stakeholders</vt:lpstr>
      <vt:lpstr>”Business in Built Environment BBE”: The life cycle of a complex system</vt:lpstr>
      <vt:lpstr>Project Business research group (PB)</vt:lpstr>
      <vt:lpstr>Spare slides</vt:lpstr>
      <vt:lpstr>The importance of procurement criteria: the customer vs supplier view</vt:lpstr>
      <vt:lpstr>A simplified/adjusted business model characterization</vt:lpstr>
      <vt:lpstr>PowerPoint-esitys</vt:lpstr>
      <vt:lpstr>PowerPoint-esitys</vt:lpstr>
      <vt:lpstr>Challenges with risk management in firms</vt:lpstr>
      <vt:lpstr>PowerPoint-esitys</vt:lpstr>
      <vt:lpstr>”Project business” definition</vt:lpstr>
      <vt:lpstr>Project business framework: literature sources that elaborate the framework</vt:lpstr>
      <vt:lpstr>Project business framework: four distinctive management areas </vt:lpstr>
      <vt:lpstr>Project business framework: four distinctive management areas and their interfaces</vt:lpstr>
      <vt:lpstr>Characterizing the project business research field: distinctive contents of the four major areas</vt:lpstr>
      <vt:lpstr>Project business framework with specific research areas and themes</vt:lpstr>
      <vt:lpstr>The main managerial challenges in the four areas of the project business </vt:lpstr>
      <vt:lpstr>The free-of-charge ”Project business” book -&gt; download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Tuo-22.120 Projektien suunnittelu ja ohjaus</dc:title>
  <dc:creator>Karlos Artto</dc:creator>
  <cp:lastModifiedBy>Jari</cp:lastModifiedBy>
  <cp:revision>3252</cp:revision>
  <cp:lastPrinted>2013-04-15T14:26:38Z</cp:lastPrinted>
  <dcterms:created xsi:type="dcterms:W3CDTF">1996-02-10T21:48:54Z</dcterms:created>
  <dcterms:modified xsi:type="dcterms:W3CDTF">2013-04-16T04:55:47Z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0x010100D09842CCB0147145A361A0D442E0F571</vt:lpwstr>
  </property>
</Properties>
</file>