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8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1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7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73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4" r:id="rId3"/>
    <p:sldId id="283" r:id="rId4"/>
    <p:sldId id="297" r:id="rId5"/>
    <p:sldId id="299" r:id="rId6"/>
    <p:sldId id="310" r:id="rId7"/>
    <p:sldId id="312" r:id="rId8"/>
    <p:sldId id="311" r:id="rId9"/>
    <p:sldId id="301" r:id="rId10"/>
    <p:sldId id="300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13" r:id="rId19"/>
  </p:sldIdLst>
  <p:sldSz cx="9144000" cy="6858000" type="screen4x3"/>
  <p:notesSz cx="7099300" cy="10234613"/>
  <p:embeddedFontLst>
    <p:embeddedFont>
      <p:font typeface="Arial Narrow" pitchFamily="34" charset="0"/>
      <p:regular r:id="rId22"/>
      <p:bold r:id="rId23"/>
      <p:italic r:id="rId24"/>
      <p:boldItalic r:id="rId25"/>
    </p:embeddedFont>
  </p:embeddedFontLst>
  <p:defaultTextStyle>
    <a:defPPr>
      <a:defRPr lang="fi-FI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Swis721 Hv BT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Swis721 Hv BT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Swis721 Hv BT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Swis721 Hv BT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Swis721 Hv BT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Swis721 Hv BT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Swis721 Hv BT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Swis721 Hv BT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Swis721 Hv B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2" autoAdjust="0"/>
    <p:restoredTop sz="89984" autoAdjust="0"/>
  </p:normalViewPr>
  <p:slideViewPr>
    <p:cSldViewPr snapToGrid="0">
      <p:cViewPr>
        <p:scale>
          <a:sx n="108" d="100"/>
          <a:sy n="108" d="100"/>
        </p:scale>
        <p:origin x="-1104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5" tIns="47832" rIns="95665" bIns="47832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5" tIns="47832" rIns="95665" bIns="4783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5" tIns="47832" rIns="95665" bIns="47832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5" tIns="47832" rIns="95665" bIns="4783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707943A7-DD3D-46FD-8E65-CE0763B192B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5857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5" tIns="47832" rIns="95665" bIns="47832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5" tIns="47832" rIns="95665" bIns="4783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5" tIns="47832" rIns="95665" bIns="478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5" tIns="47832" rIns="95665" bIns="47832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5" tIns="47832" rIns="95665" bIns="4783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D8FCA2AE-3E1D-4469-AF78-1E781C948C9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24673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D75946-0AA9-4D7A-BDD6-66B20077585C}" type="slidenum">
              <a:rPr lang="fi-FI" smtClean="0">
                <a:latin typeface="Arial" pitchFamily="34" charset="0"/>
              </a:rPr>
              <a:pPr/>
              <a:t>1</a:t>
            </a:fld>
            <a:endParaRPr lang="fi-FI" smtClean="0">
              <a:latin typeface="Arial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i-FI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FCA2AE-3E1D-4469-AF78-1E781C948C94}" type="slidenum">
              <a:rPr lang="fi-FI" smtClean="0"/>
              <a:pPr>
                <a:defRPr/>
              </a:pPr>
              <a:t>11</a:t>
            </a:fld>
            <a:endParaRPr lang="fi-F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FCA2AE-3E1D-4469-AF78-1E781C948C94}" type="slidenum">
              <a:rPr lang="fi-FI" smtClean="0"/>
              <a:pPr>
                <a:defRPr/>
              </a:pPr>
              <a:t>12</a:t>
            </a:fld>
            <a:endParaRPr lang="fi-FI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FCA2AE-3E1D-4469-AF78-1E781C948C94}" type="slidenum">
              <a:rPr lang="fi-FI" smtClean="0"/>
              <a:pPr>
                <a:defRPr/>
              </a:pPr>
              <a:t>13</a:t>
            </a:fld>
            <a:endParaRPr lang="fi-FI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FCA2AE-3E1D-4469-AF78-1E781C948C94}" type="slidenum">
              <a:rPr lang="fi-FI" smtClean="0"/>
              <a:pPr>
                <a:defRPr/>
              </a:pPr>
              <a:t>14</a:t>
            </a:fld>
            <a:endParaRPr lang="fi-FI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FCA2AE-3E1D-4469-AF78-1E781C948C94}" type="slidenum">
              <a:rPr lang="fi-FI" smtClean="0"/>
              <a:pPr>
                <a:defRPr/>
              </a:pPr>
              <a:t>15</a:t>
            </a:fld>
            <a:endParaRPr lang="fi-FI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FCA2AE-3E1D-4469-AF78-1E781C948C94}" type="slidenum">
              <a:rPr lang="fi-FI" smtClean="0"/>
              <a:pPr>
                <a:defRPr/>
              </a:pPr>
              <a:t>16</a:t>
            </a:fld>
            <a:endParaRPr lang="fi-FI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FCA2AE-3E1D-4469-AF78-1E781C948C94}" type="slidenum">
              <a:rPr lang="fi-FI" smtClean="0"/>
              <a:pPr>
                <a:defRPr/>
              </a:pPr>
              <a:t>17</a:t>
            </a:fld>
            <a:endParaRPr 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FCA2AE-3E1D-4469-AF78-1E781C948C94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FCA2AE-3E1D-4469-AF78-1E781C948C94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FCA2AE-3E1D-4469-AF78-1E781C948C94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FCA2AE-3E1D-4469-AF78-1E781C948C94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FCA2AE-3E1D-4469-AF78-1E781C948C94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FCA2AE-3E1D-4469-AF78-1E781C948C94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FCA2AE-3E1D-4469-AF78-1E781C948C94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FCA2AE-3E1D-4469-AF78-1E781C948C94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238125" y="815975"/>
            <a:ext cx="8551863" cy="0"/>
          </a:xfrm>
          <a:prstGeom prst="line">
            <a:avLst/>
          </a:prstGeom>
          <a:noFill/>
          <a:ln w="38100">
            <a:solidFill>
              <a:srgbClr val="FA9628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fi-FI">
              <a:latin typeface="Swis721 Hv BT" pitchFamily="34" charset="0"/>
            </a:endParaRP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3903663" y="6427788"/>
            <a:ext cx="4886325" cy="314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68419" tIns="34209" rIns="68419" bIns="34209">
            <a:spAutoFit/>
          </a:bodyPr>
          <a:lstStyle/>
          <a:p>
            <a:pPr algn="r" defTabSz="684213">
              <a:spcBef>
                <a:spcPct val="50000"/>
              </a:spcBef>
              <a:defRPr/>
            </a:pPr>
            <a:r>
              <a:rPr lang="fi-FI" sz="1600" b="1" dirty="0">
                <a:solidFill>
                  <a:srgbClr val="FA9628"/>
                </a:solidFill>
                <a:latin typeface="Swis721 Hv BT" pitchFamily="34" charset="0"/>
                <a:cs typeface="Arial" charset="0"/>
              </a:rPr>
              <a:t>Solutions for </a:t>
            </a:r>
            <a:r>
              <a:rPr lang="fi-FI" sz="1600" b="1" dirty="0" err="1">
                <a:solidFill>
                  <a:srgbClr val="FA9628"/>
                </a:solidFill>
                <a:latin typeface="Swis721 Hv BT" pitchFamily="34" charset="0"/>
                <a:cs typeface="Arial" charset="0"/>
              </a:rPr>
              <a:t>power</a:t>
            </a:r>
            <a:r>
              <a:rPr lang="fi-FI" sz="1600" b="1" dirty="0">
                <a:solidFill>
                  <a:srgbClr val="FA9628"/>
                </a:solidFill>
                <a:latin typeface="Swis721 Hv BT" pitchFamily="34" charset="0"/>
                <a:cs typeface="Arial" charset="0"/>
              </a:rPr>
              <a:t> </a:t>
            </a:r>
            <a:r>
              <a:rPr lang="fi-FI" sz="1600" b="1" dirty="0" err="1">
                <a:solidFill>
                  <a:srgbClr val="FA9628"/>
                </a:solidFill>
                <a:latin typeface="Swis721 Hv BT" pitchFamily="34" charset="0"/>
                <a:cs typeface="Arial" charset="0"/>
              </a:rPr>
              <a:t>generation</a:t>
            </a:r>
            <a:endParaRPr lang="fi-FI" sz="1600" b="1" dirty="0">
              <a:solidFill>
                <a:srgbClr val="FA9628"/>
              </a:solidFill>
              <a:latin typeface="Swis721 Hv BT" pitchFamily="34" charset="0"/>
              <a:cs typeface="Arial" charset="0"/>
            </a:endParaRPr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238125" y="6415088"/>
            <a:ext cx="8551863" cy="0"/>
          </a:xfrm>
          <a:prstGeom prst="line">
            <a:avLst/>
          </a:prstGeom>
          <a:noFill/>
          <a:ln w="38100">
            <a:solidFill>
              <a:srgbClr val="FA9628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fi-FI">
              <a:latin typeface="Swis721 Hv BT" pitchFamily="34" charset="0"/>
            </a:endParaRPr>
          </a:p>
        </p:txBody>
      </p:sp>
      <p:pic>
        <p:nvPicPr>
          <p:cNvPr id="6" name="Kuva 5" descr="SP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4629" y="1419217"/>
            <a:ext cx="3297280" cy="23779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74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3066" y="4868863"/>
            <a:ext cx="6400800" cy="1223962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fi-FI" smtClean="0"/>
              <a:t>Muokkaa alaotsikon perustyyliä napsautt.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166" y="5357826"/>
            <a:ext cx="5486400" cy="481022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808080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166" y="124302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166" y="5838848"/>
            <a:ext cx="5486400" cy="447672"/>
          </a:xfrm>
        </p:spPr>
        <p:txBody>
          <a:bodyPr/>
          <a:lstStyle>
            <a:lvl1pPr marL="0" indent="0">
              <a:buNone/>
              <a:defRPr sz="1400">
                <a:solidFill>
                  <a:srgbClr val="80808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219777" y="1600201"/>
            <a:ext cx="8572560" cy="4525963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7" name="Otsikko 1"/>
          <p:cNvSpPr>
            <a:spLocks noGrp="1"/>
          </p:cNvSpPr>
          <p:nvPr>
            <p:ph type="title"/>
          </p:nvPr>
        </p:nvSpPr>
        <p:spPr>
          <a:xfrm>
            <a:off x="219777" y="857232"/>
            <a:ext cx="8572560" cy="642918"/>
          </a:xfrm>
          <a:prstGeom prst="rect">
            <a:avLst/>
          </a:prstGeom>
        </p:spPr>
        <p:txBody>
          <a:bodyPr/>
          <a:lstStyle>
            <a:lvl1pPr>
              <a:defRPr sz="3400">
                <a:solidFill>
                  <a:srgbClr val="808080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1000109"/>
            <a:ext cx="2057400" cy="5214974"/>
          </a:xfrm>
          <a:prstGeom prst="rect">
            <a:avLst/>
          </a:prstGeom>
        </p:spPr>
        <p:txBody>
          <a:bodyPr vert="eaVert"/>
          <a:lstStyle>
            <a:lvl1pPr>
              <a:defRPr kumimoji="0" lang="fi-FI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1000109"/>
            <a:ext cx="6031523" cy="5214974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/>
          </p:nvPr>
        </p:nvSpPr>
        <p:spPr>
          <a:xfrm>
            <a:off x="457200" y="1071547"/>
            <a:ext cx="8229600" cy="5126055"/>
          </a:xfrm>
        </p:spPr>
        <p:txBody>
          <a:bodyPr/>
          <a:lstStyle>
            <a:lvl1pPr>
              <a:defRPr>
                <a:solidFill>
                  <a:srgbClr val="808080"/>
                </a:solidFill>
              </a:defRPr>
            </a:lvl1pPr>
            <a:lvl2pPr>
              <a:defRPr>
                <a:solidFill>
                  <a:srgbClr val="808080"/>
                </a:solidFill>
              </a:defRPr>
            </a:lvl2pPr>
            <a:lvl3pPr>
              <a:defRPr>
                <a:solidFill>
                  <a:srgbClr val="808080"/>
                </a:solidFill>
              </a:defRPr>
            </a:lvl3pPr>
            <a:lvl4pPr>
              <a:defRPr>
                <a:solidFill>
                  <a:srgbClr val="808080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238125" y="815975"/>
            <a:ext cx="8551863" cy="0"/>
          </a:xfrm>
          <a:prstGeom prst="line">
            <a:avLst/>
          </a:prstGeom>
          <a:noFill/>
          <a:ln w="38100">
            <a:solidFill>
              <a:srgbClr val="FA9628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fi-FI">
              <a:latin typeface="Swis721 Hv BT" pitchFamily="34" charset="0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3903663" y="6427788"/>
            <a:ext cx="4886325" cy="314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68419" tIns="34209" rIns="68419" bIns="34209">
            <a:spAutoFit/>
          </a:bodyPr>
          <a:lstStyle/>
          <a:p>
            <a:pPr algn="r" defTabSz="684213">
              <a:spcBef>
                <a:spcPct val="50000"/>
              </a:spcBef>
              <a:defRPr/>
            </a:pPr>
            <a:r>
              <a:rPr lang="fi-FI" sz="1600" b="1" dirty="0">
                <a:solidFill>
                  <a:srgbClr val="FA9628"/>
                </a:solidFill>
                <a:latin typeface="Swis721 Hv BT" pitchFamily="34" charset="0"/>
                <a:cs typeface="Arial" charset="0"/>
              </a:rPr>
              <a:t>Solutions for </a:t>
            </a:r>
            <a:r>
              <a:rPr lang="fi-FI" sz="1600" b="1" dirty="0" err="1">
                <a:solidFill>
                  <a:srgbClr val="FA9628"/>
                </a:solidFill>
                <a:latin typeface="Swis721 Hv BT" pitchFamily="34" charset="0"/>
                <a:cs typeface="Arial" charset="0"/>
              </a:rPr>
              <a:t>power</a:t>
            </a:r>
            <a:r>
              <a:rPr lang="fi-FI" sz="1600" b="1" dirty="0">
                <a:solidFill>
                  <a:srgbClr val="FA9628"/>
                </a:solidFill>
                <a:latin typeface="Swis721 Hv BT" pitchFamily="34" charset="0"/>
                <a:cs typeface="Arial" charset="0"/>
              </a:rPr>
              <a:t> </a:t>
            </a:r>
            <a:r>
              <a:rPr lang="fi-FI" sz="1600" b="1" dirty="0" err="1">
                <a:solidFill>
                  <a:srgbClr val="FA9628"/>
                </a:solidFill>
                <a:latin typeface="Swis721 Hv BT" pitchFamily="34" charset="0"/>
                <a:cs typeface="Arial" charset="0"/>
              </a:rPr>
              <a:t>generation</a:t>
            </a:r>
            <a:endParaRPr lang="fi-FI" sz="1600" b="1" dirty="0">
              <a:solidFill>
                <a:srgbClr val="FA9628"/>
              </a:solidFill>
              <a:latin typeface="Swis721 Hv BT" pitchFamily="34" charset="0"/>
              <a:cs typeface="Arial" charset="0"/>
            </a:endParaRP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238125" y="6415088"/>
            <a:ext cx="8551863" cy="0"/>
          </a:xfrm>
          <a:prstGeom prst="line">
            <a:avLst/>
          </a:prstGeom>
          <a:noFill/>
          <a:ln w="38100">
            <a:solidFill>
              <a:srgbClr val="FA9628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fi-FI">
              <a:latin typeface="Swis721 Hv BT" pitchFamily="34" charset="0"/>
            </a:endParaRPr>
          </a:p>
        </p:txBody>
      </p:sp>
      <p:pic>
        <p:nvPicPr>
          <p:cNvPr id="7" name="Kuva 6" descr="SP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3360" y="2551216"/>
            <a:ext cx="3297281" cy="2377982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2217" y="1214422"/>
            <a:ext cx="6919567" cy="7858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5357826"/>
            <a:ext cx="6400800" cy="971560"/>
          </a:xfrm>
        </p:spPr>
        <p:txBody>
          <a:bodyPr/>
          <a:lstStyle>
            <a:lvl1pPr marL="0" indent="0" algn="ctr">
              <a:buNone/>
              <a:defRPr>
                <a:solidFill>
                  <a:srgbClr val="808080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89120"/>
            <a:ext cx="8229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7" name="Otsikko 1"/>
          <p:cNvSpPr>
            <a:spLocks noGrp="1"/>
          </p:cNvSpPr>
          <p:nvPr>
            <p:ph type="title"/>
          </p:nvPr>
        </p:nvSpPr>
        <p:spPr>
          <a:xfrm>
            <a:off x="219777" y="857232"/>
            <a:ext cx="8572560" cy="642918"/>
          </a:xfrm>
          <a:prstGeom prst="rect">
            <a:avLst/>
          </a:prstGeom>
        </p:spPr>
        <p:txBody>
          <a:bodyPr/>
          <a:lstStyle>
            <a:lvl1pPr>
              <a:defRPr sz="3400">
                <a:solidFill>
                  <a:srgbClr val="808080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>
                <a:solidFill>
                  <a:srgbClr val="808080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08080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Otsikko 1"/>
          <p:cNvSpPr>
            <a:spLocks noGrp="1"/>
          </p:cNvSpPr>
          <p:nvPr>
            <p:ph type="title"/>
          </p:nvPr>
        </p:nvSpPr>
        <p:spPr>
          <a:xfrm>
            <a:off x="219777" y="857232"/>
            <a:ext cx="8572560" cy="642918"/>
          </a:xfrm>
          <a:prstGeom prst="rect">
            <a:avLst/>
          </a:prstGeom>
        </p:spPr>
        <p:txBody>
          <a:bodyPr/>
          <a:lstStyle>
            <a:lvl1pPr>
              <a:defRPr sz="3400">
                <a:solidFill>
                  <a:srgbClr val="808080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717668"/>
            <a:ext cx="4040066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357430"/>
            <a:ext cx="4040066" cy="37687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270" y="1717668"/>
            <a:ext cx="4041531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270" y="2357430"/>
            <a:ext cx="4041531" cy="37687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19777" y="857232"/>
            <a:ext cx="8572560" cy="642918"/>
          </a:xfrm>
          <a:prstGeom prst="rect">
            <a:avLst/>
          </a:prstGeom>
        </p:spPr>
        <p:txBody>
          <a:bodyPr/>
          <a:lstStyle>
            <a:lvl1pPr>
              <a:defRPr sz="3400">
                <a:solidFill>
                  <a:srgbClr val="808080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219777" y="857232"/>
            <a:ext cx="8572560" cy="642918"/>
          </a:xfrm>
          <a:prstGeom prst="rect">
            <a:avLst/>
          </a:prstGeom>
        </p:spPr>
        <p:txBody>
          <a:bodyPr/>
          <a:lstStyle>
            <a:lvl1pPr>
              <a:defRPr sz="3400">
                <a:solidFill>
                  <a:srgbClr val="808080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731969"/>
            <a:ext cx="3008435" cy="78581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808080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538" y="1731969"/>
            <a:ext cx="5111262" cy="4554551"/>
          </a:xfrm>
        </p:spPr>
        <p:txBody>
          <a:bodyPr/>
          <a:lstStyle>
            <a:lvl1pPr>
              <a:defRPr sz="3200">
                <a:solidFill>
                  <a:srgbClr val="808080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2517788"/>
            <a:ext cx="3008435" cy="3768733"/>
          </a:xfrm>
        </p:spPr>
        <p:txBody>
          <a:bodyPr/>
          <a:lstStyle>
            <a:lvl1pPr marL="0" indent="0">
              <a:buNone/>
              <a:defRPr sz="1400">
                <a:solidFill>
                  <a:srgbClr val="80808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6" tIns="47893" rIns="95786" bIns="478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238125" y="815975"/>
            <a:ext cx="8551863" cy="0"/>
          </a:xfrm>
          <a:prstGeom prst="line">
            <a:avLst/>
          </a:prstGeom>
          <a:noFill/>
          <a:ln w="38100">
            <a:solidFill>
              <a:srgbClr val="FA9628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fi-FI">
              <a:latin typeface="Swis721 Hv BT" pitchFamily="34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903663" y="6427788"/>
            <a:ext cx="4886325" cy="314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68419" tIns="34209" rIns="68419" bIns="34209">
            <a:spAutoFit/>
          </a:bodyPr>
          <a:lstStyle/>
          <a:p>
            <a:pPr algn="r" defTabSz="684213">
              <a:spcBef>
                <a:spcPct val="50000"/>
              </a:spcBef>
              <a:defRPr/>
            </a:pPr>
            <a:r>
              <a:rPr lang="fi-FI" sz="1600" b="1" dirty="0">
                <a:solidFill>
                  <a:srgbClr val="FA9628"/>
                </a:solidFill>
                <a:latin typeface="Swis721 Hv BT" pitchFamily="34" charset="0"/>
                <a:cs typeface="Arial" charset="0"/>
              </a:rPr>
              <a:t>Solutions for </a:t>
            </a:r>
            <a:r>
              <a:rPr lang="fi-FI" sz="1600" b="1" dirty="0" err="1">
                <a:solidFill>
                  <a:srgbClr val="FA9628"/>
                </a:solidFill>
                <a:latin typeface="Swis721 Hv BT" pitchFamily="34" charset="0"/>
                <a:cs typeface="Arial" charset="0"/>
              </a:rPr>
              <a:t>power</a:t>
            </a:r>
            <a:r>
              <a:rPr lang="fi-FI" sz="1600" b="1" dirty="0">
                <a:solidFill>
                  <a:srgbClr val="FA9628"/>
                </a:solidFill>
                <a:latin typeface="Swis721 Hv BT" pitchFamily="34" charset="0"/>
                <a:cs typeface="Arial" charset="0"/>
              </a:rPr>
              <a:t> </a:t>
            </a:r>
            <a:r>
              <a:rPr lang="fi-FI" sz="1600" b="1" dirty="0" err="1">
                <a:solidFill>
                  <a:srgbClr val="FA9628"/>
                </a:solidFill>
                <a:latin typeface="Swis721 Hv BT" pitchFamily="34" charset="0"/>
                <a:cs typeface="Arial" charset="0"/>
              </a:rPr>
              <a:t>generation</a:t>
            </a:r>
            <a:endParaRPr lang="fi-FI" sz="1600" b="1" dirty="0">
              <a:solidFill>
                <a:srgbClr val="FA9628"/>
              </a:solidFill>
              <a:latin typeface="Swis721 Hv BT" pitchFamily="34" charset="0"/>
              <a:cs typeface="Arial" charset="0"/>
            </a:endParaRP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238125" y="6415088"/>
            <a:ext cx="8551863" cy="0"/>
          </a:xfrm>
          <a:prstGeom prst="line">
            <a:avLst/>
          </a:prstGeom>
          <a:noFill/>
          <a:ln w="38100">
            <a:solidFill>
              <a:srgbClr val="FA9628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fi-FI">
              <a:latin typeface="Swis721 Hv BT" pitchFamily="34" charset="0"/>
            </a:endParaRPr>
          </a:p>
        </p:txBody>
      </p:sp>
      <p:pic>
        <p:nvPicPr>
          <p:cNvPr id="1030" name="Kuva 6" descr="SP_logo.png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38125" y="101600"/>
            <a:ext cx="949325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Swis721 Hv BT" pitchFamily="34" charset="0"/>
          <a:ea typeface="+mj-ea"/>
          <a:cs typeface="+mj-cs"/>
        </a:defRPr>
      </a:lvl1pPr>
      <a:lvl2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Swis721 Hv BT" pitchFamily="34" charset="0"/>
        </a:defRPr>
      </a:lvl2pPr>
      <a:lvl3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Swis721 Hv BT" pitchFamily="34" charset="0"/>
        </a:defRPr>
      </a:lvl3pPr>
      <a:lvl4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Swis721 Hv BT" pitchFamily="34" charset="0"/>
        </a:defRPr>
      </a:lvl4pPr>
      <a:lvl5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Swis721 Hv BT" pitchFamily="34" charset="0"/>
        </a:defRPr>
      </a:lvl5pPr>
      <a:lvl6pPr marL="457200" algn="ctr" defTabSz="957263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6pPr>
      <a:lvl7pPr marL="914400" algn="ctr" defTabSz="957263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7pPr>
      <a:lvl8pPr marL="1371600" algn="ctr" defTabSz="957263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8pPr>
      <a:lvl9pPr marL="1828800" algn="ctr" defTabSz="957263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rgbClr val="808080"/>
          </a:solidFill>
          <a:latin typeface="Swis721 Hv BT" pitchFamily="34" charset="0"/>
          <a:ea typeface="+mn-ea"/>
          <a:cs typeface="+mn-cs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rgbClr val="808080"/>
          </a:solidFill>
          <a:latin typeface="Swis721 Hv BT" pitchFamily="34" charset="0"/>
        </a:defRPr>
      </a:lvl2pPr>
      <a:lvl3pPr marL="1196975" indent="-239713" algn="l" defTabSz="957263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rgbClr val="808080"/>
          </a:solidFill>
          <a:latin typeface="Swis721 Hv BT" pitchFamily="34" charset="0"/>
        </a:defRPr>
      </a:lvl3pPr>
      <a:lvl4pPr marL="1676400" indent="-239713" algn="l" defTabSz="957263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rgbClr val="808080"/>
          </a:solidFill>
          <a:latin typeface="Swis721 Hv BT" pitchFamily="34" charset="0"/>
        </a:defRPr>
      </a:lvl4pPr>
      <a:lvl5pPr marL="2154238" indent="-238125" algn="l" defTabSz="957263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rgbClr val="808080"/>
          </a:solidFill>
          <a:latin typeface="Swis721 Hv BT" pitchFamily="34" charset="0"/>
        </a:defRPr>
      </a:lvl5pPr>
      <a:lvl6pPr marL="2611438" indent="-238125" algn="l" defTabSz="957263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68638" indent="-238125" algn="l" defTabSz="957263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25838" indent="-238125" algn="l" defTabSz="957263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983038" indent="-238125" algn="l" defTabSz="957263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5"/>
          <p:cNvSpPr>
            <a:spLocks noChangeArrowheads="1"/>
          </p:cNvSpPr>
          <p:nvPr/>
        </p:nvSpPr>
        <p:spPr bwMode="auto">
          <a:xfrm>
            <a:off x="0" y="6848475"/>
            <a:ext cx="9137650" cy="3175"/>
          </a:xfrm>
          <a:prstGeom prst="rect">
            <a:avLst/>
          </a:prstGeom>
          <a:solidFill>
            <a:schemeClr val="bg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i-FI"/>
          </a:p>
        </p:txBody>
      </p:sp>
      <p:sp>
        <p:nvSpPr>
          <p:cNvPr id="4099" name="Rectangle 26"/>
          <p:cNvSpPr>
            <a:spLocks noChangeArrowheads="1"/>
          </p:cNvSpPr>
          <p:nvPr/>
        </p:nvSpPr>
        <p:spPr bwMode="auto">
          <a:xfrm>
            <a:off x="9136063" y="0"/>
            <a:ext cx="3175" cy="6845300"/>
          </a:xfrm>
          <a:prstGeom prst="rect">
            <a:avLst/>
          </a:prstGeom>
          <a:solidFill>
            <a:schemeClr val="bg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i-FI"/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2411413" y="3429000"/>
            <a:ext cx="644366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fi-FI" sz="6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/>
            </a:r>
            <a:br>
              <a:rPr lang="fi-FI" sz="6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</a:br>
            <a:r>
              <a:rPr lang="fi-FI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/>
            </a:r>
            <a:br>
              <a:rPr lang="fi-FI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</a:br>
            <a:endParaRPr lang="fi-FI" sz="28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4101" name="Alaotsikko 6"/>
          <p:cNvSpPr>
            <a:spLocks noGrp="1"/>
          </p:cNvSpPr>
          <p:nvPr>
            <p:ph type="subTitle" idx="1"/>
          </p:nvPr>
        </p:nvSpPr>
        <p:spPr>
          <a:xfrm>
            <a:off x="1371600" y="5357813"/>
            <a:ext cx="6400800" cy="971550"/>
          </a:xfrm>
        </p:spPr>
        <p:txBody>
          <a:bodyPr/>
          <a:lstStyle/>
          <a:p>
            <a:pPr eaLnBrk="1" hangingPunct="1"/>
            <a:r>
              <a:rPr lang="fi-FI" smtClean="0">
                <a:latin typeface="Swis721 Hv BT"/>
              </a:rPr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isällön paikkamerkki 1"/>
          <p:cNvSpPr>
            <a:spLocks noGrp="1"/>
          </p:cNvSpPr>
          <p:nvPr>
            <p:ph idx="1"/>
          </p:nvPr>
        </p:nvSpPr>
        <p:spPr>
          <a:xfrm>
            <a:off x="450761" y="1571222"/>
            <a:ext cx="8236039" cy="4064291"/>
          </a:xfrm>
        </p:spPr>
        <p:txBody>
          <a:bodyPr/>
          <a:lstStyle/>
          <a:p>
            <a:r>
              <a:rPr lang="fi-FI" sz="2400" dirty="0" smtClean="0">
                <a:latin typeface="Swis721 Hv BT"/>
              </a:rPr>
              <a:t>Olimme tekemässä alihankkijoiden näkökulmasta yksittäistä tuotetta (olimme aina huonossa asemassa)</a:t>
            </a:r>
          </a:p>
          <a:p>
            <a:pPr lvl="1"/>
            <a:r>
              <a:rPr lang="fi-FI" sz="2000" dirty="0" smtClean="0">
                <a:latin typeface="Swis721 Hv BT"/>
              </a:rPr>
              <a:t>Ei kunnollista vipua, johon perustuen olisi voinut laittaa asiat kuntoon</a:t>
            </a:r>
          </a:p>
          <a:p>
            <a:r>
              <a:rPr lang="fi-FI" sz="2600" dirty="0" smtClean="0">
                <a:latin typeface="Swis721 Hv BT"/>
              </a:rPr>
              <a:t>Sopimuksien ja sopimusten valvonnan töppäykset</a:t>
            </a:r>
          </a:p>
          <a:p>
            <a:pPr lvl="1"/>
            <a:r>
              <a:rPr lang="fi-FI" sz="2200" dirty="0" smtClean="0">
                <a:latin typeface="Swis721 Hv BT"/>
              </a:rPr>
              <a:t>Yhteensä ehkä n. 500 000 € lasku</a:t>
            </a:r>
          </a:p>
          <a:p>
            <a:r>
              <a:rPr lang="fi-FI" sz="2400" dirty="0" smtClean="0">
                <a:latin typeface="Swis721 Hv BT"/>
              </a:rPr>
              <a:t>Tilanne aiheutti kuitenkin suuremman ongelman, kuin pelkkä rahallinen ongelma</a:t>
            </a:r>
            <a:endParaRPr lang="fi-FI" dirty="0" smtClean="0">
              <a:latin typeface="Swis721 Hv BT"/>
            </a:endParaRPr>
          </a:p>
          <a:p>
            <a:pPr lvl="1"/>
            <a:r>
              <a:rPr lang="fi-FI" dirty="0" smtClean="0">
                <a:latin typeface="Swis721 Hv BT"/>
              </a:rPr>
              <a:t>Yrityksen toimintaan sisään ajetun teknisen ryhmän aika meni sopimusten tekemiseen ja massiiviseen sopimusten valvontaan, silloin kun keskittyminen olisi pitänyt pystyä rajoittamaan tuotteen kehittämiseen</a:t>
            </a:r>
          </a:p>
        </p:txBody>
      </p:sp>
      <p:sp>
        <p:nvSpPr>
          <p:cNvPr id="6147" name="Otsikko 2"/>
          <p:cNvSpPr>
            <a:spLocks noGrp="1"/>
          </p:cNvSpPr>
          <p:nvPr>
            <p:ph type="title"/>
          </p:nvPr>
        </p:nvSpPr>
        <p:spPr bwMode="auto">
          <a:xfrm>
            <a:off x="219075" y="857250"/>
            <a:ext cx="8572500" cy="6429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dirty="0" smtClean="0">
                <a:latin typeface="Swis721 Hv BT"/>
              </a:rPr>
              <a:t>Mikä meni vikaan? - Sopimukset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isällön paikkamerkki 1"/>
          <p:cNvSpPr>
            <a:spLocks noGrp="1"/>
          </p:cNvSpPr>
          <p:nvPr>
            <p:ph idx="1"/>
          </p:nvPr>
        </p:nvSpPr>
        <p:spPr>
          <a:xfrm>
            <a:off x="450761" y="1571222"/>
            <a:ext cx="8236039" cy="4064291"/>
          </a:xfrm>
        </p:spPr>
        <p:txBody>
          <a:bodyPr/>
          <a:lstStyle/>
          <a:p>
            <a:r>
              <a:rPr lang="fi-FI" sz="2400" dirty="0" smtClean="0">
                <a:latin typeface="Swis721 Hv BT"/>
              </a:rPr>
              <a:t>Emme saaneet kokonaisuutta riittävän hyvään kuntoon keräämällämme rahamäärällä</a:t>
            </a:r>
          </a:p>
          <a:p>
            <a:pPr lvl="1"/>
            <a:r>
              <a:rPr lang="fi-FI" sz="2000" dirty="0" smtClean="0">
                <a:latin typeface="Swis721 Hv BT"/>
              </a:rPr>
              <a:t>2. turbiiniversiota (1. versio rikkoutui, 2. versiolla ei päästy takuuarvoihin ja koneessa esiintyi ylikuumenemisongelmia)</a:t>
            </a:r>
          </a:p>
          <a:p>
            <a:r>
              <a:rPr lang="fi-FI" sz="2400" dirty="0" smtClean="0">
                <a:latin typeface="Swis721 Hv BT"/>
              </a:rPr>
              <a:t>”</a:t>
            </a:r>
            <a:r>
              <a:rPr lang="fi-FI" sz="2400" dirty="0" err="1" smtClean="0">
                <a:latin typeface="Swis721 Hv BT"/>
              </a:rPr>
              <a:t>You</a:t>
            </a:r>
            <a:r>
              <a:rPr lang="fi-FI" sz="2400" dirty="0" smtClean="0">
                <a:latin typeface="Swis721 Hv BT"/>
              </a:rPr>
              <a:t> </a:t>
            </a:r>
            <a:r>
              <a:rPr lang="fi-FI" sz="2400" dirty="0" err="1" smtClean="0">
                <a:latin typeface="Swis721 Hv BT"/>
              </a:rPr>
              <a:t>can</a:t>
            </a:r>
            <a:r>
              <a:rPr lang="fi-FI" sz="2400" dirty="0" smtClean="0">
                <a:latin typeface="Swis721 Hv BT"/>
              </a:rPr>
              <a:t> </a:t>
            </a:r>
            <a:r>
              <a:rPr lang="fi-FI" sz="2400" dirty="0" err="1" smtClean="0">
                <a:latin typeface="Swis721 Hv BT"/>
              </a:rPr>
              <a:t>be</a:t>
            </a:r>
            <a:r>
              <a:rPr lang="fi-FI" sz="2400" dirty="0" smtClean="0">
                <a:latin typeface="Swis721 Hv BT"/>
              </a:rPr>
              <a:t> </a:t>
            </a:r>
            <a:r>
              <a:rPr lang="fi-FI" sz="2400" dirty="0" err="1" smtClean="0">
                <a:latin typeface="Swis721 Hv BT"/>
              </a:rPr>
              <a:t>totally</a:t>
            </a:r>
            <a:r>
              <a:rPr lang="fi-FI" sz="2400" dirty="0" smtClean="0">
                <a:latin typeface="Swis721 Hv BT"/>
              </a:rPr>
              <a:t> </a:t>
            </a:r>
            <a:r>
              <a:rPr lang="fi-FI" sz="2400" dirty="0" err="1" smtClean="0">
                <a:latin typeface="Swis721 Hv BT"/>
              </a:rPr>
              <a:t>rational</a:t>
            </a:r>
            <a:r>
              <a:rPr lang="fi-FI" sz="2400" dirty="0" smtClean="0">
                <a:latin typeface="Swis721 Hv BT"/>
              </a:rPr>
              <a:t> </a:t>
            </a:r>
            <a:r>
              <a:rPr lang="fi-FI" sz="2400" dirty="0" err="1" smtClean="0">
                <a:latin typeface="Swis721 Hv BT"/>
              </a:rPr>
              <a:t>with</a:t>
            </a:r>
            <a:r>
              <a:rPr lang="fi-FI" sz="2400" dirty="0" smtClean="0">
                <a:latin typeface="Swis721 Hv BT"/>
              </a:rPr>
              <a:t> a </a:t>
            </a:r>
            <a:r>
              <a:rPr lang="fi-FI" sz="2400" dirty="0" err="1" smtClean="0">
                <a:latin typeface="Swis721 Hv BT"/>
              </a:rPr>
              <a:t>machine</a:t>
            </a:r>
            <a:r>
              <a:rPr lang="fi-FI" sz="2400" dirty="0" smtClean="0">
                <a:latin typeface="Swis721 Hv BT"/>
              </a:rPr>
              <a:t>. </a:t>
            </a:r>
            <a:r>
              <a:rPr lang="fi-FI" sz="2400" dirty="0" err="1" smtClean="0">
                <a:latin typeface="Swis721 Hv BT"/>
              </a:rPr>
              <a:t>But</a:t>
            </a:r>
            <a:r>
              <a:rPr lang="fi-FI" sz="2400" dirty="0" smtClean="0">
                <a:latin typeface="Swis721 Hv BT"/>
              </a:rPr>
              <a:t> </a:t>
            </a:r>
            <a:r>
              <a:rPr lang="fi-FI" sz="2400" dirty="0" err="1" smtClean="0">
                <a:latin typeface="Swis721 Hv BT"/>
              </a:rPr>
              <a:t>if</a:t>
            </a:r>
            <a:r>
              <a:rPr lang="fi-FI" sz="2400" dirty="0" smtClean="0">
                <a:latin typeface="Swis721 Hv BT"/>
              </a:rPr>
              <a:t> </a:t>
            </a:r>
            <a:r>
              <a:rPr lang="fi-FI" sz="2400" dirty="0" err="1" smtClean="0">
                <a:latin typeface="Swis721 Hv BT"/>
              </a:rPr>
              <a:t>you</a:t>
            </a:r>
            <a:r>
              <a:rPr lang="fi-FI" sz="2400" dirty="0" smtClean="0">
                <a:latin typeface="Swis721 Hv BT"/>
              </a:rPr>
              <a:t> </a:t>
            </a:r>
            <a:r>
              <a:rPr lang="fi-FI" sz="2400" dirty="0" err="1" smtClean="0">
                <a:latin typeface="Swis721 Hv BT"/>
              </a:rPr>
              <a:t>work</a:t>
            </a:r>
            <a:r>
              <a:rPr lang="fi-FI" sz="2400" dirty="0" smtClean="0">
                <a:latin typeface="Swis721 Hv BT"/>
              </a:rPr>
              <a:t> </a:t>
            </a:r>
            <a:r>
              <a:rPr lang="fi-FI" sz="2400" dirty="0" err="1" smtClean="0">
                <a:latin typeface="Swis721 Hv BT"/>
              </a:rPr>
              <a:t>with</a:t>
            </a:r>
            <a:r>
              <a:rPr lang="fi-FI" sz="2400" dirty="0" smtClean="0">
                <a:latin typeface="Swis721 Hv BT"/>
              </a:rPr>
              <a:t> </a:t>
            </a:r>
            <a:r>
              <a:rPr lang="fi-FI" sz="2400" dirty="0" err="1" smtClean="0">
                <a:latin typeface="Swis721 Hv BT"/>
              </a:rPr>
              <a:t>people</a:t>
            </a:r>
            <a:r>
              <a:rPr lang="fi-FI" sz="2400" dirty="0" smtClean="0">
                <a:latin typeface="Swis721 Hv BT"/>
              </a:rPr>
              <a:t>, </a:t>
            </a:r>
            <a:r>
              <a:rPr lang="fi-FI" sz="2400" dirty="0" err="1" smtClean="0">
                <a:latin typeface="Swis721 Hv BT"/>
              </a:rPr>
              <a:t>often</a:t>
            </a:r>
            <a:r>
              <a:rPr lang="fi-FI" sz="2400" dirty="0" smtClean="0">
                <a:latin typeface="Swis721 Hv BT"/>
              </a:rPr>
              <a:t> </a:t>
            </a:r>
            <a:r>
              <a:rPr lang="fi-FI" sz="2400" dirty="0" err="1" smtClean="0">
                <a:latin typeface="Swis721 Hv BT"/>
              </a:rPr>
              <a:t>logic</a:t>
            </a:r>
            <a:r>
              <a:rPr lang="fi-FI" sz="2400" dirty="0" smtClean="0">
                <a:latin typeface="Swis721 Hv BT"/>
              </a:rPr>
              <a:t> </a:t>
            </a:r>
            <a:r>
              <a:rPr lang="fi-FI" sz="2400" dirty="0" err="1" smtClean="0">
                <a:latin typeface="Swis721 Hv BT"/>
              </a:rPr>
              <a:t>has</a:t>
            </a:r>
            <a:r>
              <a:rPr lang="fi-FI" sz="2400" dirty="0" smtClean="0">
                <a:latin typeface="Swis721 Hv BT"/>
              </a:rPr>
              <a:t> to </a:t>
            </a:r>
            <a:r>
              <a:rPr lang="fi-FI" sz="2400" dirty="0" err="1" smtClean="0">
                <a:latin typeface="Swis721 Hv BT"/>
              </a:rPr>
              <a:t>take</a:t>
            </a:r>
            <a:r>
              <a:rPr lang="fi-FI" sz="2400" dirty="0" smtClean="0">
                <a:latin typeface="Swis721 Hv BT"/>
              </a:rPr>
              <a:t> a </a:t>
            </a:r>
            <a:r>
              <a:rPr lang="fi-FI" sz="2400" dirty="0" err="1" smtClean="0">
                <a:latin typeface="Swis721 Hv BT"/>
              </a:rPr>
              <a:t>backseat</a:t>
            </a:r>
            <a:r>
              <a:rPr lang="fi-FI" sz="2400" dirty="0" smtClean="0">
                <a:latin typeface="Swis721 Hv BT"/>
              </a:rPr>
              <a:t> to </a:t>
            </a:r>
            <a:r>
              <a:rPr lang="fi-FI" sz="2400" dirty="0" err="1" smtClean="0">
                <a:latin typeface="Swis721 Hv BT"/>
              </a:rPr>
              <a:t>understanding</a:t>
            </a:r>
            <a:r>
              <a:rPr lang="fi-FI" sz="2400" dirty="0" smtClean="0">
                <a:latin typeface="Swis721 Hv BT"/>
              </a:rPr>
              <a:t>.”, Akio Morita, </a:t>
            </a:r>
            <a:r>
              <a:rPr lang="fi-FI" sz="2400" dirty="0" err="1" smtClean="0">
                <a:latin typeface="Swis721 Hv BT"/>
              </a:rPr>
              <a:t>founder</a:t>
            </a:r>
            <a:r>
              <a:rPr lang="fi-FI" sz="2400" dirty="0" smtClean="0">
                <a:latin typeface="Swis721 Hv BT"/>
              </a:rPr>
              <a:t> of Sony</a:t>
            </a:r>
          </a:p>
          <a:p>
            <a:pPr lvl="1"/>
            <a:r>
              <a:rPr lang="fi-FI" dirty="0" smtClean="0">
                <a:latin typeface="Swis721 Hv BT"/>
              </a:rPr>
              <a:t>Olimme tekemässä tuotetta ihmisten kanssa, jotka eivät toimineet tuotteen tekemiseen vaadittavalla rationaalisuustasolla ja joihin tiimillämme ei ollut riittävästi valtaa</a:t>
            </a:r>
          </a:p>
        </p:txBody>
      </p:sp>
      <p:sp>
        <p:nvSpPr>
          <p:cNvPr id="6147" name="Otsikko 2"/>
          <p:cNvSpPr>
            <a:spLocks noGrp="1"/>
          </p:cNvSpPr>
          <p:nvPr>
            <p:ph type="title"/>
          </p:nvPr>
        </p:nvSpPr>
        <p:spPr bwMode="auto">
          <a:xfrm>
            <a:off x="219075" y="857250"/>
            <a:ext cx="8572500" cy="6429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dirty="0" smtClean="0">
                <a:latin typeface="Swis721 Hv BT"/>
              </a:rPr>
              <a:t>Mikä meni todella vikaan?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isällön paikkamerkki 1"/>
          <p:cNvSpPr>
            <a:spLocks noGrp="1"/>
          </p:cNvSpPr>
          <p:nvPr>
            <p:ph idx="1"/>
          </p:nvPr>
        </p:nvSpPr>
        <p:spPr>
          <a:xfrm>
            <a:off x="450761" y="1571222"/>
            <a:ext cx="8236039" cy="4064291"/>
          </a:xfrm>
        </p:spPr>
        <p:txBody>
          <a:bodyPr/>
          <a:lstStyle/>
          <a:p>
            <a:r>
              <a:rPr lang="fi-FI" sz="2400" dirty="0" smtClean="0">
                <a:latin typeface="Swis721 Hv BT"/>
              </a:rPr>
              <a:t>=&gt; Tuote olisi pitänyt saada aikaiseksi vähemmillä laiteversioilla</a:t>
            </a:r>
          </a:p>
          <a:p>
            <a:r>
              <a:rPr lang="fi-FI" sz="2400" dirty="0" smtClean="0">
                <a:latin typeface="Swis721 Hv BT"/>
              </a:rPr>
              <a:t>Aivoriihi</a:t>
            </a:r>
          </a:p>
          <a:p>
            <a:r>
              <a:rPr lang="fi-FI" sz="2400" dirty="0" err="1" smtClean="0">
                <a:latin typeface="Swis721 Hv BT"/>
              </a:rPr>
              <a:t>Mind-map</a:t>
            </a:r>
            <a:endParaRPr lang="fi-FI" sz="2400" dirty="0" smtClean="0">
              <a:latin typeface="Swis721 Hv BT"/>
            </a:endParaRPr>
          </a:p>
          <a:p>
            <a:r>
              <a:rPr lang="fi-FI" sz="2400" dirty="0" smtClean="0">
                <a:latin typeface="Swis721 Hv BT"/>
              </a:rPr>
              <a:t>VDI 2222 + Delphi</a:t>
            </a:r>
          </a:p>
          <a:p>
            <a:r>
              <a:rPr lang="fi-FI" sz="2400" dirty="0" smtClean="0">
                <a:latin typeface="Swis721 Hv BT"/>
              </a:rPr>
              <a:t>Vaatimuslista</a:t>
            </a:r>
          </a:p>
          <a:p>
            <a:r>
              <a:rPr lang="fi-FI" sz="2400" dirty="0" smtClean="0">
                <a:latin typeface="Swis721 Hv BT"/>
              </a:rPr>
              <a:t>Ratkaisunhakumatriisi</a:t>
            </a:r>
          </a:p>
          <a:p>
            <a:r>
              <a:rPr lang="fi-FI" sz="2400" dirty="0" smtClean="0">
                <a:latin typeface="Swis721 Hv BT"/>
              </a:rPr>
              <a:t>Mallinnus, piirto</a:t>
            </a:r>
            <a:br>
              <a:rPr lang="fi-FI" sz="2400" dirty="0" smtClean="0">
                <a:latin typeface="Swis721 Hv BT"/>
              </a:rPr>
            </a:br>
            <a:r>
              <a:rPr lang="fi-FI" sz="2400" dirty="0" smtClean="0">
                <a:latin typeface="Swis721 Hv BT"/>
              </a:rPr>
              <a:t>ja hankinta</a:t>
            </a:r>
          </a:p>
          <a:p>
            <a:endParaRPr lang="fi-FI" dirty="0" smtClean="0">
              <a:latin typeface="Swis721 Hv BT"/>
            </a:endParaRPr>
          </a:p>
        </p:txBody>
      </p:sp>
      <p:sp>
        <p:nvSpPr>
          <p:cNvPr id="6147" name="Otsikko 2"/>
          <p:cNvSpPr>
            <a:spLocks noGrp="1"/>
          </p:cNvSpPr>
          <p:nvPr>
            <p:ph type="title"/>
          </p:nvPr>
        </p:nvSpPr>
        <p:spPr bwMode="auto">
          <a:xfrm>
            <a:off x="219075" y="857250"/>
            <a:ext cx="8572500" cy="6429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dirty="0" smtClean="0">
                <a:latin typeface="Swis721 Hv BT"/>
              </a:rPr>
              <a:t>Mikä meni todella vikaan?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57575" y="4706937"/>
            <a:ext cx="54864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60750" y="2301876"/>
            <a:ext cx="55118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isällön paikkamerkki 1"/>
          <p:cNvSpPr>
            <a:spLocks noGrp="1"/>
          </p:cNvSpPr>
          <p:nvPr>
            <p:ph idx="1"/>
          </p:nvPr>
        </p:nvSpPr>
        <p:spPr>
          <a:xfrm>
            <a:off x="450761" y="1571222"/>
            <a:ext cx="8236039" cy="4064291"/>
          </a:xfrm>
        </p:spPr>
        <p:txBody>
          <a:bodyPr/>
          <a:lstStyle/>
          <a:p>
            <a:r>
              <a:rPr lang="fi-FI" sz="2400" dirty="0" smtClean="0">
                <a:latin typeface="Swis721 Hv BT"/>
              </a:rPr>
              <a:t>Päälle, pois päältä, päälle</a:t>
            </a:r>
          </a:p>
          <a:p>
            <a:pPr lvl="1"/>
            <a:r>
              <a:rPr lang="fi-FI" dirty="0" smtClean="0">
                <a:latin typeface="Swis721 Hv BT"/>
              </a:rPr>
              <a:t>Välillä 08/2005 – 08/2012 </a:t>
            </a:r>
            <a:r>
              <a:rPr lang="fi-FI" dirty="0" err="1" smtClean="0">
                <a:latin typeface="Swis721 Hv BT"/>
              </a:rPr>
              <a:t>Savonia</a:t>
            </a:r>
            <a:r>
              <a:rPr lang="fi-FI" dirty="0" smtClean="0">
                <a:latin typeface="Swis721 Hv BT"/>
              </a:rPr>
              <a:t> Power Oy:llä oli toimintaa kolmessa jaksossa yhteensä 4 v ja 3 kk – loppu aika meni rahoituksen etsimiseen</a:t>
            </a:r>
          </a:p>
          <a:p>
            <a:pPr lvl="2"/>
            <a:r>
              <a:rPr lang="fi-FI" dirty="0" smtClean="0">
                <a:latin typeface="Swis721 Hv BT"/>
              </a:rPr>
              <a:t>Nopeimmillaan rahoitus saatiin 9 kk:ssa ja pisimmillään rahoitusjärjestelyssä meni 13 kk</a:t>
            </a:r>
          </a:p>
          <a:p>
            <a:pPr lvl="2"/>
            <a:r>
              <a:rPr lang="fi-FI" dirty="0" smtClean="0">
                <a:latin typeface="Swis721 Hv BT"/>
              </a:rPr>
              <a:t>Suurimman osan näistä rahoituksen etsintäajoista henkilöstö oli lomautettuna</a:t>
            </a:r>
          </a:p>
          <a:p>
            <a:r>
              <a:rPr lang="fi-FI" sz="2000" dirty="0" smtClean="0">
                <a:latin typeface="Swis721 Hv BT"/>
              </a:rPr>
              <a:t>Yrityksen kohtalon sinetöi lopulta se, että henkilöomistajilla oli </a:t>
            </a:r>
            <a:r>
              <a:rPr lang="fi-FI" sz="2000" dirty="0" err="1" smtClean="0">
                <a:latin typeface="Swis721 Hv BT"/>
              </a:rPr>
              <a:t>Finnveran</a:t>
            </a:r>
            <a:r>
              <a:rPr lang="fi-FI" sz="2000" dirty="0" smtClean="0">
                <a:latin typeface="Swis721 Hv BT"/>
              </a:rPr>
              <a:t> lainat tapissaan, eikä ollut mahdollista/kiinnostusta enää kasvattaa henkilökohtaista riskiä</a:t>
            </a:r>
          </a:p>
          <a:p>
            <a:pPr lvl="2"/>
            <a:r>
              <a:rPr lang="fi-FI" sz="1800" dirty="0" smtClean="0">
                <a:latin typeface="Swis721 Hv BT"/>
              </a:rPr>
              <a:t>=&gt; sijoittajat odottavat  uskonvahvistuksena sijoitukselleen henkilöomistajilta mittavaa lisäsijoitusta</a:t>
            </a:r>
          </a:p>
        </p:txBody>
      </p:sp>
      <p:sp>
        <p:nvSpPr>
          <p:cNvPr id="6147" name="Otsikko 2"/>
          <p:cNvSpPr>
            <a:spLocks noGrp="1"/>
          </p:cNvSpPr>
          <p:nvPr>
            <p:ph type="title"/>
          </p:nvPr>
        </p:nvSpPr>
        <p:spPr bwMode="auto">
          <a:xfrm>
            <a:off x="219075" y="857250"/>
            <a:ext cx="8572500" cy="6429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dirty="0" smtClean="0">
                <a:latin typeface="Swis721 Hv BT"/>
              </a:rPr>
              <a:t>Mikä meni todella vikaan?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isällön paikkamerkki 1"/>
          <p:cNvSpPr>
            <a:spLocks noGrp="1"/>
          </p:cNvSpPr>
          <p:nvPr>
            <p:ph idx="1"/>
          </p:nvPr>
        </p:nvSpPr>
        <p:spPr>
          <a:xfrm>
            <a:off x="450761" y="1571222"/>
            <a:ext cx="8236039" cy="4064291"/>
          </a:xfrm>
        </p:spPr>
        <p:txBody>
          <a:bodyPr/>
          <a:lstStyle/>
          <a:p>
            <a:r>
              <a:rPr lang="fi-FI" sz="2400" dirty="0" smtClean="0">
                <a:latin typeface="Swis721 Hv BT"/>
              </a:rPr>
              <a:t>Murphyn laki – ”</a:t>
            </a:r>
            <a:r>
              <a:rPr lang="fi-FI" sz="2400" i="1" dirty="0" smtClean="0"/>
              <a:t> Jos jokin voi mennä pieleen, se menee pieleen!</a:t>
            </a:r>
            <a:r>
              <a:rPr lang="fi-FI" sz="2400" dirty="0" smtClean="0">
                <a:latin typeface="Swis721 Hv BT"/>
              </a:rPr>
              <a:t>”</a:t>
            </a:r>
          </a:p>
          <a:p>
            <a:pPr lvl="1"/>
            <a:r>
              <a:rPr lang="fi-FI" sz="2000" dirty="0" smtClean="0">
                <a:latin typeface="Swis721 Hv BT"/>
              </a:rPr>
              <a:t>Toukokuussa 2011 rahat olivat jo aikaa sitten loppuneet</a:t>
            </a:r>
          </a:p>
          <a:p>
            <a:pPr lvl="1"/>
            <a:r>
              <a:rPr lang="fi-FI" sz="2000" dirty="0" smtClean="0">
                <a:latin typeface="Swis721 Hv BT"/>
              </a:rPr>
              <a:t>Tietyt osajärjestelmät olivat tulleet takuusta ja testipaikalta löytyi ajoaikaa viileän sääjakson aikana</a:t>
            </a:r>
          </a:p>
          <a:p>
            <a:pPr lvl="1"/>
            <a:r>
              <a:rPr lang="fi-FI" sz="2000" dirty="0" smtClean="0">
                <a:latin typeface="Swis721 Hv BT"/>
              </a:rPr>
              <a:t>Ajoimme omilla kustannuksilla viikonlopuksi testaamaan testipaikalle</a:t>
            </a:r>
          </a:p>
          <a:p>
            <a:pPr lvl="1"/>
            <a:r>
              <a:rPr lang="fi-FI" sz="2000" dirty="0" smtClean="0">
                <a:latin typeface="Swis721 Hv BT"/>
              </a:rPr>
              <a:t>Saavuttuamme, kävimme laittamassa illasta laitteet kuntoon seuraavan päivän testejä varten ja menimme hotellille nukkumaan </a:t>
            </a:r>
          </a:p>
          <a:p>
            <a:pPr lvl="1"/>
            <a:r>
              <a:rPr lang="fi-FI" sz="2000" dirty="0" smtClean="0">
                <a:latin typeface="Swis721 Hv BT"/>
              </a:rPr>
              <a:t>Seuraavana aamuna saavuttuamme testipaikalle, saimme kuulla, että polttoainesiilossa oli syttynyt tulipalo ja vahingoittanut laitteistoja</a:t>
            </a:r>
          </a:p>
          <a:p>
            <a:pPr lvl="2"/>
            <a:r>
              <a:rPr lang="fi-FI" sz="1800" dirty="0" smtClean="0">
                <a:latin typeface="Swis721 Hv BT"/>
              </a:rPr>
              <a:t>Seuraava mahdollinen testikerta oli n. puolen vuoden kuluttua!</a:t>
            </a:r>
          </a:p>
        </p:txBody>
      </p:sp>
      <p:sp>
        <p:nvSpPr>
          <p:cNvPr id="6147" name="Otsikko 2"/>
          <p:cNvSpPr>
            <a:spLocks noGrp="1"/>
          </p:cNvSpPr>
          <p:nvPr>
            <p:ph type="title"/>
          </p:nvPr>
        </p:nvSpPr>
        <p:spPr bwMode="auto">
          <a:xfrm>
            <a:off x="219075" y="857250"/>
            <a:ext cx="8572500" cy="6429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dirty="0" smtClean="0">
                <a:latin typeface="Swis721 Hv BT"/>
              </a:rPr>
              <a:t>Viimeinen isku!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isällön paikkamerkki 1"/>
          <p:cNvSpPr>
            <a:spLocks noGrp="1"/>
          </p:cNvSpPr>
          <p:nvPr>
            <p:ph idx="1"/>
          </p:nvPr>
        </p:nvSpPr>
        <p:spPr>
          <a:xfrm>
            <a:off x="450761" y="1571222"/>
            <a:ext cx="8236039" cy="4064291"/>
          </a:xfrm>
        </p:spPr>
        <p:txBody>
          <a:bodyPr/>
          <a:lstStyle/>
          <a:p>
            <a:r>
              <a:rPr lang="fi-FI" dirty="0" smtClean="0">
                <a:latin typeface="Swis721 Hv BT"/>
              </a:rPr>
              <a:t>Miten paljon ja pitkään nollan alla voi vielä puuhata</a:t>
            </a:r>
          </a:p>
          <a:p>
            <a:pPr lvl="1"/>
            <a:r>
              <a:rPr lang="fi-FI" dirty="0" smtClean="0">
                <a:latin typeface="Swis721 Hv BT"/>
              </a:rPr>
              <a:t>Velkojien kanssa järkevästi sopimalla pystyy yritys toimimaan huomattavan pitkän ajan</a:t>
            </a:r>
          </a:p>
          <a:p>
            <a:pPr lvl="1"/>
            <a:r>
              <a:rPr lang="fi-FI" dirty="0" smtClean="0">
                <a:latin typeface="Swis721 Hv BT"/>
              </a:rPr>
              <a:t>Hätäilimme viimeisten rahoituskontaktien kanssa, kun luulimme konkurssin olevan lähellä</a:t>
            </a:r>
            <a:endParaRPr lang="fi-FI" sz="2400" dirty="0" smtClean="0">
              <a:latin typeface="Swis721 Hv BT"/>
            </a:endParaRPr>
          </a:p>
          <a:p>
            <a:r>
              <a:rPr lang="fi-FI" dirty="0" smtClean="0">
                <a:latin typeface="Swis721 Hv BT"/>
              </a:rPr>
              <a:t>Liian suuri, mutta samalla liian pieni tuote</a:t>
            </a:r>
          </a:p>
          <a:p>
            <a:pPr lvl="1"/>
            <a:r>
              <a:rPr lang="fi-FI" dirty="0" smtClean="0">
                <a:latin typeface="Swis721 Hv BT"/>
              </a:rPr>
              <a:t>Tuotteen kokoluokka oli sellainen, että isot teolliset toimijat eivät olleet kauhean kiinnostuneita</a:t>
            </a:r>
          </a:p>
          <a:p>
            <a:pPr lvl="1"/>
            <a:r>
              <a:rPr lang="fi-FI" dirty="0" smtClean="0">
                <a:latin typeface="Swis721 Hv BT"/>
              </a:rPr>
              <a:t>Mutta samalla tuote oli aivan liian suuri kehitettäväksi ”autotallissa”</a:t>
            </a:r>
          </a:p>
        </p:txBody>
      </p:sp>
      <p:sp>
        <p:nvSpPr>
          <p:cNvPr id="6147" name="Otsikko 2"/>
          <p:cNvSpPr>
            <a:spLocks noGrp="1"/>
          </p:cNvSpPr>
          <p:nvPr>
            <p:ph type="title"/>
          </p:nvPr>
        </p:nvSpPr>
        <p:spPr bwMode="auto">
          <a:xfrm>
            <a:off x="219075" y="857250"/>
            <a:ext cx="8572500" cy="6429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dirty="0" smtClean="0">
                <a:latin typeface="Swis721 Hv BT"/>
              </a:rPr>
              <a:t>Tapauksesta opittua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isällön paikkamerkki 1"/>
          <p:cNvSpPr>
            <a:spLocks noGrp="1"/>
          </p:cNvSpPr>
          <p:nvPr>
            <p:ph idx="1"/>
          </p:nvPr>
        </p:nvSpPr>
        <p:spPr>
          <a:xfrm>
            <a:off x="450761" y="1571222"/>
            <a:ext cx="8236039" cy="4064291"/>
          </a:xfrm>
        </p:spPr>
        <p:txBody>
          <a:bodyPr/>
          <a:lstStyle/>
          <a:p>
            <a:r>
              <a:rPr lang="fi-FI" dirty="0" smtClean="0">
                <a:latin typeface="Swis721 Hv BT"/>
              </a:rPr>
              <a:t>Oikeanlainen tiimi</a:t>
            </a:r>
          </a:p>
          <a:p>
            <a:pPr lvl="1"/>
            <a:r>
              <a:rPr lang="fi-FI" dirty="0" smtClean="0">
                <a:latin typeface="Swis721 Hv BT"/>
              </a:rPr>
              <a:t>Tiimin jäsenet kyllä venyivät, mutta tiimi ei ollut sellainen, jonka kanssa olisi jääty töidenkin jälkeen ”puuhastelemaan jotain”</a:t>
            </a:r>
          </a:p>
          <a:p>
            <a:pPr lvl="2"/>
            <a:r>
              <a:rPr lang="fi-FI" dirty="0" smtClean="0">
                <a:latin typeface="Swis721 Hv BT"/>
              </a:rPr>
              <a:t>Ihmeet jäivät tekemättä, kun valtava into ja yhteenkuuluvuuden tuntu jäivät puuttumaan</a:t>
            </a:r>
          </a:p>
          <a:p>
            <a:pPr lvl="1"/>
            <a:r>
              <a:rPr lang="fi-FI" dirty="0" smtClean="0">
                <a:latin typeface="Swis721 Hv BT"/>
              </a:rPr>
              <a:t>Tätä varsinkin rahoittajat nykyään seuraavat tarkasti</a:t>
            </a:r>
          </a:p>
          <a:p>
            <a:r>
              <a:rPr lang="fi-FI" dirty="0" smtClean="0">
                <a:latin typeface="Swis721 Hv BT"/>
              </a:rPr>
              <a:t>Oikeanlainen tuotekehitystapa</a:t>
            </a:r>
          </a:p>
          <a:p>
            <a:pPr lvl="1"/>
            <a:r>
              <a:rPr lang="fi-FI" dirty="0" smtClean="0">
                <a:latin typeface="Swis721 Hv BT"/>
              </a:rPr>
              <a:t>Toiminnan epäonnistuminen kulminoitui tähän</a:t>
            </a:r>
          </a:p>
          <a:p>
            <a:pPr lvl="1"/>
            <a:r>
              <a:rPr lang="fi-FI" dirty="0" smtClean="0">
                <a:latin typeface="Swis721 Hv BT"/>
              </a:rPr>
              <a:t>Vähemmillä tuotteen </a:t>
            </a:r>
            <a:r>
              <a:rPr lang="fi-FI" dirty="0" err="1" smtClean="0">
                <a:latin typeface="Swis721 Hv BT"/>
              </a:rPr>
              <a:t>kehitysiteraatiokerroilla</a:t>
            </a:r>
            <a:r>
              <a:rPr lang="fi-FI" dirty="0" smtClean="0">
                <a:latin typeface="Swis721 Hv BT"/>
              </a:rPr>
              <a:t> olisi tullut päästä ”maaliin” saakka</a:t>
            </a:r>
          </a:p>
        </p:txBody>
      </p:sp>
      <p:sp>
        <p:nvSpPr>
          <p:cNvPr id="6147" name="Otsikko 2"/>
          <p:cNvSpPr>
            <a:spLocks noGrp="1"/>
          </p:cNvSpPr>
          <p:nvPr>
            <p:ph type="title"/>
          </p:nvPr>
        </p:nvSpPr>
        <p:spPr bwMode="auto">
          <a:xfrm>
            <a:off x="219075" y="857250"/>
            <a:ext cx="8572500" cy="6429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dirty="0" smtClean="0">
                <a:latin typeface="Swis721 Hv BT"/>
              </a:rPr>
              <a:t>Tapauksesta opittua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isällön paikkamerkki 1"/>
          <p:cNvSpPr>
            <a:spLocks noGrp="1"/>
          </p:cNvSpPr>
          <p:nvPr>
            <p:ph idx="1"/>
          </p:nvPr>
        </p:nvSpPr>
        <p:spPr>
          <a:xfrm>
            <a:off x="450761" y="1571222"/>
            <a:ext cx="8236039" cy="4064291"/>
          </a:xfrm>
        </p:spPr>
        <p:txBody>
          <a:bodyPr/>
          <a:lstStyle/>
          <a:p>
            <a:r>
              <a:rPr lang="fi-FI" sz="2600" dirty="0" smtClean="0">
                <a:latin typeface="Swis721 Hv BT"/>
              </a:rPr>
              <a:t>Parempi sopimuksienvalvonta takaa työrauhan</a:t>
            </a:r>
          </a:p>
          <a:p>
            <a:pPr lvl="1"/>
            <a:r>
              <a:rPr lang="fi-FI" dirty="0" smtClean="0">
                <a:latin typeface="Swis721 Hv BT"/>
              </a:rPr>
              <a:t>Liian paljon opettelua sopimusten ja sopimusten valvonnan kanssa</a:t>
            </a:r>
          </a:p>
          <a:p>
            <a:pPr lvl="2"/>
            <a:r>
              <a:rPr lang="fi-FI" dirty="0" smtClean="0">
                <a:latin typeface="Swis721 Hv BT"/>
              </a:rPr>
              <a:t>=&gt; Työpäivistä tuli pirstaleisia ja se vaikutti kehitystyön laatuun merkittävästi</a:t>
            </a:r>
          </a:p>
          <a:p>
            <a:r>
              <a:rPr lang="fi-FI" sz="2600" dirty="0" smtClean="0">
                <a:latin typeface="Swis721 Hv BT"/>
              </a:rPr>
              <a:t>Tekes ja </a:t>
            </a:r>
            <a:r>
              <a:rPr lang="fi-FI" sz="2600" dirty="0" err="1" smtClean="0">
                <a:latin typeface="Swis721 Hv BT"/>
              </a:rPr>
              <a:t>Finnvera</a:t>
            </a:r>
            <a:r>
              <a:rPr lang="fi-FI" sz="2600" dirty="0" smtClean="0">
                <a:latin typeface="Swis721 Hv BT"/>
              </a:rPr>
              <a:t> mielellään alirahoittavat (leikkaavat rahoitushakemuksissa haettuja summia)</a:t>
            </a:r>
          </a:p>
          <a:p>
            <a:pPr lvl="1"/>
            <a:r>
              <a:rPr lang="fi-FI" sz="2000" dirty="0" smtClean="0">
                <a:latin typeface="Swis721 Hv BT"/>
              </a:rPr>
              <a:t>Gaselliyritykseksi on vaikeaa päästä =&gt; liiketoiminnassa olisi tullut olla osa-alueita, joilla tehdä rahaa silloin kun tuotekehitys oli vaikeuksissa</a:t>
            </a:r>
          </a:p>
          <a:p>
            <a:r>
              <a:rPr lang="fi-FI" dirty="0" smtClean="0">
                <a:latin typeface="Swis721 Hv BT"/>
              </a:rPr>
              <a:t>”</a:t>
            </a:r>
            <a:r>
              <a:rPr lang="fi-FI" dirty="0" err="1" smtClean="0">
                <a:latin typeface="Swis721 Hv BT"/>
              </a:rPr>
              <a:t>Keep</a:t>
            </a:r>
            <a:r>
              <a:rPr lang="fi-FI" dirty="0" smtClean="0">
                <a:latin typeface="Swis721 Hv BT"/>
              </a:rPr>
              <a:t> </a:t>
            </a:r>
            <a:r>
              <a:rPr lang="fi-FI" dirty="0" err="1" smtClean="0">
                <a:latin typeface="Swis721 Hv BT"/>
              </a:rPr>
              <a:t>it</a:t>
            </a:r>
            <a:r>
              <a:rPr lang="fi-FI" dirty="0" smtClean="0">
                <a:latin typeface="Swis721 Hv BT"/>
              </a:rPr>
              <a:t> </a:t>
            </a:r>
            <a:r>
              <a:rPr lang="fi-FI" dirty="0" err="1" smtClean="0">
                <a:latin typeface="Swis721 Hv BT"/>
              </a:rPr>
              <a:t>simple</a:t>
            </a:r>
            <a:r>
              <a:rPr lang="fi-FI" dirty="0" smtClean="0">
                <a:latin typeface="Swis721 Hv BT"/>
              </a:rPr>
              <a:t>!”</a:t>
            </a:r>
          </a:p>
          <a:p>
            <a:pPr lvl="1"/>
            <a:endParaRPr lang="fi-FI" dirty="0" smtClean="0">
              <a:latin typeface="Swis721 Hv BT"/>
            </a:endParaRPr>
          </a:p>
        </p:txBody>
      </p:sp>
      <p:sp>
        <p:nvSpPr>
          <p:cNvPr id="6147" name="Otsikko 2"/>
          <p:cNvSpPr>
            <a:spLocks noGrp="1"/>
          </p:cNvSpPr>
          <p:nvPr>
            <p:ph type="title"/>
          </p:nvPr>
        </p:nvSpPr>
        <p:spPr bwMode="auto">
          <a:xfrm>
            <a:off x="219075" y="857250"/>
            <a:ext cx="8572500" cy="6429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dirty="0" smtClean="0">
                <a:latin typeface="Swis721 Hv BT"/>
              </a:rPr>
              <a:t>Tapauksesta opittua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tsikko 2"/>
          <p:cNvSpPr>
            <a:spLocks noGrp="1"/>
          </p:cNvSpPr>
          <p:nvPr>
            <p:ph type="title"/>
          </p:nvPr>
        </p:nvSpPr>
        <p:spPr bwMode="auto">
          <a:xfrm>
            <a:off x="231954" y="2763324"/>
            <a:ext cx="8572500" cy="6429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sz="9600" dirty="0" smtClean="0">
                <a:latin typeface="Swis721 Hv BT"/>
              </a:rPr>
              <a:t> KIITOS!</a:t>
            </a:r>
          </a:p>
        </p:txBody>
      </p:sp>
    </p:spTree>
    <p:extLst>
      <p:ext uri="{BB962C8B-B14F-4D97-AF65-F5344CB8AC3E}">
        <p14:creationId xmlns:p14="http://schemas.microsoft.com/office/powerpoint/2010/main" val="2015279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Otsikko 2"/>
          <p:cNvSpPr>
            <a:spLocks noGrp="1"/>
          </p:cNvSpPr>
          <p:nvPr>
            <p:ph type="title"/>
          </p:nvPr>
        </p:nvSpPr>
        <p:spPr bwMode="auto">
          <a:xfrm>
            <a:off x="204787" y="2571749"/>
            <a:ext cx="8572500" cy="6429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sz="4000" dirty="0" smtClean="0">
                <a:latin typeface="Swis721 Hv BT"/>
              </a:rPr>
              <a:t>Case 2:</a:t>
            </a:r>
            <a:br>
              <a:rPr lang="fi-FI" sz="4000" dirty="0" smtClean="0">
                <a:latin typeface="Swis721 Hv BT"/>
              </a:rPr>
            </a:br>
            <a:r>
              <a:rPr lang="fi-FI" sz="4000" dirty="0" smtClean="0">
                <a:latin typeface="Swis721 Hv BT"/>
              </a:rPr>
              <a:t>Kun projekti täyttyy ongelmista ja</a:t>
            </a:r>
            <a:br>
              <a:rPr lang="fi-FI" sz="4000" dirty="0" smtClean="0">
                <a:latin typeface="Swis721 Hv BT"/>
              </a:rPr>
            </a:br>
            <a:r>
              <a:rPr lang="fi-FI" sz="4000" dirty="0" smtClean="0">
                <a:latin typeface="Swis721 Hv BT"/>
              </a:rPr>
              <a:t>rahahanat sulkeutuvat</a:t>
            </a:r>
          </a:p>
        </p:txBody>
      </p:sp>
      <p:sp>
        <p:nvSpPr>
          <p:cNvPr id="6148" name="Tekstikehys 3"/>
          <p:cNvSpPr txBox="1">
            <a:spLocks noChangeArrowheads="1"/>
          </p:cNvSpPr>
          <p:nvPr/>
        </p:nvSpPr>
        <p:spPr bwMode="auto">
          <a:xfrm>
            <a:off x="8643938" y="5929313"/>
            <a:ext cx="3508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i-FI" sz="1800">
                <a:solidFill>
                  <a:srgbClr val="808080"/>
                </a:solidFill>
              </a:rPr>
              <a:t>C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isällön paikkamerkki 1"/>
          <p:cNvSpPr>
            <a:spLocks noGrp="1"/>
          </p:cNvSpPr>
          <p:nvPr>
            <p:ph idx="1"/>
          </p:nvPr>
        </p:nvSpPr>
        <p:spPr>
          <a:xfrm>
            <a:off x="457200" y="1689100"/>
            <a:ext cx="8229600" cy="4525963"/>
          </a:xfrm>
        </p:spPr>
        <p:txBody>
          <a:bodyPr/>
          <a:lstStyle/>
          <a:p>
            <a:r>
              <a:rPr lang="fi-FI" sz="2400" dirty="0" smtClean="0">
                <a:latin typeface="Swis721 Hv BT"/>
              </a:rPr>
              <a:t>Pienen kokoluokan voimalaitoskonsepti ja suurnopeusturbiiniteknologia kehitettiin Lappeenrannan teknillisessä yliopistossa (LUT)</a:t>
            </a:r>
          </a:p>
          <a:p>
            <a:r>
              <a:rPr lang="fi-FI" sz="2400" dirty="0" smtClean="0">
                <a:latin typeface="Swis721 Hv BT"/>
              </a:rPr>
              <a:t>Pienen kokoluokan voimalaitoksen kannattavuutta tutkittiin Varkaudessa vuonna 2003 ja </a:t>
            </a:r>
            <a:r>
              <a:rPr lang="fi-FI" sz="2400" dirty="0" err="1" smtClean="0">
                <a:latin typeface="Swis721 Hv BT"/>
              </a:rPr>
              <a:t>Savonia</a:t>
            </a:r>
            <a:r>
              <a:rPr lang="fi-FI" sz="2400" dirty="0" smtClean="0">
                <a:latin typeface="Swis721 Hv BT"/>
              </a:rPr>
              <a:t> Power Oy perustettiin 2005 kehittämään ja tuotteistamaan pienen kokoluokan </a:t>
            </a:r>
            <a:r>
              <a:rPr lang="fi-FI" sz="2400" dirty="0" err="1" smtClean="0">
                <a:latin typeface="Swis721 Hv BT"/>
              </a:rPr>
              <a:t>CHP-voimalaitos</a:t>
            </a:r>
            <a:r>
              <a:rPr lang="fi-FI" sz="2400" dirty="0" smtClean="0">
                <a:latin typeface="Swis721 Hv BT"/>
              </a:rPr>
              <a:t> </a:t>
            </a:r>
            <a:r>
              <a:rPr lang="fi-FI" sz="2400" dirty="0" err="1" smtClean="0">
                <a:latin typeface="Swis721 Hv BT"/>
              </a:rPr>
              <a:t>LUTin</a:t>
            </a:r>
            <a:r>
              <a:rPr lang="fi-FI" sz="2400" dirty="0" smtClean="0">
                <a:latin typeface="Swis721 Hv BT"/>
              </a:rPr>
              <a:t> konseptin pohjalta</a:t>
            </a:r>
          </a:p>
          <a:p>
            <a:r>
              <a:rPr lang="fi-FI" sz="2400" dirty="0" err="1" smtClean="0">
                <a:latin typeface="Swis721 Hv BT"/>
              </a:rPr>
              <a:t>Savonia</a:t>
            </a:r>
            <a:r>
              <a:rPr lang="fi-FI" sz="2400" dirty="0" smtClean="0">
                <a:latin typeface="Swis721 Hv BT"/>
              </a:rPr>
              <a:t> Power työllisti 6 - 10 henkilöä erilaisissa työtehtävissä: suunnittelu &amp; määrittely, kokoonpano &amp; käyttöönotto sekä hallinto</a:t>
            </a:r>
          </a:p>
          <a:p>
            <a:r>
              <a:rPr lang="fi-FI" sz="2400" dirty="0" err="1" smtClean="0">
                <a:latin typeface="Swis721 Hv BT"/>
              </a:rPr>
              <a:t>Savonia</a:t>
            </a:r>
            <a:r>
              <a:rPr lang="fi-FI" sz="2400" dirty="0" smtClean="0">
                <a:latin typeface="Swis721 Hv BT"/>
              </a:rPr>
              <a:t> Power asetettiin konkurssiin 08/12</a:t>
            </a:r>
          </a:p>
        </p:txBody>
      </p:sp>
      <p:sp>
        <p:nvSpPr>
          <p:cNvPr id="6147" name="Otsikko 2"/>
          <p:cNvSpPr>
            <a:spLocks noGrp="1"/>
          </p:cNvSpPr>
          <p:nvPr>
            <p:ph type="title"/>
          </p:nvPr>
        </p:nvSpPr>
        <p:spPr bwMode="auto">
          <a:xfrm>
            <a:off x="219075" y="857250"/>
            <a:ext cx="8572500" cy="6429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dirty="0" err="1" smtClean="0">
                <a:latin typeface="Swis721 Hv BT"/>
              </a:rPr>
              <a:t>Savonia</a:t>
            </a:r>
            <a:r>
              <a:rPr lang="fi-FI" dirty="0" smtClean="0">
                <a:latin typeface="Swis721 Hv BT"/>
              </a:rPr>
              <a:t> Power Oy - tausta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isällön paikkamerkki 1"/>
          <p:cNvSpPr>
            <a:spLocks noGrp="1"/>
          </p:cNvSpPr>
          <p:nvPr>
            <p:ph idx="1"/>
          </p:nvPr>
        </p:nvSpPr>
        <p:spPr>
          <a:xfrm>
            <a:off x="450761" y="2050760"/>
            <a:ext cx="8236039" cy="4064291"/>
          </a:xfrm>
        </p:spPr>
        <p:txBody>
          <a:bodyPr/>
          <a:lstStyle/>
          <a:p>
            <a:r>
              <a:rPr lang="fi-FI" sz="2600" dirty="0" err="1" smtClean="0">
                <a:latin typeface="Swis721 Hv BT"/>
              </a:rPr>
              <a:t>Savonia</a:t>
            </a:r>
            <a:r>
              <a:rPr lang="fi-FI" sz="2600" dirty="0" smtClean="0">
                <a:latin typeface="Swis721 Hv BT"/>
              </a:rPr>
              <a:t> Power Oy keräsi tuotteen valmistamiseen yhteensä 3,5-4 M€ kolmella eri rahoituskierroksella </a:t>
            </a:r>
          </a:p>
          <a:p>
            <a:r>
              <a:rPr lang="fi-FI" sz="2600" dirty="0" smtClean="0">
                <a:latin typeface="Swis721 Hv BT"/>
              </a:rPr>
              <a:t>Projektiliiketoimintamainen toimintatapa</a:t>
            </a:r>
            <a:endParaRPr lang="fi-FI" sz="2200" dirty="0" smtClean="0">
              <a:latin typeface="Swis721 Hv BT"/>
            </a:endParaRPr>
          </a:p>
          <a:p>
            <a:pPr lvl="1"/>
            <a:r>
              <a:rPr lang="fi-FI" sz="2200" dirty="0" err="1" smtClean="0">
                <a:latin typeface="Swis721 Hv BT"/>
              </a:rPr>
              <a:t>Savonia</a:t>
            </a:r>
            <a:r>
              <a:rPr lang="fi-FI" sz="2200" dirty="0" smtClean="0">
                <a:latin typeface="Swis721 Hv BT"/>
              </a:rPr>
              <a:t> Powerin vastuulla oli:</a:t>
            </a:r>
          </a:p>
          <a:p>
            <a:pPr lvl="2"/>
            <a:r>
              <a:rPr lang="fi-FI" sz="2000" dirty="0" smtClean="0">
                <a:latin typeface="Swis721 Hv BT"/>
              </a:rPr>
              <a:t>Teknologian kehitys, projektin hoito sekä käyttöönotto</a:t>
            </a:r>
          </a:p>
          <a:p>
            <a:pPr lvl="1"/>
            <a:r>
              <a:rPr lang="fi-FI" dirty="0" smtClean="0">
                <a:latin typeface="Swis721 Hv BT"/>
              </a:rPr>
              <a:t>Alihankkijat vastasivat tuotteiden valmistuksesta</a:t>
            </a:r>
          </a:p>
          <a:p>
            <a:pPr lvl="2"/>
            <a:r>
              <a:rPr lang="fi-FI" sz="2000" dirty="0" smtClean="0">
                <a:latin typeface="Swis721 Hv BT"/>
              </a:rPr>
              <a:t>Lopulta </a:t>
            </a:r>
            <a:r>
              <a:rPr lang="fi-FI" sz="2000" dirty="0" err="1" smtClean="0">
                <a:latin typeface="Swis721 Hv BT"/>
              </a:rPr>
              <a:t>Savonia</a:t>
            </a:r>
            <a:r>
              <a:rPr lang="fi-FI" sz="2000" dirty="0" smtClean="0">
                <a:latin typeface="Swis721 Hv BT"/>
              </a:rPr>
              <a:t> Power vastasi myös turbiinin kokoonpanosta</a:t>
            </a:r>
          </a:p>
          <a:p>
            <a:r>
              <a:rPr lang="fi-FI" sz="2400" dirty="0" smtClean="0">
                <a:latin typeface="Swis721 Hv BT"/>
              </a:rPr>
              <a:t>=&gt; sopimuksilla ja sopimuksien valvonnalla erittäin suuri merkitys!! </a:t>
            </a:r>
          </a:p>
          <a:p>
            <a:pPr lvl="1"/>
            <a:endParaRPr lang="fi-FI" sz="2200" dirty="0" smtClean="0">
              <a:latin typeface="Swis721 Hv BT"/>
            </a:endParaRPr>
          </a:p>
        </p:txBody>
      </p:sp>
      <p:sp>
        <p:nvSpPr>
          <p:cNvPr id="6147" name="Otsikko 2"/>
          <p:cNvSpPr>
            <a:spLocks noGrp="1"/>
          </p:cNvSpPr>
          <p:nvPr>
            <p:ph type="title"/>
          </p:nvPr>
        </p:nvSpPr>
        <p:spPr bwMode="auto">
          <a:xfrm>
            <a:off x="219075" y="857250"/>
            <a:ext cx="8572500" cy="6429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dirty="0" err="1" smtClean="0">
                <a:latin typeface="Swis721 Hv BT"/>
              </a:rPr>
              <a:t>Savonia</a:t>
            </a:r>
            <a:r>
              <a:rPr lang="fi-FI" dirty="0" smtClean="0">
                <a:latin typeface="Swis721 Hv BT"/>
              </a:rPr>
              <a:t> Power Oy – toimintatapa ja rahoitus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isällön paikkamerkki 1"/>
          <p:cNvSpPr>
            <a:spLocks noGrp="1"/>
          </p:cNvSpPr>
          <p:nvPr>
            <p:ph idx="1"/>
          </p:nvPr>
        </p:nvSpPr>
        <p:spPr>
          <a:xfrm>
            <a:off x="450761" y="1687132"/>
            <a:ext cx="8236039" cy="4064291"/>
          </a:xfrm>
        </p:spPr>
        <p:txBody>
          <a:bodyPr/>
          <a:lstStyle/>
          <a:p>
            <a:r>
              <a:rPr lang="fi-FI" sz="2600" dirty="0" smtClean="0">
                <a:latin typeface="Swis721 Hv BT"/>
              </a:rPr>
              <a:t>Case konepaja</a:t>
            </a:r>
          </a:p>
          <a:p>
            <a:pPr lvl="1"/>
            <a:r>
              <a:rPr lang="fi-FI" dirty="0" smtClean="0">
                <a:latin typeface="Swis721 Hv BT"/>
              </a:rPr>
              <a:t>Käytössä </a:t>
            </a:r>
            <a:r>
              <a:rPr lang="fi-FI" dirty="0" err="1" smtClean="0">
                <a:latin typeface="Swis721 Hv BT"/>
              </a:rPr>
              <a:t>PSK-standardoinnin</a:t>
            </a:r>
            <a:r>
              <a:rPr lang="fi-FI" dirty="0" smtClean="0">
                <a:latin typeface="Swis721 Hv BT"/>
              </a:rPr>
              <a:t> sopimuspohja, jota oli muokattu omiin tarpeisiin ja lisätty liitteet – yht. 24 sivua</a:t>
            </a:r>
          </a:p>
          <a:p>
            <a:pPr lvl="1"/>
            <a:r>
              <a:rPr lang="fi-FI" sz="2200" dirty="0" smtClean="0">
                <a:latin typeface="Swis721 Hv BT"/>
              </a:rPr>
              <a:t>Hankinnan suuruus 100 000 €</a:t>
            </a:r>
          </a:p>
          <a:p>
            <a:r>
              <a:rPr lang="fi-FI" sz="2400" dirty="0" smtClean="0">
                <a:latin typeface="Swis721 Hv BT"/>
              </a:rPr>
              <a:t>Konepajan kommentti</a:t>
            </a:r>
          </a:p>
          <a:p>
            <a:pPr lvl="1"/>
            <a:r>
              <a:rPr lang="fi-FI" dirty="0" smtClean="0">
                <a:latin typeface="Swis721 Hv BT"/>
              </a:rPr>
              <a:t>”Ei uskalla allekirjoittaa sopimusta, koska se on niin pitkä”</a:t>
            </a:r>
          </a:p>
          <a:p>
            <a:pPr lvl="1"/>
            <a:r>
              <a:rPr lang="fi-FI" dirty="0" smtClean="0">
                <a:latin typeface="Swis721 Hv BT"/>
              </a:rPr>
              <a:t>Hankinnan kokoon nähden liian työlästä tarkistuttaa lakimiehillä, mihin sopimuksessa sitoutuvat</a:t>
            </a:r>
          </a:p>
          <a:p>
            <a:r>
              <a:rPr lang="fi-FI" sz="2400" dirty="0" smtClean="0">
                <a:latin typeface="Swis721 Hv BT"/>
              </a:rPr>
              <a:t>Meiltä puuttui rahat, resurssit ja vipuvaikutus</a:t>
            </a:r>
          </a:p>
        </p:txBody>
      </p:sp>
      <p:sp>
        <p:nvSpPr>
          <p:cNvPr id="6147" name="Otsikko 2"/>
          <p:cNvSpPr>
            <a:spLocks noGrp="1"/>
          </p:cNvSpPr>
          <p:nvPr>
            <p:ph type="title"/>
          </p:nvPr>
        </p:nvSpPr>
        <p:spPr bwMode="auto">
          <a:xfrm>
            <a:off x="219075" y="857250"/>
            <a:ext cx="8572500" cy="6429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dirty="0" smtClean="0">
                <a:latin typeface="Swis721 Hv BT"/>
              </a:rPr>
              <a:t>Mikä meni vikaan? - Sopimukset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isällön paikkamerkki 1"/>
          <p:cNvSpPr>
            <a:spLocks noGrp="1"/>
          </p:cNvSpPr>
          <p:nvPr>
            <p:ph idx="1"/>
          </p:nvPr>
        </p:nvSpPr>
        <p:spPr>
          <a:xfrm>
            <a:off x="450761" y="1687132"/>
            <a:ext cx="8236039" cy="4064291"/>
          </a:xfrm>
        </p:spPr>
        <p:txBody>
          <a:bodyPr/>
          <a:lstStyle/>
          <a:p>
            <a:r>
              <a:rPr lang="fi-FI" sz="2600" dirty="0" smtClean="0">
                <a:latin typeface="Swis721 Hv BT"/>
              </a:rPr>
              <a:t>Case toinen konepaja</a:t>
            </a:r>
          </a:p>
          <a:p>
            <a:pPr lvl="1"/>
            <a:r>
              <a:rPr lang="fi-FI" dirty="0" smtClean="0">
                <a:latin typeface="Swis721 Hv BT"/>
              </a:rPr>
              <a:t>Hankinta putkistohitsauksesta n. 15 000 €</a:t>
            </a:r>
          </a:p>
          <a:p>
            <a:pPr lvl="1"/>
            <a:r>
              <a:rPr lang="fi-FI" dirty="0" smtClean="0">
                <a:latin typeface="Swis721 Hv BT"/>
              </a:rPr>
              <a:t>Konepaja ei </a:t>
            </a:r>
            <a:r>
              <a:rPr lang="fi-FI" dirty="0" err="1" smtClean="0">
                <a:latin typeface="Swis721 Hv BT"/>
              </a:rPr>
              <a:t>Inspectan</a:t>
            </a:r>
            <a:r>
              <a:rPr lang="fi-FI" dirty="0" smtClean="0">
                <a:latin typeface="Swis721 Hv BT"/>
              </a:rPr>
              <a:t> tarkastuksissa pystynyt hitsauslaatuun, joka putkistoilta olisi vaadittu (ei edes korjausten jälkeen)</a:t>
            </a:r>
          </a:p>
          <a:p>
            <a:pPr lvl="1"/>
            <a:r>
              <a:rPr lang="fi-FI" dirty="0" smtClean="0">
                <a:latin typeface="Swis721 Hv BT"/>
              </a:rPr>
              <a:t>Lopulta ei suostunut enää korjaamaan putkistoja (omin kustannuksin), eikä palauttamaan rahoja</a:t>
            </a:r>
          </a:p>
          <a:p>
            <a:pPr lvl="2"/>
            <a:r>
              <a:rPr lang="fi-FI" dirty="0" smtClean="0">
                <a:latin typeface="Swis721 Hv BT"/>
              </a:rPr>
              <a:t>Vetosi, että meidän henkilö oli paikalla valvomassa työtä ja hänen olisi pitänyt laittaa stoppi hitsaukselle </a:t>
            </a:r>
            <a:endParaRPr lang="fi-FI" sz="2200" dirty="0" smtClean="0">
              <a:latin typeface="Swis721 Hv BT"/>
            </a:endParaRPr>
          </a:p>
          <a:p>
            <a:r>
              <a:rPr lang="fi-FI" sz="2600" dirty="0" smtClean="0">
                <a:latin typeface="Swis721 Hv BT"/>
              </a:rPr>
              <a:t>Maksetut erät jäivät saamatta n. 7000 € (ei käräjöity, koska summa oli liian pieni)</a:t>
            </a:r>
          </a:p>
        </p:txBody>
      </p:sp>
      <p:sp>
        <p:nvSpPr>
          <p:cNvPr id="6147" name="Otsikko 2"/>
          <p:cNvSpPr>
            <a:spLocks noGrp="1"/>
          </p:cNvSpPr>
          <p:nvPr>
            <p:ph type="title"/>
          </p:nvPr>
        </p:nvSpPr>
        <p:spPr bwMode="auto">
          <a:xfrm>
            <a:off x="219075" y="857250"/>
            <a:ext cx="8572500" cy="6429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dirty="0" smtClean="0">
                <a:latin typeface="Swis721 Hv BT"/>
              </a:rPr>
              <a:t>Mikä meni vikaan? - Sopimukset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isällön paikkamerkki 1"/>
          <p:cNvSpPr>
            <a:spLocks noGrp="1"/>
          </p:cNvSpPr>
          <p:nvPr>
            <p:ph idx="1"/>
          </p:nvPr>
        </p:nvSpPr>
        <p:spPr>
          <a:xfrm>
            <a:off x="450761" y="1687132"/>
            <a:ext cx="8236039" cy="4064291"/>
          </a:xfrm>
        </p:spPr>
        <p:txBody>
          <a:bodyPr/>
          <a:lstStyle/>
          <a:p>
            <a:r>
              <a:rPr lang="fi-FI" dirty="0" smtClean="0">
                <a:latin typeface="Swis721 Hv BT"/>
              </a:rPr>
              <a:t>Case laitteistotoimittaja</a:t>
            </a:r>
          </a:p>
          <a:p>
            <a:pPr lvl="1"/>
            <a:r>
              <a:rPr lang="fi-FI" sz="2600" dirty="0" smtClean="0">
                <a:latin typeface="Swis721 Hv BT"/>
              </a:rPr>
              <a:t>Myyjän sopimus</a:t>
            </a:r>
          </a:p>
          <a:p>
            <a:pPr lvl="1"/>
            <a:r>
              <a:rPr lang="fi-FI" sz="2600" dirty="0" smtClean="0">
                <a:latin typeface="Swis721 Hv BT"/>
              </a:rPr>
              <a:t>Ostimme myyjän vakiosopimuspohjalla laitteen, jonka arvo oli yli 100 000 €</a:t>
            </a:r>
          </a:p>
          <a:p>
            <a:pPr lvl="1"/>
            <a:r>
              <a:rPr lang="fi-FI" sz="2600" dirty="0" smtClean="0">
                <a:latin typeface="Swis721 Hv BT"/>
              </a:rPr>
              <a:t>Laitteen toimitusaika 12 </a:t>
            </a:r>
            <a:r>
              <a:rPr lang="fi-FI" sz="2600" dirty="0" err="1" smtClean="0">
                <a:latin typeface="Swis721 Hv BT"/>
              </a:rPr>
              <a:t>vkoa</a:t>
            </a:r>
            <a:r>
              <a:rPr lang="fi-FI" sz="2600" dirty="0" smtClean="0">
                <a:latin typeface="Swis721 Hv BT"/>
              </a:rPr>
              <a:t> =&gt; myöhästyi 26 </a:t>
            </a:r>
            <a:r>
              <a:rPr lang="fi-FI" sz="2600" dirty="0" err="1" smtClean="0">
                <a:latin typeface="Swis721 Hv BT"/>
              </a:rPr>
              <a:t>vkoa</a:t>
            </a:r>
            <a:endParaRPr lang="fi-FI" sz="2600" dirty="0" smtClean="0">
              <a:latin typeface="Swis721 Hv BT"/>
            </a:endParaRPr>
          </a:p>
          <a:p>
            <a:pPr lvl="1"/>
            <a:r>
              <a:rPr lang="fi-FI" sz="2600" dirty="0" smtClean="0">
                <a:latin typeface="Swis721 Hv BT"/>
              </a:rPr>
              <a:t>Sopimussakko 0,5% per viikko ja maksimi sopimussakko 3 %</a:t>
            </a:r>
          </a:p>
        </p:txBody>
      </p:sp>
      <p:sp>
        <p:nvSpPr>
          <p:cNvPr id="6147" name="Otsikko 2"/>
          <p:cNvSpPr>
            <a:spLocks noGrp="1"/>
          </p:cNvSpPr>
          <p:nvPr>
            <p:ph type="title"/>
          </p:nvPr>
        </p:nvSpPr>
        <p:spPr bwMode="auto">
          <a:xfrm>
            <a:off x="219075" y="857250"/>
            <a:ext cx="8572500" cy="6429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dirty="0" smtClean="0">
                <a:latin typeface="Swis721 Hv BT"/>
              </a:rPr>
              <a:t>Mikä meni vikaan? - Sopimukset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isällön paikkamerkki 1"/>
          <p:cNvSpPr>
            <a:spLocks noGrp="1"/>
          </p:cNvSpPr>
          <p:nvPr>
            <p:ph idx="1"/>
          </p:nvPr>
        </p:nvSpPr>
        <p:spPr>
          <a:xfrm>
            <a:off x="450761" y="1687132"/>
            <a:ext cx="8236039" cy="4064291"/>
          </a:xfrm>
        </p:spPr>
        <p:txBody>
          <a:bodyPr/>
          <a:lstStyle/>
          <a:p>
            <a:r>
              <a:rPr lang="fi-FI" dirty="0" smtClean="0">
                <a:latin typeface="Swis721 Hv BT"/>
              </a:rPr>
              <a:t>Case toinen laitteistotoimittaja</a:t>
            </a:r>
          </a:p>
          <a:p>
            <a:pPr lvl="1"/>
            <a:r>
              <a:rPr lang="fi-FI" dirty="0" smtClean="0">
                <a:latin typeface="Swis721 Hv BT"/>
              </a:rPr>
              <a:t>Myös ”myyjän sopimus”</a:t>
            </a:r>
          </a:p>
          <a:p>
            <a:pPr lvl="2"/>
            <a:r>
              <a:rPr lang="fi-FI" sz="2000" dirty="0" smtClean="0">
                <a:latin typeface="Swis721 Hv BT"/>
              </a:rPr>
              <a:t>Laakeritoimitus sisälsi muutaman sivun todella pientä ”lakimiesprinttiä”</a:t>
            </a:r>
          </a:p>
          <a:p>
            <a:pPr lvl="2"/>
            <a:r>
              <a:rPr lang="fi-FI" sz="2000" dirty="0" smtClean="0">
                <a:latin typeface="Swis721 Hv BT"/>
              </a:rPr>
              <a:t>Laakerin omakäyttötehon kulutus oli laskettu toimintapisteessä 18,5 kW:ksi</a:t>
            </a:r>
          </a:p>
          <a:p>
            <a:pPr lvl="2"/>
            <a:r>
              <a:rPr lang="fi-FI" sz="2000" dirty="0" smtClean="0">
                <a:latin typeface="Swis721 Hv BT"/>
              </a:rPr>
              <a:t>Todellinen omakäyttötehon kulutus 200 kW</a:t>
            </a:r>
          </a:p>
          <a:p>
            <a:pPr lvl="1"/>
            <a:r>
              <a:rPr lang="fi-FI" dirty="0" smtClean="0">
                <a:latin typeface="Swis721 Hv BT"/>
              </a:rPr>
              <a:t>Sopimusehdot vapauttivat laitteistotoimittajan laskelmien oikeellisuudesta</a:t>
            </a:r>
          </a:p>
          <a:p>
            <a:pPr lvl="2"/>
            <a:r>
              <a:rPr lang="fi-FI" dirty="0" smtClean="0">
                <a:latin typeface="Swis721 Hv BT"/>
              </a:rPr>
              <a:t>Vain laitteen palautusoikeus</a:t>
            </a:r>
          </a:p>
          <a:p>
            <a:pPr lvl="2"/>
            <a:r>
              <a:rPr lang="fi-FI" dirty="0" smtClean="0">
                <a:latin typeface="Swis721 Hv BT"/>
              </a:rPr>
              <a:t>Olisi saanut uuden vastaavan laitteen tilalle</a:t>
            </a:r>
          </a:p>
        </p:txBody>
      </p:sp>
      <p:sp>
        <p:nvSpPr>
          <p:cNvPr id="6147" name="Otsikko 2"/>
          <p:cNvSpPr>
            <a:spLocks noGrp="1"/>
          </p:cNvSpPr>
          <p:nvPr>
            <p:ph type="title"/>
          </p:nvPr>
        </p:nvSpPr>
        <p:spPr bwMode="auto">
          <a:xfrm>
            <a:off x="219075" y="857250"/>
            <a:ext cx="8572500" cy="6429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dirty="0" smtClean="0">
                <a:latin typeface="Swis721 Hv BT"/>
              </a:rPr>
              <a:t>Mikä meni vikaan? - Sopimukset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isällön paikkamerkki 1"/>
          <p:cNvSpPr>
            <a:spLocks noGrp="1"/>
          </p:cNvSpPr>
          <p:nvPr>
            <p:ph idx="1"/>
          </p:nvPr>
        </p:nvSpPr>
        <p:spPr>
          <a:xfrm>
            <a:off x="450761" y="1571222"/>
            <a:ext cx="8236039" cy="4064291"/>
          </a:xfrm>
        </p:spPr>
        <p:txBody>
          <a:bodyPr/>
          <a:lstStyle/>
          <a:p>
            <a:r>
              <a:rPr lang="fi-FI" sz="2400" dirty="0" smtClean="0">
                <a:latin typeface="Swis721 Hv BT"/>
              </a:rPr>
              <a:t>Yleistä oli, että</a:t>
            </a:r>
          </a:p>
          <a:p>
            <a:pPr lvl="1"/>
            <a:r>
              <a:rPr lang="fi-FI" dirty="0" smtClean="0">
                <a:latin typeface="Swis721 Hv BT"/>
              </a:rPr>
              <a:t>Laitteiden valmistaminen oli vasta aloitettu, kun niiden sopimuksen mukaan olisi pitänyt olla valmiina</a:t>
            </a:r>
          </a:p>
          <a:p>
            <a:pPr lvl="2"/>
            <a:r>
              <a:rPr lang="fi-FI" dirty="0" smtClean="0">
                <a:latin typeface="Swis721 Hv BT"/>
              </a:rPr>
              <a:t>Esim. laitteet myöhästyivät 8 viikkoa, vaikka laitteiden toimitusaika oli vain 6 </a:t>
            </a:r>
            <a:r>
              <a:rPr lang="fi-FI" dirty="0" err="1" smtClean="0">
                <a:latin typeface="Swis721 Hv BT"/>
              </a:rPr>
              <a:t>vkoa</a:t>
            </a:r>
            <a:endParaRPr lang="fi-FI" dirty="0" smtClean="0">
              <a:latin typeface="Swis721 Hv BT"/>
            </a:endParaRPr>
          </a:p>
          <a:p>
            <a:pPr lvl="1"/>
            <a:r>
              <a:rPr lang="fi-FI" dirty="0" smtClean="0">
                <a:latin typeface="Swis721 Hv BT"/>
              </a:rPr>
              <a:t>Laitteiden toimituksessa mukana ei toimitettu vaadittuja dokumentteja</a:t>
            </a:r>
          </a:p>
          <a:p>
            <a:pPr lvl="1"/>
            <a:r>
              <a:rPr lang="fi-FI" dirty="0" smtClean="0">
                <a:latin typeface="Swis721 Hv BT"/>
              </a:rPr>
              <a:t>Vaadittuihin raportointipyyntöihin ei vastattu</a:t>
            </a:r>
          </a:p>
          <a:p>
            <a:pPr lvl="1"/>
            <a:r>
              <a:rPr lang="fi-FI" dirty="0" smtClean="0">
                <a:latin typeface="Swis721 Hv BT"/>
              </a:rPr>
              <a:t>Sopimuksessa vaadittuja huolellisuusvaateita rikottiin räikeästi</a:t>
            </a:r>
          </a:p>
          <a:p>
            <a:pPr lvl="1"/>
            <a:r>
              <a:rPr lang="fi-FI" dirty="0" smtClean="0">
                <a:latin typeface="Swis721 Hv BT"/>
              </a:rPr>
              <a:t>Sopimuksen kohtiin ei tutustuttu ja vähäisempiä kohtia jätettiin paljon toteuttamatta</a:t>
            </a:r>
          </a:p>
        </p:txBody>
      </p:sp>
      <p:sp>
        <p:nvSpPr>
          <p:cNvPr id="6147" name="Otsikko 2"/>
          <p:cNvSpPr>
            <a:spLocks noGrp="1"/>
          </p:cNvSpPr>
          <p:nvPr>
            <p:ph type="title"/>
          </p:nvPr>
        </p:nvSpPr>
        <p:spPr bwMode="auto">
          <a:xfrm>
            <a:off x="219075" y="857250"/>
            <a:ext cx="8572500" cy="6429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dirty="0" smtClean="0">
                <a:latin typeface="Swis721 Hv BT"/>
              </a:rPr>
              <a:t>Mikä meni vikaan? - Sopimukset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apo_dia_teema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D09842CCB0147145A361A0D442E0F571" ma:contentTypeVersion="8" ma:contentTypeDescription="Luo uusi asiakirja." ma:contentTypeScope="" ma:versionID="59b877dc668d5324b49db511a2980763">
  <xsd:schema xmlns:xsd="http://www.w3.org/2001/XMLSchema" xmlns:xs="http://www.w3.org/2001/XMLSchema" xmlns:p="http://schemas.microsoft.com/office/2006/metadata/properties" xmlns:ns2="91674d99-27d9-4a9d-850d-9684fd43e7fc" xmlns:ns3="5a9621f5-3fb7-4ae0-bff5-cccaad560d60" targetNamespace="http://schemas.microsoft.com/office/2006/metadata/properties" ma:root="true" ma:fieldsID="d76f119fd6f294bc31011a3e6e7e7e14" ns2:_="" ns3:_="">
    <xsd:import namespace="91674d99-27d9-4a9d-850d-9684fd43e7fc"/>
    <xsd:import namespace="5a9621f5-3fb7-4ae0-bff5-cccaad560d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674d99-27d9-4a9d-850d-9684fd43e7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9621f5-3fb7-4ae0-bff5-cccaad560d6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F99AF7-A662-447F-8064-935C5A5E54DF}"/>
</file>

<file path=customXml/itemProps2.xml><?xml version="1.0" encoding="utf-8"?>
<ds:datastoreItem xmlns:ds="http://schemas.openxmlformats.org/officeDocument/2006/customXml" ds:itemID="{E2A56C27-F345-4416-89E5-2E19308932CC}"/>
</file>

<file path=customXml/itemProps3.xml><?xml version="1.0" encoding="utf-8"?>
<ds:datastoreItem xmlns:ds="http://schemas.openxmlformats.org/officeDocument/2006/customXml" ds:itemID="{3E6C008A-6AB1-4D5F-8A59-427241340C51}"/>
</file>

<file path=docProps/app.xml><?xml version="1.0" encoding="utf-8"?>
<Properties xmlns="http://schemas.openxmlformats.org/officeDocument/2006/extended-properties" xmlns:vt="http://schemas.openxmlformats.org/officeDocument/2006/docPropsVTypes">
  <Template>Sapo_dia_teema</Template>
  <TotalTime>13145</TotalTime>
  <Words>970</Words>
  <Application>Microsoft Office PowerPoint</Application>
  <PresentationFormat>Näytössä katseltava diaesitys (4:3)</PresentationFormat>
  <Paragraphs>129</Paragraphs>
  <Slides>18</Slides>
  <Notes>16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18</vt:i4>
      </vt:variant>
    </vt:vector>
  </HeadingPairs>
  <TitlesOfParts>
    <vt:vector size="22" baseType="lpstr">
      <vt:lpstr>Arial</vt:lpstr>
      <vt:lpstr>Swis721 Hv BT</vt:lpstr>
      <vt:lpstr>Arial Narrow</vt:lpstr>
      <vt:lpstr>Sapo_dia_teema</vt:lpstr>
      <vt:lpstr>PowerPoint-esitys</vt:lpstr>
      <vt:lpstr>Case 2: Kun projekti täyttyy ongelmista ja rahahanat sulkeutuvat</vt:lpstr>
      <vt:lpstr>Savonia Power Oy - tausta</vt:lpstr>
      <vt:lpstr>Savonia Power Oy – toimintatapa ja rahoitus</vt:lpstr>
      <vt:lpstr>Mikä meni vikaan? - Sopimukset</vt:lpstr>
      <vt:lpstr>Mikä meni vikaan? - Sopimukset</vt:lpstr>
      <vt:lpstr>Mikä meni vikaan? - Sopimukset</vt:lpstr>
      <vt:lpstr>Mikä meni vikaan? - Sopimukset</vt:lpstr>
      <vt:lpstr>Mikä meni vikaan? - Sopimukset</vt:lpstr>
      <vt:lpstr>Mikä meni vikaan? - Sopimukset</vt:lpstr>
      <vt:lpstr>Mikä meni todella vikaan?</vt:lpstr>
      <vt:lpstr>Mikä meni todella vikaan?</vt:lpstr>
      <vt:lpstr>Mikä meni todella vikaan?</vt:lpstr>
      <vt:lpstr>Viimeinen isku!</vt:lpstr>
      <vt:lpstr>Tapauksesta opittua</vt:lpstr>
      <vt:lpstr>Tapauksesta opittua</vt:lpstr>
      <vt:lpstr>Tapauksesta opittua</vt:lpstr>
      <vt:lpstr> KIITOS!</vt:lpstr>
    </vt:vector>
  </TitlesOfParts>
  <Company>ISLH/Kuopio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Henri Ulmanen</dc:creator>
  <cp:lastModifiedBy>Jari</cp:lastModifiedBy>
  <cp:revision>377</cp:revision>
  <dcterms:created xsi:type="dcterms:W3CDTF">2006-10-06T07:02:18Z</dcterms:created>
  <dcterms:modified xsi:type="dcterms:W3CDTF">2013-04-17T08:54:31Z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0x010100D09842CCB0147145A361A0D442E0F571</vt:lpwstr>
  </property>
</Properties>
</file>